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71" r:id="rId7"/>
    <p:sldId id="272" r:id="rId8"/>
    <p:sldId id="269" r:id="rId9"/>
    <p:sldId id="270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90E22-3B8B-4239-A673-B6CDACD414F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98A8-EA5D-4ECF-905B-653F3E0CF2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832F-6267-4881-B5C4-DB01D06C22C2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  <a:ln w="254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Key Area 3.1 – </a:t>
            </a:r>
            <a:br>
              <a:rPr lang="en-GB" dirty="0" smtClean="0"/>
            </a:br>
            <a:r>
              <a:rPr lang="en-GB" dirty="0" smtClean="0"/>
              <a:t>Division of the Nervous System</a:t>
            </a:r>
            <a:br>
              <a:rPr lang="en-GB" dirty="0" smtClean="0"/>
            </a:br>
            <a:r>
              <a:rPr lang="en-GB" dirty="0" smtClean="0"/>
              <a:t>&amp; Neural Pathways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584776" cy="1752600"/>
          </a:xfrm>
          <a:ln w="44450" cap="rnd" cmpd="sng">
            <a:solidFill>
              <a:srgbClr val="BF11BF"/>
            </a:solidFill>
            <a:prstDash val="sysDot"/>
            <a:bevel/>
          </a:ln>
        </p:spPr>
        <p:txBody>
          <a:bodyPr>
            <a:normAutofit/>
          </a:bodyPr>
          <a:lstStyle/>
          <a:p>
            <a:r>
              <a:rPr lang="en-GB" dirty="0" smtClean="0"/>
              <a:t>Unit 3 Neurobiology and Immunology</a:t>
            </a:r>
          </a:p>
          <a:p>
            <a:r>
              <a:rPr lang="en-GB" dirty="0" smtClean="0"/>
              <a:t>Higher Human Biology for CfE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218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Diverging and Converging </a:t>
            </a:r>
            <a:br>
              <a:rPr lang="en-GB" dirty="0" smtClean="0"/>
            </a:br>
            <a:r>
              <a:rPr lang="en-GB" dirty="0" smtClean="0"/>
              <a:t>Neural Pathways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1916832"/>
            <a:ext cx="285288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040" y="2176862"/>
            <a:ext cx="3672408" cy="46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1844824"/>
            <a:ext cx="3826768" cy="200223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Reverberating Neural Pathways</a:t>
            </a:r>
            <a:endParaRPr lang="en-GB" dirty="0"/>
          </a:p>
        </p:txBody>
      </p:sp>
      <p:pic>
        <p:nvPicPr>
          <p:cNvPr id="2050" name="Picture 2" descr="http://player.slideplayer.com/32/9921796/data/images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260648"/>
            <a:ext cx="3926557" cy="622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3.1 - Past Paper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Taken from SQA Specimen Paper 2014: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i="1" dirty="0" smtClean="0">
                <a:latin typeface="+mj-lt"/>
              </a:rPr>
              <a:t>“Describe the structure and function of the autonomic nervous system”</a:t>
            </a:r>
            <a:r>
              <a:rPr lang="en-GB" i="1" dirty="0" smtClean="0">
                <a:latin typeface="+mj-lt"/>
              </a:rPr>
              <a:t> </a:t>
            </a:r>
            <a:r>
              <a:rPr lang="en-GB" i="1" dirty="0" smtClean="0">
                <a:latin typeface="+mj-lt"/>
              </a:rPr>
              <a:t>(7)</a:t>
            </a:r>
            <a:endParaRPr lang="en-GB" i="1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3.1 Past Paper Question -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ANS works automatically/it is not controlled/it is involuntary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It is made up of two branches: the sympathetic and the parasympathetic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These two systems are antagonistic which means they work against each other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The sympathetic nervous system prepares the body for fight or flight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The parasympathetic nervous system prepares the body for resting and digesting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ANS can control heart rate – the sympathetic nervous system speeds it up and parasympathetic system slows it down.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ANS can control </a:t>
            </a:r>
            <a:r>
              <a:rPr lang="en-GB" dirty="0" smtClean="0">
                <a:solidFill>
                  <a:srgbClr val="FF0000"/>
                </a:solidFill>
              </a:rPr>
              <a:t>breathing – </a:t>
            </a:r>
            <a:r>
              <a:rPr lang="en-GB" dirty="0" smtClean="0">
                <a:solidFill>
                  <a:srgbClr val="FF0000"/>
                </a:solidFill>
              </a:rPr>
              <a:t>the sympathetic nervous system speeds it up and parasympathetic system slows it down.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ANS can control </a:t>
            </a:r>
            <a:r>
              <a:rPr lang="en-GB" dirty="0" smtClean="0">
                <a:solidFill>
                  <a:srgbClr val="FF0000"/>
                </a:solidFill>
              </a:rPr>
              <a:t>digestive processes – </a:t>
            </a:r>
            <a:r>
              <a:rPr lang="en-GB" dirty="0" smtClean="0">
                <a:solidFill>
                  <a:srgbClr val="FF0000"/>
                </a:solidFill>
              </a:rPr>
              <a:t>the sympathetic nervous system </a:t>
            </a:r>
            <a:r>
              <a:rPr lang="en-GB" dirty="0" smtClean="0">
                <a:solidFill>
                  <a:srgbClr val="FF0000"/>
                </a:solidFill>
              </a:rPr>
              <a:t>slows it down and </a:t>
            </a:r>
            <a:r>
              <a:rPr lang="en-GB" dirty="0" smtClean="0">
                <a:solidFill>
                  <a:srgbClr val="FF0000"/>
                </a:solidFill>
              </a:rPr>
              <a:t>parasympathetic system </a:t>
            </a:r>
            <a:r>
              <a:rPr lang="en-GB" dirty="0" smtClean="0">
                <a:solidFill>
                  <a:srgbClr val="FF0000"/>
                </a:solidFill>
              </a:rPr>
              <a:t>speeds it up.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The nervous system is made up of: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 The Central Nervous System (CNS)</a:t>
            </a:r>
          </a:p>
          <a:p>
            <a:pPr lvl="2"/>
            <a:r>
              <a:rPr lang="en-GB" dirty="0" smtClean="0"/>
              <a:t>Includes brain and spinal cord</a:t>
            </a:r>
          </a:p>
          <a:p>
            <a:pPr lvl="1"/>
            <a:r>
              <a:rPr lang="en-GB" dirty="0" smtClean="0"/>
              <a:t> The Peripheral Nervous System (PNS)</a:t>
            </a:r>
          </a:p>
          <a:p>
            <a:pPr lvl="2"/>
            <a:r>
              <a:rPr lang="en-GB" dirty="0" smtClean="0"/>
              <a:t>Includes peripheral nerves which branch off from spinal cord and go to arms, legs, torso etc.</a:t>
            </a:r>
          </a:p>
          <a:p>
            <a:pPr lvl="2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 of the Nervous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System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Brain – Processing of information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Spinal Cord – Connects brain to PNS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Peripheral Nerves – Carries information to and from all parts of the body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 of CNS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The PNS can be split into two parts: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 The Somatic Nervous System</a:t>
            </a:r>
            <a:r>
              <a:rPr lang="en-GB" dirty="0"/>
              <a:t> </a:t>
            </a:r>
            <a:r>
              <a:rPr lang="en-GB" dirty="0" smtClean="0"/>
              <a:t>(SNS)</a:t>
            </a:r>
          </a:p>
          <a:p>
            <a:pPr lvl="2"/>
            <a:r>
              <a:rPr lang="en-GB" dirty="0" smtClean="0"/>
              <a:t>Voluntary movements of the skeletal muscle</a:t>
            </a:r>
          </a:p>
          <a:p>
            <a:pPr lvl="2">
              <a:buNone/>
            </a:pPr>
            <a:endParaRPr lang="en-GB" dirty="0" smtClean="0"/>
          </a:p>
          <a:p>
            <a:pPr lvl="1"/>
            <a:r>
              <a:rPr lang="en-GB" dirty="0" smtClean="0"/>
              <a:t> The Autonomic Nervous System (ANS)</a:t>
            </a:r>
          </a:p>
          <a:p>
            <a:pPr lvl="2"/>
            <a:r>
              <a:rPr lang="en-GB" dirty="0" smtClean="0"/>
              <a:t>Involuntary movements of the smooth muscle, cardiac muscle and glands. Controls heartbeat, breathing rate and intestinal secretions. Controls functions which bring about a steady internal state within the body.</a:t>
            </a:r>
          </a:p>
          <a:p>
            <a:pPr lvl="1">
              <a:buNone/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 of PNS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Sympathetic fibres within the nervous system speed things up – preparing the body for action.</a:t>
            </a:r>
          </a:p>
          <a:p>
            <a:r>
              <a:rPr lang="en-GB" dirty="0" smtClean="0"/>
              <a:t>Parasympathetic fibres within the nervous system slow things down – preparing the body for rest, digest and recovery.</a:t>
            </a:r>
          </a:p>
          <a:p>
            <a:r>
              <a:rPr lang="en-GB" dirty="0" smtClean="0"/>
              <a:t>Sympathetic and parasympathetic fibres are antagonistic, which means they exert opposing forces and work against each other.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Sympathetic and Parasympathetic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Fibres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Sympathetic fibres within the nervous system speed things up – preparing the body for action.</a:t>
            </a:r>
          </a:p>
          <a:p>
            <a:endParaRPr lang="en-GB" dirty="0" smtClean="0"/>
          </a:p>
          <a:p>
            <a:r>
              <a:rPr lang="en-GB" dirty="0" smtClean="0"/>
              <a:t>Speeds up breathing and heart rate</a:t>
            </a:r>
          </a:p>
          <a:p>
            <a:r>
              <a:rPr lang="en-GB" dirty="0" smtClean="0"/>
              <a:t>Slows down peristalsis and production of intestinal secretions to focus on sending oxygen to places which need it.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Sympathetic and Parasympathetic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Fibres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Parasympathetic fibres within the nervous system slow things down – preparing the body for rest, digest and recovery.</a:t>
            </a:r>
          </a:p>
          <a:p>
            <a:endParaRPr lang="en-GB" dirty="0" smtClean="0"/>
          </a:p>
          <a:p>
            <a:r>
              <a:rPr lang="en-GB" dirty="0" smtClean="0"/>
              <a:t>Slows down breathing and heart rate</a:t>
            </a:r>
          </a:p>
          <a:p>
            <a:r>
              <a:rPr lang="en-GB" dirty="0" smtClean="0"/>
              <a:t>Speeds up peristalsis and production of intestinal secretions – digestion can take place when the body is at rest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Sympathetic and Parasympathetic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Fibres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Cells which make up the nervous system are called neurons. They transmit information through electrical impulses. </a:t>
            </a:r>
          </a:p>
          <a:p>
            <a:pPr lvl="2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Neurons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Neurons connected to each other through synapses form pathways through the nervous system.</a:t>
            </a:r>
          </a:p>
          <a:p>
            <a:endParaRPr lang="en-GB" dirty="0" smtClean="0"/>
          </a:p>
          <a:p>
            <a:r>
              <a:rPr lang="en-GB" dirty="0" smtClean="0"/>
              <a:t>A converging neural pathway is where several small neurons join to form a larger neuron e.g. Retina at back of eye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 diverging neural pathway is where one large neuron splits to form several small neurons e.g. Nerves in hand</a:t>
            </a:r>
          </a:p>
          <a:p>
            <a:endParaRPr lang="en-GB" dirty="0" smtClean="0"/>
          </a:p>
          <a:p>
            <a:r>
              <a:rPr lang="en-GB" dirty="0" smtClean="0"/>
              <a:t>A reverberating neural pathway is where neurons are cycled back through the pathway continuously.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Neural Pathways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565</Words>
  <Application>Microsoft Office PowerPoint</Application>
  <PresentationFormat>On-screen Show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Key Area 3.1 –  Division of the Nervous System &amp; Neural Pathways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Diverging and Converging  Neural Pathways</vt:lpstr>
      <vt:lpstr>Reverberating Neural Pathways</vt:lpstr>
      <vt:lpstr>3.1 - Past Paper Question</vt:lpstr>
      <vt:lpstr>3.1 Past Paper Question - Answers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2.8 –  Blood Glucose Level and Obesity</dc:title>
  <dc:creator>aaitken</dc:creator>
  <cp:lastModifiedBy>aaitken</cp:lastModifiedBy>
  <cp:revision>24</cp:revision>
  <dcterms:created xsi:type="dcterms:W3CDTF">2017-02-28T09:18:00Z</dcterms:created>
  <dcterms:modified xsi:type="dcterms:W3CDTF">2018-06-06T09:34:51Z</dcterms:modified>
</cp:coreProperties>
</file>