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90E22-3B8B-4239-A673-B6CDACD414F2}" type="datetimeFigureOut">
              <a:rPr lang="en-GB" smtClean="0"/>
              <a:pPr/>
              <a:t>12/03/2018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498A8-EA5D-4ECF-905B-653F3E0CF2D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483BB-E63B-4711-965B-39A7B908A53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12/03/2018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12/03/2018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12/03/2018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12/03/2018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12/03/2018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12/03/2018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832F-6267-4881-B5C4-DB01D06C22C2}" type="datetimeFigureOut">
              <a:rPr lang="en-GB" smtClean="0"/>
              <a:pPr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924051"/>
          </a:xfrm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Key Area 2.8 – </a:t>
            </a:r>
            <a:br>
              <a:rPr lang="en-GB" dirty="0" smtClean="0"/>
            </a:br>
            <a:r>
              <a:rPr lang="en-GB" dirty="0" smtClean="0"/>
              <a:t>Blood Glucose Level and Obesity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 w="44450" cap="rnd" cmpd="sng">
            <a:solidFill>
              <a:srgbClr val="BF11BF"/>
            </a:solidFill>
            <a:prstDash val="sysDot"/>
            <a:bevel/>
          </a:ln>
        </p:spPr>
        <p:txBody>
          <a:bodyPr/>
          <a:lstStyle/>
          <a:p>
            <a:r>
              <a:rPr lang="en-GB" dirty="0" smtClean="0"/>
              <a:t>Unit 2 Physiology and Health</a:t>
            </a:r>
          </a:p>
          <a:p>
            <a:r>
              <a:rPr lang="en-GB" dirty="0" smtClean="0"/>
              <a:t>Higher Human Biology for CfE</a:t>
            </a:r>
          </a:p>
          <a:p>
            <a:r>
              <a:rPr lang="en-GB" dirty="0" smtClean="0"/>
              <a:t>Miss Aitken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02186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If blood glucose level is too high, atherosclerosis and blood vessel damage can occur.</a:t>
            </a:r>
          </a:p>
          <a:p>
            <a:endParaRPr lang="en-GB" dirty="0"/>
          </a:p>
          <a:p>
            <a:r>
              <a:rPr lang="en-GB" dirty="0" smtClean="0"/>
              <a:t>If blood glucose level is high because of untreated diabetes, the endothelium cells lining the blood vessels absorb more glucose than usual, causing damage.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Blood Glucose Levels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Blood glucose level is maintained by the hormones insulin, glucagon and adrenaline. This is part of </a:t>
            </a:r>
            <a:r>
              <a:rPr lang="en-GB" b="1" dirty="0" smtClean="0"/>
              <a:t>homeostasis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Blood glucose level is maintained by receptors in the pancreas. The pancreas controls glucose levels in the blood by two hormones:</a:t>
            </a:r>
          </a:p>
          <a:p>
            <a:pPr lvl="1"/>
            <a:r>
              <a:rPr lang="en-GB" dirty="0" smtClean="0"/>
              <a:t> insulin, which lowers blood glucose level</a:t>
            </a:r>
          </a:p>
          <a:p>
            <a:pPr lvl="1"/>
            <a:r>
              <a:rPr lang="en-GB" dirty="0"/>
              <a:t> </a:t>
            </a:r>
            <a:r>
              <a:rPr lang="en-GB" dirty="0" smtClean="0"/>
              <a:t>glucagon, which raises it.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Blood Glucose Levels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Diabetes is the inability to control the blood glucose level within the body.</a:t>
            </a:r>
          </a:p>
          <a:p>
            <a:endParaRPr lang="en-GB" dirty="0"/>
          </a:p>
          <a:p>
            <a:r>
              <a:rPr lang="en-GB" dirty="0" smtClean="0"/>
              <a:t>Type-1 diabetes usually occurs in childhood A person with type-1 diabetes cannot produce insulin and must be injected.</a:t>
            </a:r>
          </a:p>
          <a:p>
            <a:endParaRPr lang="en-GB" dirty="0"/>
          </a:p>
          <a:p>
            <a:r>
              <a:rPr lang="en-GB" dirty="0" smtClean="0"/>
              <a:t>Type-2 diabetes usually occurs later in life and is a result of a poor diet and obesity. Individuals with type-2 produce insulin but their cells are less sensitive. This is linked to a decrease in the number of insulin receptors on the liver cells.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Diabetes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Obesity is a major risk factor for cardiovascular disease and type-2 diabetes.</a:t>
            </a:r>
          </a:p>
          <a:p>
            <a:endParaRPr lang="en-GB" dirty="0"/>
          </a:p>
          <a:p>
            <a:r>
              <a:rPr lang="en-GB" dirty="0" smtClean="0"/>
              <a:t>Obesity is where there is excess body fat in relation to lean muscle.</a:t>
            </a:r>
          </a:p>
          <a:p>
            <a:endParaRPr lang="en-GB" dirty="0"/>
          </a:p>
          <a:p>
            <a:r>
              <a:rPr lang="en-GB" dirty="0" smtClean="0"/>
              <a:t>Body Mass Index is a measurement of body fat based on height and weight.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Obesity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lvl="4">
              <a:buNone/>
            </a:pPr>
            <a:r>
              <a:rPr lang="en-GB" dirty="0" smtClean="0"/>
              <a:t>                        BODY WEIGHT (KG)</a:t>
            </a:r>
            <a:endParaRPr lang="en-GB" dirty="0"/>
          </a:p>
          <a:p>
            <a:pPr>
              <a:buNone/>
            </a:pPr>
            <a:r>
              <a:rPr lang="en-GB" dirty="0" smtClean="0"/>
              <a:t>	                BMI   =</a:t>
            </a:r>
          </a:p>
          <a:p>
            <a:pPr lvl="4">
              <a:buNone/>
            </a:pPr>
            <a:r>
              <a:rPr lang="en-GB" dirty="0" smtClean="0"/>
              <a:t>                             (HEIGHT (M))</a:t>
            </a:r>
            <a:r>
              <a:rPr lang="en-GB" baseline="30000" dirty="0" smtClean="0"/>
              <a:t>2</a:t>
            </a:r>
            <a:endParaRPr lang="en-GB" baseline="30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Obesity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707904" y="2996952"/>
            <a:ext cx="20162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19672" y="4149080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BMI</a:t>
                      </a:r>
                      <a:r>
                        <a:rPr lang="en-GB" sz="2400" baseline="0" dirty="0" smtClean="0"/>
                        <a:t> Range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Category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&lt;</a:t>
                      </a:r>
                      <a:r>
                        <a:rPr lang="en-GB" sz="2400" baseline="0" dirty="0" smtClean="0"/>
                        <a:t> 18.5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Underweight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18.5 – 24.9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Normal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25 – 29.9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Overweight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30+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Obese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Someone who is particularly </a:t>
            </a:r>
            <a:r>
              <a:rPr lang="en-GB" smtClean="0"/>
              <a:t>muscly</a:t>
            </a:r>
            <a:r>
              <a:rPr lang="en-GB" dirty="0" smtClean="0"/>
              <a:t> </a:t>
            </a:r>
            <a:r>
              <a:rPr lang="en-GB" dirty="0" smtClean="0"/>
              <a:t>or has a heavy bone mass would be classified as overweight or obese.</a:t>
            </a:r>
          </a:p>
          <a:p>
            <a:endParaRPr lang="en-GB" dirty="0"/>
          </a:p>
          <a:p>
            <a:r>
              <a:rPr lang="en-GB" dirty="0" smtClean="0"/>
              <a:t>Accurate measurement of body fat requires the measurement of body density. Percentage body fat can be calculated from body density measurements using standardised tables.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Problems with BMI Measurement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321</Words>
  <Application>Microsoft Office PowerPoint</Application>
  <PresentationFormat>On-screen Show (4:3)</PresentationFormat>
  <Paragraphs>46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Key Area 2.8 –  Blood Glucose Level and Obesity</vt:lpstr>
      <vt:lpstr>Slide 2</vt:lpstr>
      <vt:lpstr>Slide 3</vt:lpstr>
      <vt:lpstr>Slide 4</vt:lpstr>
      <vt:lpstr>Slide 5</vt:lpstr>
      <vt:lpstr>Slide 6</vt:lpstr>
      <vt:lpstr>Slide 7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Area 2.8 –  Blood Glucose Level and Obesity</dc:title>
  <dc:creator>aaitken</dc:creator>
  <cp:lastModifiedBy>aaitken</cp:lastModifiedBy>
  <cp:revision>10</cp:revision>
  <dcterms:created xsi:type="dcterms:W3CDTF">2017-02-28T09:18:00Z</dcterms:created>
  <dcterms:modified xsi:type="dcterms:W3CDTF">2018-03-12T12:05:02Z</dcterms:modified>
</cp:coreProperties>
</file>