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4" r:id="rId15"/>
    <p:sldId id="275" r:id="rId16"/>
    <p:sldId id="276" r:id="rId17"/>
    <p:sldId id="280" r:id="rId18"/>
    <p:sldId id="270" r:id="rId19"/>
    <p:sldId id="271"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AB9F7D-E10E-41DA-8794-2EED0D275089}" type="datetimeFigureOut">
              <a:rPr lang="en-GB" smtClean="0"/>
              <a:pPr/>
              <a:t>15/05/2018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036408-5256-4625-AFAF-2D750367955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E3483BB-E63B-4711-965B-39A7B908A53A}"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B036408-5256-4625-AFAF-2D7503679551}" type="slidenum">
              <a:rPr lang="en-GB" smtClean="0"/>
              <a:pPr/>
              <a:t>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B036408-5256-4625-AFAF-2D7503679551}" type="slidenum">
              <a:rPr lang="en-GB" smtClean="0"/>
              <a:pPr/>
              <a:t>7</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B036408-5256-4625-AFAF-2D7503679551}" type="slidenum">
              <a:rPr lang="en-GB" smtClean="0"/>
              <a:pPr/>
              <a:t>8</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B036408-5256-4625-AFAF-2D7503679551}" type="slidenum">
              <a:rPr lang="en-GB" smtClean="0"/>
              <a:pPr/>
              <a:t>9</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B036408-5256-4625-AFAF-2D7503679551}" type="slidenum">
              <a:rPr lang="en-GB" smtClean="0"/>
              <a:pPr/>
              <a:t>10</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B036408-5256-4625-AFAF-2D7503679551}" type="slidenum">
              <a:rPr lang="en-GB" smtClean="0"/>
              <a:pPr/>
              <a:t>11</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B036408-5256-4625-AFAF-2D7503679551}" type="slidenum">
              <a:rPr lang="en-GB" smtClean="0"/>
              <a:pPr/>
              <a:t>12</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B036408-5256-4625-AFAF-2D7503679551}" type="slidenum">
              <a:rPr lang="en-GB" smtClean="0"/>
              <a:pPr/>
              <a:t>13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697E757-6FC4-4592-8812-55FF63AD1090}" type="datetimeFigureOut">
              <a:rPr lang="en-GB" smtClean="0"/>
              <a:pPr/>
              <a:t>15/05/2018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4765C-8A3E-41D4-B906-AD00D27DF11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97E757-6FC4-4592-8812-55FF63AD1090}" type="datetimeFigureOut">
              <a:rPr lang="en-GB" smtClean="0"/>
              <a:pPr/>
              <a:t>15/05/2018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4765C-8A3E-41D4-B906-AD00D27DF11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97E757-6FC4-4592-8812-55FF63AD1090}" type="datetimeFigureOut">
              <a:rPr lang="en-GB" smtClean="0"/>
              <a:pPr/>
              <a:t>15/05/2018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4765C-8A3E-41D4-B906-AD00D27DF11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97E757-6FC4-4592-8812-55FF63AD1090}" type="datetimeFigureOut">
              <a:rPr lang="en-GB" smtClean="0"/>
              <a:pPr/>
              <a:t>15/05/2018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4765C-8A3E-41D4-B906-AD00D27DF11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97E757-6FC4-4592-8812-55FF63AD1090}" type="datetimeFigureOut">
              <a:rPr lang="en-GB" smtClean="0"/>
              <a:pPr/>
              <a:t>15/05/2018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4765C-8A3E-41D4-B906-AD00D27DF11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697E757-6FC4-4592-8812-55FF63AD1090}" type="datetimeFigureOut">
              <a:rPr lang="en-GB" smtClean="0"/>
              <a:pPr/>
              <a:t>15/05/2018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A4765C-8A3E-41D4-B906-AD00D27DF11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697E757-6FC4-4592-8812-55FF63AD1090}" type="datetimeFigureOut">
              <a:rPr lang="en-GB" smtClean="0"/>
              <a:pPr/>
              <a:t>15/05/2018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A4765C-8A3E-41D4-B906-AD00D27DF11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697E757-6FC4-4592-8812-55FF63AD1090}" type="datetimeFigureOut">
              <a:rPr lang="en-GB" smtClean="0"/>
              <a:pPr/>
              <a:t>15/05/2018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A4765C-8A3E-41D4-B906-AD00D27DF11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7E757-6FC4-4592-8812-55FF63AD1090}" type="datetimeFigureOut">
              <a:rPr lang="en-GB" smtClean="0"/>
              <a:pPr/>
              <a:t>15/05/2018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A4765C-8A3E-41D4-B906-AD00D27DF11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7E757-6FC4-4592-8812-55FF63AD1090}" type="datetimeFigureOut">
              <a:rPr lang="en-GB" smtClean="0"/>
              <a:pPr/>
              <a:t>15/05/2018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A4765C-8A3E-41D4-B906-AD00D27DF11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7E757-6FC4-4592-8812-55FF63AD1090}" type="datetimeFigureOut">
              <a:rPr lang="en-GB" smtClean="0"/>
              <a:pPr/>
              <a:t>15/05/2018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A4765C-8A3E-41D4-B906-AD00D27DF11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7E757-6FC4-4592-8812-55FF63AD1090}" type="datetimeFigureOut">
              <a:rPr lang="en-GB" smtClean="0"/>
              <a:pPr/>
              <a:t>15/05/2018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A4765C-8A3E-41D4-B906-AD00D27DF11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H_VsHmoRQK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924051"/>
          </a:xfrm>
          <a:ln w="25400">
            <a:solidFill>
              <a:srgbClr val="FF0000"/>
            </a:solidFill>
          </a:ln>
        </p:spPr>
        <p:txBody>
          <a:bodyPr>
            <a:normAutofit fontScale="90000"/>
          </a:bodyPr>
          <a:lstStyle/>
          <a:p>
            <a:r>
              <a:rPr lang="en-GB" dirty="0" smtClean="0"/>
              <a:t>Key Area 2.7 – </a:t>
            </a:r>
            <a:br>
              <a:rPr lang="en-GB" dirty="0" smtClean="0"/>
            </a:br>
            <a:r>
              <a:rPr lang="en-GB" dirty="0" smtClean="0"/>
              <a:t>Pathology of Cardiovascular Disease (CVD)</a:t>
            </a:r>
            <a:endParaRPr lang="en-GB" dirty="0"/>
          </a:p>
        </p:txBody>
      </p:sp>
      <p:sp>
        <p:nvSpPr>
          <p:cNvPr id="3" name="Subtitle 2"/>
          <p:cNvSpPr>
            <a:spLocks noGrp="1"/>
          </p:cNvSpPr>
          <p:nvPr>
            <p:ph type="subTitle" idx="1"/>
          </p:nvPr>
        </p:nvSpPr>
        <p:spPr>
          <a:ln w="44450" cap="rnd" cmpd="sng">
            <a:solidFill>
              <a:srgbClr val="BF11BF"/>
            </a:solidFill>
            <a:prstDash val="sysDot"/>
            <a:bevel/>
          </a:ln>
        </p:spPr>
        <p:txBody>
          <a:bodyPr/>
          <a:lstStyle/>
          <a:p>
            <a:r>
              <a:rPr lang="en-GB" dirty="0" smtClean="0"/>
              <a:t>Unit 2 Physiology and Health</a:t>
            </a:r>
          </a:p>
          <a:p>
            <a:r>
              <a:rPr lang="en-GB" dirty="0" smtClean="0"/>
              <a:t>Higher Human Biology for CfE</a:t>
            </a:r>
          </a:p>
          <a:p>
            <a:r>
              <a:rPr lang="en-GB" dirty="0" smtClean="0"/>
              <a:t>Miss Aitken</a:t>
            </a:r>
            <a:endParaRPr lang="en-GB" dirty="0"/>
          </a:p>
        </p:txBody>
      </p:sp>
    </p:spTree>
    <p:extLst>
      <p:ext uri="{BB962C8B-B14F-4D97-AF65-F5344CB8AC3E}">
        <p14:creationId xmlns="" xmlns:p14="http://schemas.microsoft.com/office/powerpoint/2010/main" val="4021864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4042792" cy="4876800"/>
          </a:xfrm>
        </p:spPr>
        <p:txBody>
          <a:bodyPr>
            <a:normAutofit/>
          </a:bodyPr>
          <a:lstStyle/>
          <a:p>
            <a:r>
              <a:rPr lang="en-GB" dirty="0" smtClean="0"/>
              <a:t>A blocked coronary artery can lead to a myocardial infarction – a heart attack</a:t>
            </a:r>
          </a:p>
          <a:p>
            <a:r>
              <a:rPr lang="en-GB" dirty="0" smtClean="0">
                <a:hlinkClick r:id="rId3"/>
              </a:rPr>
              <a:t>Heart Attack Video</a:t>
            </a:r>
            <a:endParaRPr lang="en-GB" dirty="0" smtClean="0"/>
          </a:p>
          <a:p>
            <a:r>
              <a:rPr lang="en-GB" dirty="0" smtClean="0"/>
              <a:t>A blocked artery in the brain can lead to a stroke.</a:t>
            </a:r>
          </a:p>
          <a:p>
            <a:endParaRPr lang="en-GB" dirty="0"/>
          </a:p>
          <a:p>
            <a:endParaRPr lang="en-GB" dirty="0"/>
          </a:p>
        </p:txBody>
      </p:sp>
      <p:sp>
        <p:nvSpPr>
          <p:cNvPr id="4" name="Title 1"/>
          <p:cNvSpPr txBox="1">
            <a:spLocks/>
          </p:cNvSpPr>
          <p:nvPr/>
        </p:nvSpPr>
        <p:spPr>
          <a:xfrm>
            <a:off x="533400" y="304800"/>
            <a:ext cx="8229600" cy="1143000"/>
          </a:xfrm>
          <a:prstGeom prst="rect">
            <a:avLst/>
          </a:prstGeom>
          <a:ln w="31750">
            <a:solidFill>
              <a:srgbClr val="FF0000"/>
            </a:solidFill>
          </a:ln>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Embolism</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29698" name="Picture 2" descr="Even when people survive heart attacks, the damage is quite severe."/>
          <p:cNvPicPr>
            <a:picLocks noChangeAspect="1" noChangeArrowheads="1"/>
          </p:cNvPicPr>
          <p:nvPr/>
        </p:nvPicPr>
        <p:blipFill>
          <a:blip r:embed="rId4"/>
          <a:srcRect/>
          <a:stretch>
            <a:fillRect/>
          </a:stretch>
        </p:blipFill>
        <p:spPr bwMode="auto">
          <a:xfrm>
            <a:off x="4433037" y="1844823"/>
            <a:ext cx="4315427" cy="439248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91264" cy="4876800"/>
          </a:xfrm>
        </p:spPr>
        <p:txBody>
          <a:bodyPr>
            <a:normAutofit fontScale="92500" lnSpcReduction="20000"/>
          </a:bodyPr>
          <a:lstStyle/>
          <a:p>
            <a:r>
              <a:rPr lang="en-GB" dirty="0" smtClean="0"/>
              <a:t>A  narrowing of arteries due to atherosclerosis – somewhere other than the heart or brain.</a:t>
            </a:r>
          </a:p>
          <a:p>
            <a:endParaRPr lang="en-GB" dirty="0" smtClean="0"/>
          </a:p>
          <a:p>
            <a:r>
              <a:rPr lang="en-GB" dirty="0" smtClean="0"/>
              <a:t>Deep vein thrombosis (DVT) is the formation of a blood clot in a deep vein, usually the leg.</a:t>
            </a:r>
          </a:p>
          <a:p>
            <a:endParaRPr lang="en-GB" dirty="0" smtClean="0"/>
          </a:p>
          <a:p>
            <a:r>
              <a:rPr lang="en-GB" dirty="0" smtClean="0"/>
              <a:t>Pain is experienced due to the lack of oxygen</a:t>
            </a:r>
          </a:p>
          <a:p>
            <a:endParaRPr lang="en-GB" dirty="0" smtClean="0"/>
          </a:p>
          <a:p>
            <a:r>
              <a:rPr lang="en-GB" dirty="0" smtClean="0"/>
              <a:t>If a thrombus breaks loose, it forms an embolus which could travel through the blood stream and block a blood vessel.</a:t>
            </a:r>
          </a:p>
          <a:p>
            <a:endParaRPr lang="en-GB" dirty="0"/>
          </a:p>
          <a:p>
            <a:endParaRPr lang="en-GB" dirty="0"/>
          </a:p>
        </p:txBody>
      </p:sp>
      <p:sp>
        <p:nvSpPr>
          <p:cNvPr id="4" name="Title 1"/>
          <p:cNvSpPr txBox="1">
            <a:spLocks/>
          </p:cNvSpPr>
          <p:nvPr/>
        </p:nvSpPr>
        <p:spPr>
          <a:xfrm>
            <a:off x="533400" y="304800"/>
            <a:ext cx="8229600" cy="1143000"/>
          </a:xfrm>
          <a:prstGeom prst="rect">
            <a:avLst/>
          </a:prstGeom>
          <a:ln w="31750">
            <a:solidFill>
              <a:srgbClr val="FF0000"/>
            </a:solidFill>
          </a:ln>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4400" dirty="0" smtClean="0">
                <a:latin typeface="+mj-lt"/>
                <a:ea typeface="+mj-ea"/>
                <a:cs typeface="+mj-cs"/>
              </a:rPr>
              <a:t>Peripheral Vascular Disease</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91264" cy="4876800"/>
          </a:xfrm>
        </p:spPr>
        <p:txBody>
          <a:bodyPr>
            <a:normAutofit/>
          </a:bodyPr>
          <a:lstStyle/>
          <a:p>
            <a:endParaRPr lang="en-GB" dirty="0"/>
          </a:p>
          <a:p>
            <a:endParaRPr lang="en-GB" dirty="0"/>
          </a:p>
        </p:txBody>
      </p:sp>
      <p:sp>
        <p:nvSpPr>
          <p:cNvPr id="4" name="Title 1"/>
          <p:cNvSpPr txBox="1">
            <a:spLocks/>
          </p:cNvSpPr>
          <p:nvPr/>
        </p:nvSpPr>
        <p:spPr>
          <a:xfrm>
            <a:off x="533400" y="304800"/>
            <a:ext cx="8229600" cy="1143000"/>
          </a:xfrm>
          <a:prstGeom prst="rect">
            <a:avLst/>
          </a:prstGeom>
          <a:ln w="31750">
            <a:solidFill>
              <a:srgbClr val="FF0000"/>
            </a:solidFill>
          </a:ln>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4400" dirty="0" smtClean="0">
                <a:latin typeface="+mj-lt"/>
                <a:ea typeface="+mj-ea"/>
                <a:cs typeface="+mj-cs"/>
              </a:rPr>
              <a:t>Peripheral Vascular Disease</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33794" name="Picture 2" descr="picture of leg swollen from blood clot: DVT survivor Jackie Davis"/>
          <p:cNvPicPr>
            <a:picLocks noChangeAspect="1" noChangeArrowheads="1"/>
          </p:cNvPicPr>
          <p:nvPr/>
        </p:nvPicPr>
        <p:blipFill>
          <a:blip r:embed="rId3"/>
          <a:srcRect/>
          <a:stretch>
            <a:fillRect/>
          </a:stretch>
        </p:blipFill>
        <p:spPr bwMode="auto">
          <a:xfrm>
            <a:off x="2555776" y="1772816"/>
            <a:ext cx="4059181" cy="424847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19256" cy="4876800"/>
          </a:xfrm>
        </p:spPr>
        <p:txBody>
          <a:bodyPr>
            <a:normAutofit/>
          </a:bodyPr>
          <a:lstStyle/>
          <a:p>
            <a:pPr algn="just"/>
            <a:r>
              <a:rPr lang="en-GB" dirty="0" smtClean="0"/>
              <a:t>A  </a:t>
            </a:r>
            <a:r>
              <a:rPr lang="en-GB" b="1" dirty="0" smtClean="0"/>
              <a:t>pulmonary embolism </a:t>
            </a:r>
            <a:r>
              <a:rPr lang="en-GB" dirty="0" smtClean="0"/>
              <a:t>is caused by part of the thrombus breaking free and travelling to the </a:t>
            </a:r>
            <a:r>
              <a:rPr lang="en-GB" b="1" dirty="0" smtClean="0"/>
              <a:t>pulmonary artery</a:t>
            </a:r>
            <a:r>
              <a:rPr lang="en-GB" dirty="0" smtClean="0"/>
              <a:t>, where it can cause a blockage, resulting in chest pain and breathing difficulties.</a:t>
            </a:r>
          </a:p>
          <a:p>
            <a:pPr algn="just"/>
            <a:endParaRPr lang="en-GB" dirty="0"/>
          </a:p>
          <a:p>
            <a:pPr algn="just"/>
            <a:endParaRPr lang="en-GB" dirty="0"/>
          </a:p>
        </p:txBody>
      </p:sp>
      <p:sp>
        <p:nvSpPr>
          <p:cNvPr id="4" name="Title 1"/>
          <p:cNvSpPr txBox="1">
            <a:spLocks/>
          </p:cNvSpPr>
          <p:nvPr/>
        </p:nvSpPr>
        <p:spPr>
          <a:xfrm>
            <a:off x="533400" y="304800"/>
            <a:ext cx="8229600" cy="1143000"/>
          </a:xfrm>
          <a:prstGeom prst="rect">
            <a:avLst/>
          </a:prstGeom>
          <a:ln w="31750">
            <a:solidFill>
              <a:srgbClr val="FF0000"/>
            </a:solidFill>
          </a:ln>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4400" dirty="0" smtClean="0">
                <a:latin typeface="+mj-lt"/>
                <a:ea typeface="+mj-ea"/>
                <a:cs typeface="+mj-cs"/>
              </a:rPr>
              <a:t>Peripheral Vascular Disease</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050" name="AutoShape 2" descr="The pathway of a pulmonary embolus from the lower part of the bod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52" name="AutoShape 4" descr="The pathway of a pulmonary embolus from the lower part of the bod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54" name="AutoShape 6" descr="The pathway of a pulmonary embolus from the lower part of the bod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47625">
            <a:solidFill>
              <a:srgbClr val="FF0000"/>
            </a:solidFill>
          </a:ln>
        </p:spPr>
        <p:txBody>
          <a:bodyPr/>
          <a:lstStyle/>
          <a:p>
            <a:r>
              <a:rPr lang="en-GB" dirty="0" smtClean="0"/>
              <a:t>Cholesterol – What is it?</a:t>
            </a:r>
            <a:endParaRPr lang="en-GB" dirty="0"/>
          </a:p>
        </p:txBody>
      </p:sp>
      <p:sp>
        <p:nvSpPr>
          <p:cNvPr id="3" name="Content Placeholder 2"/>
          <p:cNvSpPr>
            <a:spLocks noGrp="1"/>
          </p:cNvSpPr>
          <p:nvPr>
            <p:ph idx="1"/>
          </p:nvPr>
        </p:nvSpPr>
        <p:spPr/>
        <p:txBody>
          <a:bodyPr>
            <a:normAutofit/>
          </a:bodyPr>
          <a:lstStyle/>
          <a:p>
            <a:pPr algn="ctr">
              <a:buNone/>
            </a:pPr>
            <a:endParaRPr lang="en-GB" sz="3600" dirty="0" smtClean="0"/>
          </a:p>
          <a:p>
            <a:pPr algn="ctr">
              <a:buNone/>
            </a:pPr>
            <a:endParaRPr lang="en-GB" sz="3600" dirty="0" smtClean="0"/>
          </a:p>
        </p:txBody>
      </p:sp>
      <p:sp>
        <p:nvSpPr>
          <p:cNvPr id="4" name="TextBox 3"/>
          <p:cNvSpPr txBox="1"/>
          <p:nvPr/>
        </p:nvSpPr>
        <p:spPr>
          <a:xfrm>
            <a:off x="467544" y="1628800"/>
            <a:ext cx="8208912" cy="2677656"/>
          </a:xfrm>
          <a:prstGeom prst="rect">
            <a:avLst/>
          </a:prstGeom>
          <a:noFill/>
        </p:spPr>
        <p:txBody>
          <a:bodyPr wrap="square" rtlCol="0">
            <a:spAutoFit/>
          </a:bodyPr>
          <a:lstStyle/>
          <a:p>
            <a:r>
              <a:rPr lang="en-GB" sz="2800" dirty="0" smtClean="0"/>
              <a:t>Cholesterol is a component of cell membranes</a:t>
            </a:r>
          </a:p>
          <a:p>
            <a:endParaRPr lang="en-GB" sz="2800" dirty="0" smtClean="0"/>
          </a:p>
          <a:p>
            <a:r>
              <a:rPr lang="en-GB" sz="2800" dirty="0" smtClean="0"/>
              <a:t>It is vital for making steroids such as sex hormones</a:t>
            </a:r>
          </a:p>
          <a:p>
            <a:endParaRPr lang="en-GB" sz="2800" dirty="0" smtClean="0"/>
          </a:p>
          <a:p>
            <a:r>
              <a:rPr lang="en-GB" sz="2800" dirty="0" smtClean="0"/>
              <a:t>Most cholesterol is made by the liver from saturated fats in the diet.</a:t>
            </a:r>
            <a:endParaRPr lang="en-GB"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47625">
            <a:solidFill>
              <a:srgbClr val="FF0000"/>
            </a:solidFill>
          </a:ln>
        </p:spPr>
        <p:txBody>
          <a:bodyPr/>
          <a:lstStyle/>
          <a:p>
            <a:r>
              <a:rPr lang="en-GB" dirty="0" smtClean="0"/>
              <a:t>High Density Lipoprotein (HDL)</a:t>
            </a:r>
            <a:endParaRPr lang="en-GB" dirty="0"/>
          </a:p>
        </p:txBody>
      </p:sp>
      <p:sp>
        <p:nvSpPr>
          <p:cNvPr id="3" name="Content Placeholder 2"/>
          <p:cNvSpPr>
            <a:spLocks noGrp="1"/>
          </p:cNvSpPr>
          <p:nvPr>
            <p:ph idx="1"/>
          </p:nvPr>
        </p:nvSpPr>
        <p:spPr/>
        <p:txBody>
          <a:bodyPr>
            <a:normAutofit/>
          </a:bodyPr>
          <a:lstStyle/>
          <a:p>
            <a:pPr>
              <a:buNone/>
            </a:pPr>
            <a:endParaRPr lang="en-GB" sz="3600" dirty="0" smtClean="0"/>
          </a:p>
          <a:p>
            <a:pPr>
              <a:buNone/>
            </a:pPr>
            <a:r>
              <a:rPr lang="en-GB" sz="3600" dirty="0" smtClean="0"/>
              <a:t>	HDL transports excess cholesterol from the blood to the liver for elimination, and so stops cholesterol building up in the blood.</a:t>
            </a:r>
          </a:p>
          <a:p>
            <a:pPr>
              <a:buNone/>
            </a:pPr>
            <a:endParaRPr lang="en-GB" sz="3600" dirty="0" smtClean="0"/>
          </a:p>
          <a:p>
            <a:pPr>
              <a:buNone/>
            </a:pPr>
            <a:r>
              <a:rPr lang="en-GB" sz="3600" dirty="0" smtClean="0"/>
              <a:t>	GOOD </a:t>
            </a:r>
          </a:p>
          <a:p>
            <a:pPr algn="ctr">
              <a:buNone/>
            </a:pPr>
            <a:endParaRPr lang="en-GB" sz="3600" dirty="0" smtClean="0"/>
          </a:p>
        </p:txBody>
      </p:sp>
      <p:pic>
        <p:nvPicPr>
          <p:cNvPr id="1026" name="Picture 2" descr="C:\Users\aaitken.TURNBULLHS.000\AppData\Local\Microsoft\Windows\Temporary Internet Files\Content.IE5\1II8QVUE\ok-button-4308-large[1].png"/>
          <p:cNvPicPr>
            <a:picLocks noChangeAspect="1" noChangeArrowheads="1"/>
          </p:cNvPicPr>
          <p:nvPr/>
        </p:nvPicPr>
        <p:blipFill>
          <a:blip r:embed="rId2" cstate="print"/>
          <a:srcRect/>
          <a:stretch>
            <a:fillRect/>
          </a:stretch>
        </p:blipFill>
        <p:spPr bwMode="auto">
          <a:xfrm>
            <a:off x="2411760" y="4581128"/>
            <a:ext cx="1692168" cy="169216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47625">
            <a:solidFill>
              <a:srgbClr val="FF0000"/>
            </a:solidFill>
          </a:ln>
        </p:spPr>
        <p:txBody>
          <a:bodyPr/>
          <a:lstStyle/>
          <a:p>
            <a:r>
              <a:rPr lang="en-GB" dirty="0" smtClean="0"/>
              <a:t>Low Density Lipoprotein (LDL)</a:t>
            </a:r>
            <a:endParaRPr lang="en-GB" dirty="0"/>
          </a:p>
        </p:txBody>
      </p:sp>
      <p:sp>
        <p:nvSpPr>
          <p:cNvPr id="3" name="Content Placeholder 2"/>
          <p:cNvSpPr>
            <a:spLocks noGrp="1"/>
          </p:cNvSpPr>
          <p:nvPr>
            <p:ph idx="1"/>
          </p:nvPr>
        </p:nvSpPr>
        <p:spPr/>
        <p:txBody>
          <a:bodyPr>
            <a:normAutofit fontScale="85000" lnSpcReduction="20000"/>
          </a:bodyPr>
          <a:lstStyle/>
          <a:p>
            <a:pPr algn="ctr">
              <a:buNone/>
            </a:pPr>
            <a:endParaRPr lang="en-GB" sz="3600" dirty="0" smtClean="0"/>
          </a:p>
          <a:p>
            <a:pPr>
              <a:buNone/>
            </a:pPr>
            <a:r>
              <a:rPr lang="en-GB" sz="3600" dirty="0" smtClean="0"/>
              <a:t>	LDL transports cholesterol to body cells. Most cells have LDL receptors that take LDL into the cell, but once a cell has enough cholesterol, negative feedback happens and stops LDL from entering the cell. This means LDL continues to circulate in the blood and may deposit cholesterol in the arteries, forming atheromas.</a:t>
            </a:r>
          </a:p>
          <a:p>
            <a:pPr>
              <a:buNone/>
            </a:pPr>
            <a:endParaRPr lang="en-GB" sz="3600" dirty="0" smtClean="0"/>
          </a:p>
          <a:p>
            <a:pPr>
              <a:buNone/>
            </a:pPr>
            <a:r>
              <a:rPr lang="en-GB" sz="3600" dirty="0" smtClean="0"/>
              <a:t>	BAD</a:t>
            </a:r>
          </a:p>
        </p:txBody>
      </p:sp>
      <p:pic>
        <p:nvPicPr>
          <p:cNvPr id="2050" name="Picture 2" descr="C:\Users\aaitken.TURNBULLHS.000\AppData\Local\Microsoft\Windows\Temporary Internet Files\Content.IE5\L60SUSTA\240px-Stop_x_nuvola.svg[1].png"/>
          <p:cNvPicPr>
            <a:picLocks noChangeAspect="1" noChangeArrowheads="1"/>
          </p:cNvPicPr>
          <p:nvPr/>
        </p:nvPicPr>
        <p:blipFill>
          <a:blip r:embed="rId2"/>
          <a:srcRect/>
          <a:stretch>
            <a:fillRect/>
          </a:stretch>
        </p:blipFill>
        <p:spPr bwMode="auto">
          <a:xfrm>
            <a:off x="1835696" y="4941168"/>
            <a:ext cx="1556792" cy="155679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47625">
            <a:solidFill>
              <a:srgbClr val="FF0000"/>
            </a:solidFill>
          </a:ln>
        </p:spPr>
        <p:txBody>
          <a:bodyPr>
            <a:normAutofit fontScale="90000"/>
          </a:bodyPr>
          <a:lstStyle/>
          <a:p>
            <a:r>
              <a:rPr lang="en-GB" dirty="0" smtClean="0"/>
              <a:t>Lifestyle Choices and Cholesterol Level</a:t>
            </a:r>
            <a:endParaRPr lang="en-GB" dirty="0"/>
          </a:p>
        </p:txBody>
      </p:sp>
      <p:sp>
        <p:nvSpPr>
          <p:cNvPr id="3" name="Content Placeholder 2"/>
          <p:cNvSpPr>
            <a:spLocks noGrp="1"/>
          </p:cNvSpPr>
          <p:nvPr>
            <p:ph idx="1"/>
          </p:nvPr>
        </p:nvSpPr>
        <p:spPr/>
        <p:txBody>
          <a:bodyPr>
            <a:normAutofit lnSpcReduction="10000"/>
          </a:bodyPr>
          <a:lstStyle/>
          <a:p>
            <a:pPr algn="ctr">
              <a:buNone/>
            </a:pPr>
            <a:r>
              <a:rPr lang="en-GB" sz="3600" dirty="0" smtClean="0"/>
              <a:t>A high ratio of HDL to LDL results in lower blood cholesterol with a reduced chance of atherosclerosis.</a:t>
            </a:r>
          </a:p>
          <a:p>
            <a:pPr algn="ctr">
              <a:buNone/>
            </a:pPr>
            <a:endParaRPr lang="en-GB" sz="3600" dirty="0" smtClean="0"/>
          </a:p>
          <a:p>
            <a:pPr algn="ctr">
              <a:buNone/>
            </a:pPr>
            <a:r>
              <a:rPr lang="en-GB" sz="3600" dirty="0" smtClean="0"/>
              <a:t>Regular exercise increases the levels of HDL as does reduced levels of total fat in the diet, and replacing saturated fats with unsaturated fats.</a:t>
            </a:r>
          </a:p>
          <a:p>
            <a:pPr algn="ctr">
              <a:buNone/>
            </a:pPr>
            <a:endParaRPr lang="en-GB" sz="3600" dirty="0" smtClean="0"/>
          </a:p>
          <a:p>
            <a:pPr algn="ctr">
              <a:buNone/>
            </a:pPr>
            <a:endParaRPr lang="en-GB" sz="3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47625">
            <a:solidFill>
              <a:srgbClr val="FF0000"/>
            </a:solidFill>
          </a:ln>
        </p:spPr>
        <p:txBody>
          <a:bodyPr/>
          <a:lstStyle/>
          <a:p>
            <a:r>
              <a:rPr lang="en-GB" dirty="0" smtClean="0"/>
              <a:t>Past Paper Question</a:t>
            </a:r>
            <a:endParaRPr lang="en-GB" dirty="0"/>
          </a:p>
        </p:txBody>
      </p:sp>
      <p:sp>
        <p:nvSpPr>
          <p:cNvPr id="3" name="Content Placeholder 2"/>
          <p:cNvSpPr>
            <a:spLocks noGrp="1"/>
          </p:cNvSpPr>
          <p:nvPr>
            <p:ph idx="1"/>
          </p:nvPr>
        </p:nvSpPr>
        <p:spPr/>
        <p:txBody>
          <a:bodyPr>
            <a:normAutofit/>
          </a:bodyPr>
          <a:lstStyle/>
          <a:p>
            <a:pPr algn="ctr">
              <a:buNone/>
            </a:pPr>
            <a:endParaRPr lang="en-GB" sz="3600" dirty="0" smtClean="0"/>
          </a:p>
          <a:p>
            <a:pPr algn="ctr">
              <a:buNone/>
            </a:pPr>
            <a:endParaRPr lang="en-GB" sz="3600" dirty="0" smtClean="0"/>
          </a:p>
          <a:p>
            <a:pPr algn="ctr">
              <a:buNone/>
            </a:pPr>
            <a:r>
              <a:rPr lang="en-GB" sz="3600" dirty="0" smtClean="0"/>
              <a:t>Discuss the causes, development and associated health problems of atherosclerosis (8)</a:t>
            </a:r>
            <a:endParaRPr lang="en-GB"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47625">
            <a:solidFill>
              <a:srgbClr val="FF0000"/>
            </a:solidFill>
          </a:ln>
        </p:spPr>
        <p:txBody>
          <a:bodyPr/>
          <a:lstStyle/>
          <a:p>
            <a:r>
              <a:rPr lang="en-GB" dirty="0" smtClean="0"/>
              <a:t>Past Paper Question</a:t>
            </a:r>
            <a:endParaRPr lang="en-GB" dirty="0"/>
          </a:p>
        </p:txBody>
      </p:sp>
      <p:sp>
        <p:nvSpPr>
          <p:cNvPr id="3" name="Content Placeholder 2"/>
          <p:cNvSpPr>
            <a:spLocks noGrp="1"/>
          </p:cNvSpPr>
          <p:nvPr>
            <p:ph idx="1"/>
          </p:nvPr>
        </p:nvSpPr>
        <p:spPr/>
        <p:txBody>
          <a:bodyPr>
            <a:normAutofit/>
          </a:bodyPr>
          <a:lstStyle/>
          <a:p>
            <a:pPr algn="ctr">
              <a:buNone/>
            </a:pPr>
            <a:endParaRPr lang="en-GB" sz="3600" dirty="0" smtClean="0"/>
          </a:p>
        </p:txBody>
      </p:sp>
      <p:pic>
        <p:nvPicPr>
          <p:cNvPr id="36866" name="Picture 2"/>
          <p:cNvPicPr>
            <a:picLocks noChangeAspect="1" noChangeArrowheads="1"/>
          </p:cNvPicPr>
          <p:nvPr/>
        </p:nvPicPr>
        <p:blipFill>
          <a:blip r:embed="rId2"/>
          <a:srcRect/>
          <a:stretch>
            <a:fillRect/>
          </a:stretch>
        </p:blipFill>
        <p:spPr bwMode="auto">
          <a:xfrm>
            <a:off x="467544" y="1556792"/>
            <a:ext cx="8250389" cy="44644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76800"/>
          </a:xfrm>
        </p:spPr>
        <p:txBody>
          <a:bodyPr>
            <a:normAutofit/>
          </a:bodyPr>
          <a:lstStyle/>
          <a:p>
            <a:r>
              <a:rPr lang="en-GB" b="1" dirty="0" smtClean="0"/>
              <a:t>Atherosclerosis</a:t>
            </a:r>
            <a:r>
              <a:rPr lang="en-GB" dirty="0" smtClean="0"/>
              <a:t> is the build up of substances under the endothelium of the artery wall.</a:t>
            </a:r>
          </a:p>
          <a:p>
            <a:endParaRPr lang="en-GB" dirty="0"/>
          </a:p>
          <a:p>
            <a:r>
              <a:rPr lang="en-GB" dirty="0" smtClean="0"/>
              <a:t>The build up is called an </a:t>
            </a:r>
            <a:r>
              <a:rPr lang="en-GB" b="1" dirty="0" smtClean="0"/>
              <a:t>atheroma</a:t>
            </a:r>
            <a:r>
              <a:rPr lang="en-GB" dirty="0" smtClean="0"/>
              <a:t> and is made up of </a:t>
            </a:r>
            <a:r>
              <a:rPr lang="en-GB" b="1" dirty="0" smtClean="0"/>
              <a:t>fatty</a:t>
            </a:r>
            <a:r>
              <a:rPr lang="en-GB" dirty="0" smtClean="0"/>
              <a:t> material such as </a:t>
            </a:r>
            <a:r>
              <a:rPr lang="en-GB" b="1" dirty="0" smtClean="0"/>
              <a:t>cholesterol</a:t>
            </a:r>
            <a:r>
              <a:rPr lang="en-GB" dirty="0" smtClean="0"/>
              <a:t>, </a:t>
            </a:r>
            <a:r>
              <a:rPr lang="en-GB" b="1" dirty="0" smtClean="0"/>
              <a:t>fibrous</a:t>
            </a:r>
            <a:r>
              <a:rPr lang="en-GB" dirty="0" smtClean="0"/>
              <a:t> material and </a:t>
            </a:r>
            <a:r>
              <a:rPr lang="en-GB" b="1" dirty="0" smtClean="0"/>
              <a:t>calcium</a:t>
            </a:r>
            <a:r>
              <a:rPr lang="en-GB" dirty="0" smtClean="0"/>
              <a:t> salts.</a:t>
            </a:r>
            <a:endParaRPr lang="en-GB" dirty="0"/>
          </a:p>
        </p:txBody>
      </p:sp>
      <p:sp>
        <p:nvSpPr>
          <p:cNvPr id="4" name="Title 1"/>
          <p:cNvSpPr txBox="1">
            <a:spLocks/>
          </p:cNvSpPr>
          <p:nvPr/>
        </p:nvSpPr>
        <p:spPr>
          <a:xfrm>
            <a:off x="533400" y="304800"/>
            <a:ext cx="8229600" cy="1143000"/>
          </a:xfrm>
          <a:prstGeom prst="rect">
            <a:avLst/>
          </a:prstGeom>
          <a:ln w="31750">
            <a:solidFill>
              <a:srgbClr val="FF0000"/>
            </a:solidFill>
          </a:ln>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Atherosclerosis</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47625">
            <a:solidFill>
              <a:srgbClr val="FF0000"/>
            </a:solidFill>
          </a:ln>
        </p:spPr>
        <p:txBody>
          <a:bodyPr/>
          <a:lstStyle/>
          <a:p>
            <a:r>
              <a:rPr lang="en-GB" dirty="0" smtClean="0"/>
              <a:t>Past Paper Question</a:t>
            </a:r>
            <a:endParaRPr lang="en-GB" dirty="0"/>
          </a:p>
        </p:txBody>
      </p:sp>
      <p:sp>
        <p:nvSpPr>
          <p:cNvPr id="3" name="Content Placeholder 2"/>
          <p:cNvSpPr>
            <a:spLocks noGrp="1"/>
          </p:cNvSpPr>
          <p:nvPr>
            <p:ph idx="1"/>
          </p:nvPr>
        </p:nvSpPr>
        <p:spPr/>
        <p:txBody>
          <a:bodyPr>
            <a:normAutofit/>
          </a:bodyPr>
          <a:lstStyle/>
          <a:p>
            <a:pPr algn="ctr">
              <a:buNone/>
            </a:pPr>
            <a:endParaRPr lang="en-GB" sz="3600" dirty="0" smtClean="0"/>
          </a:p>
        </p:txBody>
      </p:sp>
      <p:pic>
        <p:nvPicPr>
          <p:cNvPr id="37890" name="Picture 2"/>
          <p:cNvPicPr>
            <a:picLocks noChangeAspect="1" noChangeArrowheads="1"/>
          </p:cNvPicPr>
          <p:nvPr/>
        </p:nvPicPr>
        <p:blipFill>
          <a:blip r:embed="rId2"/>
          <a:srcRect/>
          <a:stretch>
            <a:fillRect/>
          </a:stretch>
        </p:blipFill>
        <p:spPr bwMode="auto">
          <a:xfrm>
            <a:off x="395536" y="1628800"/>
            <a:ext cx="8280920" cy="469082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47625">
            <a:solidFill>
              <a:srgbClr val="FF0000"/>
            </a:solidFill>
          </a:ln>
        </p:spPr>
        <p:txBody>
          <a:bodyPr/>
          <a:lstStyle/>
          <a:p>
            <a:r>
              <a:rPr lang="en-GB" dirty="0" smtClean="0"/>
              <a:t>Past Paper Question</a:t>
            </a:r>
            <a:endParaRPr lang="en-GB" dirty="0"/>
          </a:p>
        </p:txBody>
      </p:sp>
      <p:sp>
        <p:nvSpPr>
          <p:cNvPr id="3" name="Content Placeholder 2"/>
          <p:cNvSpPr>
            <a:spLocks noGrp="1"/>
          </p:cNvSpPr>
          <p:nvPr>
            <p:ph idx="1"/>
          </p:nvPr>
        </p:nvSpPr>
        <p:spPr/>
        <p:txBody>
          <a:bodyPr>
            <a:normAutofit/>
          </a:bodyPr>
          <a:lstStyle/>
          <a:p>
            <a:pPr algn="ctr">
              <a:buNone/>
            </a:pPr>
            <a:endParaRPr lang="en-GB" sz="3600" dirty="0" smtClean="0"/>
          </a:p>
        </p:txBody>
      </p:sp>
      <p:pic>
        <p:nvPicPr>
          <p:cNvPr id="38914" name="Picture 2"/>
          <p:cNvPicPr>
            <a:picLocks noChangeAspect="1" noChangeArrowheads="1"/>
          </p:cNvPicPr>
          <p:nvPr/>
        </p:nvPicPr>
        <p:blipFill>
          <a:blip r:embed="rId2"/>
          <a:srcRect/>
          <a:stretch>
            <a:fillRect/>
          </a:stretch>
        </p:blipFill>
        <p:spPr bwMode="auto">
          <a:xfrm>
            <a:off x="323528" y="1772816"/>
            <a:ext cx="8387501" cy="295232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3400" y="304800"/>
            <a:ext cx="8229600" cy="1143000"/>
          </a:xfrm>
          <a:prstGeom prst="rect">
            <a:avLst/>
          </a:prstGeom>
          <a:ln w="31750">
            <a:solidFill>
              <a:srgbClr val="FF0000"/>
            </a:solidFill>
          </a:ln>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Atherosclerosis</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1026" name="Picture 2" descr="http://www.sos03.com/files/styles/health_images/public/Vascular%20Disease%20-%20Atherosclerosis.jpg"/>
          <p:cNvPicPr>
            <a:picLocks noChangeAspect="1" noChangeArrowheads="1"/>
          </p:cNvPicPr>
          <p:nvPr/>
        </p:nvPicPr>
        <p:blipFill>
          <a:blip r:embed="rId2"/>
          <a:srcRect/>
          <a:stretch>
            <a:fillRect/>
          </a:stretch>
        </p:blipFill>
        <p:spPr bwMode="auto">
          <a:xfrm>
            <a:off x="2771800" y="2348880"/>
            <a:ext cx="3774604" cy="3024336"/>
          </a:xfrm>
          <a:prstGeom prst="rect">
            <a:avLst/>
          </a:prstGeom>
          <a:noFill/>
        </p:spPr>
      </p:pic>
      <p:cxnSp>
        <p:nvCxnSpPr>
          <p:cNvPr id="6" name="Straight Arrow Connector 5"/>
          <p:cNvCxnSpPr/>
          <p:nvPr/>
        </p:nvCxnSpPr>
        <p:spPr>
          <a:xfrm rot="10800000">
            <a:off x="4644008" y="4509120"/>
            <a:ext cx="2448272" cy="504056"/>
          </a:xfrm>
          <a:prstGeom prst="straightConnector1">
            <a:avLst/>
          </a:prstGeom>
          <a:ln w="698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115616" y="2564904"/>
            <a:ext cx="3168352" cy="1080120"/>
          </a:xfrm>
          <a:prstGeom prst="straightConnector1">
            <a:avLst/>
          </a:prstGeom>
          <a:ln w="698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23528" y="1772816"/>
            <a:ext cx="2448272" cy="769441"/>
          </a:xfrm>
          <a:prstGeom prst="rect">
            <a:avLst/>
          </a:prstGeom>
          <a:noFill/>
        </p:spPr>
        <p:txBody>
          <a:bodyPr wrap="square" rtlCol="0">
            <a:spAutoFit/>
          </a:bodyPr>
          <a:lstStyle/>
          <a:p>
            <a:r>
              <a:rPr lang="en-GB" sz="4400" dirty="0" smtClean="0"/>
              <a:t>Atheroma</a:t>
            </a:r>
            <a:endParaRPr lang="en-GB" sz="4400" dirty="0"/>
          </a:p>
        </p:txBody>
      </p:sp>
      <p:sp>
        <p:nvSpPr>
          <p:cNvPr id="13" name="TextBox 12"/>
          <p:cNvSpPr txBox="1"/>
          <p:nvPr/>
        </p:nvSpPr>
        <p:spPr>
          <a:xfrm>
            <a:off x="6804248" y="5085184"/>
            <a:ext cx="2448272" cy="1569660"/>
          </a:xfrm>
          <a:prstGeom prst="rect">
            <a:avLst/>
          </a:prstGeom>
          <a:noFill/>
        </p:spPr>
        <p:txBody>
          <a:bodyPr wrap="square" rtlCol="0">
            <a:spAutoFit/>
          </a:bodyPr>
          <a:lstStyle/>
          <a:p>
            <a:pPr algn="ctr"/>
            <a:r>
              <a:rPr lang="en-GB" sz="3200" dirty="0" smtClean="0"/>
              <a:t>Narrowed lumen of the artery</a:t>
            </a:r>
            <a:endParaRPr lang="en-GB"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76800"/>
          </a:xfrm>
        </p:spPr>
        <p:txBody>
          <a:bodyPr>
            <a:normAutofit/>
          </a:bodyPr>
          <a:lstStyle/>
          <a:p>
            <a:r>
              <a:rPr lang="en-GB" dirty="0" smtClean="0"/>
              <a:t>Atherosclerosis is the root cause of diseases:</a:t>
            </a:r>
          </a:p>
          <a:p>
            <a:endParaRPr lang="en-GB" b="1" dirty="0"/>
          </a:p>
          <a:p>
            <a:pPr lvl="1"/>
            <a:r>
              <a:rPr lang="en-GB" b="1" dirty="0" smtClean="0"/>
              <a:t>Angina</a:t>
            </a:r>
          </a:p>
          <a:p>
            <a:pPr lvl="1"/>
            <a:r>
              <a:rPr lang="en-GB" b="1" dirty="0" smtClean="0"/>
              <a:t>Heart attacks</a:t>
            </a:r>
          </a:p>
          <a:p>
            <a:pPr lvl="1"/>
            <a:r>
              <a:rPr lang="en-GB" b="1" dirty="0" smtClean="0"/>
              <a:t>Stroke</a:t>
            </a:r>
          </a:p>
          <a:p>
            <a:pPr lvl="1"/>
            <a:r>
              <a:rPr lang="en-GB" b="1" dirty="0" smtClean="0"/>
              <a:t>Peripheral vascular disease</a:t>
            </a:r>
            <a:endParaRPr lang="en-GB" b="1" dirty="0"/>
          </a:p>
        </p:txBody>
      </p:sp>
      <p:sp>
        <p:nvSpPr>
          <p:cNvPr id="4" name="Title 1"/>
          <p:cNvSpPr txBox="1">
            <a:spLocks/>
          </p:cNvSpPr>
          <p:nvPr/>
        </p:nvSpPr>
        <p:spPr>
          <a:xfrm>
            <a:off x="533400" y="304800"/>
            <a:ext cx="8229600" cy="1143000"/>
          </a:xfrm>
          <a:prstGeom prst="rect">
            <a:avLst/>
          </a:prstGeom>
          <a:ln w="31750">
            <a:solidFill>
              <a:srgbClr val="FF0000"/>
            </a:solidFill>
          </a:ln>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Atherosclerosis</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18434" name="Picture 2" descr="peripheral arterial disease picture"/>
          <p:cNvPicPr>
            <a:picLocks noChangeAspect="1" noChangeArrowheads="1"/>
          </p:cNvPicPr>
          <p:nvPr/>
        </p:nvPicPr>
        <p:blipFill>
          <a:blip r:embed="rId2"/>
          <a:srcRect/>
          <a:stretch>
            <a:fillRect/>
          </a:stretch>
        </p:blipFill>
        <p:spPr bwMode="auto">
          <a:xfrm>
            <a:off x="5580112" y="3761656"/>
            <a:ext cx="3563888" cy="309634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76800"/>
          </a:xfrm>
        </p:spPr>
        <p:txBody>
          <a:bodyPr>
            <a:normAutofit/>
          </a:bodyPr>
          <a:lstStyle/>
          <a:p>
            <a:r>
              <a:rPr lang="en-GB" dirty="0" smtClean="0"/>
              <a:t>People at risk of atherosclerosis are those with diabetes, with a low HDL/LDL cholesterol ratio, high blood pressure, large body weight and smoking.</a:t>
            </a:r>
            <a:endParaRPr lang="en-GB" dirty="0"/>
          </a:p>
        </p:txBody>
      </p:sp>
      <p:sp>
        <p:nvSpPr>
          <p:cNvPr id="4" name="Title 1"/>
          <p:cNvSpPr txBox="1">
            <a:spLocks/>
          </p:cNvSpPr>
          <p:nvPr/>
        </p:nvSpPr>
        <p:spPr>
          <a:xfrm>
            <a:off x="533400" y="304800"/>
            <a:ext cx="8229600" cy="1143000"/>
          </a:xfrm>
          <a:prstGeom prst="rect">
            <a:avLst/>
          </a:prstGeom>
          <a:ln w="31750">
            <a:solidFill>
              <a:srgbClr val="FF0000"/>
            </a:solidFill>
          </a:ln>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Atherosclerosis – Risk Factors</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19458" name="Picture 2" descr="Fat man smoking — Stock Photo #11101438"/>
          <p:cNvPicPr>
            <a:picLocks noChangeAspect="1" noChangeArrowheads="1"/>
          </p:cNvPicPr>
          <p:nvPr/>
        </p:nvPicPr>
        <p:blipFill>
          <a:blip r:embed="rId2"/>
          <a:srcRect/>
          <a:stretch>
            <a:fillRect/>
          </a:stretch>
        </p:blipFill>
        <p:spPr bwMode="auto">
          <a:xfrm>
            <a:off x="2411760" y="4000500"/>
            <a:ext cx="4286250" cy="28575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76800"/>
          </a:xfrm>
        </p:spPr>
        <p:txBody>
          <a:bodyPr>
            <a:normAutofit fontScale="92500" lnSpcReduction="20000"/>
          </a:bodyPr>
          <a:lstStyle/>
          <a:p>
            <a:r>
              <a:rPr lang="en-GB" dirty="0" smtClean="0"/>
              <a:t>If an atheroma ruptures, the damage caused to the endothelium of the artery causes a series of reactions to happen.</a:t>
            </a:r>
          </a:p>
          <a:p>
            <a:endParaRPr lang="en-GB" dirty="0"/>
          </a:p>
          <a:p>
            <a:pPr marL="514350" indent="-514350">
              <a:buFont typeface="+mj-lt"/>
              <a:buAutoNum type="arabicPeriod"/>
            </a:pPr>
            <a:r>
              <a:rPr lang="en-GB" dirty="0" smtClean="0"/>
              <a:t>Clotting factors are released</a:t>
            </a:r>
          </a:p>
          <a:p>
            <a:pPr marL="514350" indent="-514350">
              <a:buFont typeface="+mj-lt"/>
              <a:buAutoNum type="arabicPeriod"/>
            </a:pPr>
            <a:r>
              <a:rPr lang="en-GB" dirty="0" smtClean="0"/>
              <a:t>This changes the inactive enzyme </a:t>
            </a:r>
            <a:r>
              <a:rPr lang="en-GB" dirty="0" err="1" smtClean="0"/>
              <a:t>prothrombin</a:t>
            </a:r>
            <a:r>
              <a:rPr lang="en-GB" dirty="0" smtClean="0"/>
              <a:t> to the active enzyme thrombin</a:t>
            </a:r>
          </a:p>
          <a:p>
            <a:pPr marL="514350" indent="-514350">
              <a:buFont typeface="+mj-lt"/>
              <a:buAutoNum type="arabicPeriod"/>
            </a:pPr>
            <a:r>
              <a:rPr lang="en-GB" dirty="0" smtClean="0"/>
              <a:t>Thrombin changes soluble fibrinogen to insoluble fibrin</a:t>
            </a:r>
          </a:p>
          <a:p>
            <a:pPr marL="514350" indent="-514350">
              <a:buFont typeface="+mj-lt"/>
              <a:buAutoNum type="arabicPeriod"/>
            </a:pPr>
            <a:r>
              <a:rPr lang="en-GB" dirty="0" smtClean="0"/>
              <a:t>Platelets are then trapped within the fibrin mesh and form a thrombus (clot)</a:t>
            </a:r>
          </a:p>
          <a:p>
            <a:endParaRPr lang="en-GB" dirty="0"/>
          </a:p>
          <a:p>
            <a:endParaRPr lang="en-GB" dirty="0"/>
          </a:p>
        </p:txBody>
      </p:sp>
      <p:sp>
        <p:nvSpPr>
          <p:cNvPr id="4" name="Title 1"/>
          <p:cNvSpPr txBox="1">
            <a:spLocks/>
          </p:cNvSpPr>
          <p:nvPr/>
        </p:nvSpPr>
        <p:spPr>
          <a:xfrm>
            <a:off x="533400" y="304800"/>
            <a:ext cx="8229600" cy="1143000"/>
          </a:xfrm>
          <a:prstGeom prst="rect">
            <a:avLst/>
          </a:prstGeom>
          <a:ln w="31750">
            <a:solidFill>
              <a:srgbClr val="FF0000"/>
            </a:solidFill>
          </a:ln>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Thrombosis –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Formation of a blood clot</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76800"/>
          </a:xfrm>
        </p:spPr>
        <p:txBody>
          <a:bodyPr>
            <a:normAutofit/>
          </a:bodyPr>
          <a:lstStyle/>
          <a:p>
            <a:endParaRPr lang="en-GB" dirty="0"/>
          </a:p>
          <a:p>
            <a:endParaRPr lang="en-GB" dirty="0"/>
          </a:p>
        </p:txBody>
      </p:sp>
      <p:sp>
        <p:nvSpPr>
          <p:cNvPr id="4" name="Title 1"/>
          <p:cNvSpPr txBox="1">
            <a:spLocks/>
          </p:cNvSpPr>
          <p:nvPr/>
        </p:nvSpPr>
        <p:spPr>
          <a:xfrm>
            <a:off x="533400" y="304800"/>
            <a:ext cx="8229600" cy="1143000"/>
          </a:xfrm>
          <a:prstGeom prst="rect">
            <a:avLst/>
          </a:prstGeom>
          <a:ln w="31750">
            <a:solidFill>
              <a:srgbClr val="FF0000"/>
            </a:solidFill>
          </a:ln>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Thrombosis –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Formation of a blood clot</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TextBox 4"/>
          <p:cNvSpPr txBox="1"/>
          <p:nvPr/>
        </p:nvSpPr>
        <p:spPr>
          <a:xfrm>
            <a:off x="2195736" y="1772816"/>
            <a:ext cx="1728192" cy="646331"/>
          </a:xfrm>
          <a:prstGeom prst="rect">
            <a:avLst/>
          </a:prstGeom>
          <a:noFill/>
        </p:spPr>
        <p:txBody>
          <a:bodyPr wrap="square" rtlCol="0">
            <a:spAutoFit/>
          </a:bodyPr>
          <a:lstStyle/>
          <a:p>
            <a:pPr algn="ctr"/>
            <a:r>
              <a:rPr lang="en-GB" dirty="0" smtClean="0"/>
              <a:t>Release of clotting factors</a:t>
            </a:r>
            <a:endParaRPr lang="en-GB" dirty="0"/>
          </a:p>
        </p:txBody>
      </p:sp>
      <p:sp>
        <p:nvSpPr>
          <p:cNvPr id="6" name="TextBox 5"/>
          <p:cNvSpPr txBox="1"/>
          <p:nvPr/>
        </p:nvSpPr>
        <p:spPr>
          <a:xfrm>
            <a:off x="323528" y="2780928"/>
            <a:ext cx="1728192" cy="646331"/>
          </a:xfrm>
          <a:prstGeom prst="rect">
            <a:avLst/>
          </a:prstGeom>
          <a:noFill/>
        </p:spPr>
        <p:txBody>
          <a:bodyPr wrap="square" rtlCol="0">
            <a:spAutoFit/>
          </a:bodyPr>
          <a:lstStyle/>
          <a:p>
            <a:pPr algn="ctr"/>
            <a:r>
              <a:rPr lang="en-GB" dirty="0" smtClean="0"/>
              <a:t>Inactive </a:t>
            </a:r>
            <a:r>
              <a:rPr lang="en-GB" dirty="0" err="1" smtClean="0"/>
              <a:t>Prothrombin</a:t>
            </a:r>
            <a:endParaRPr lang="en-GB" dirty="0"/>
          </a:p>
        </p:txBody>
      </p:sp>
      <p:sp>
        <p:nvSpPr>
          <p:cNvPr id="7" name="TextBox 6"/>
          <p:cNvSpPr txBox="1"/>
          <p:nvPr/>
        </p:nvSpPr>
        <p:spPr>
          <a:xfrm>
            <a:off x="3635896" y="2924944"/>
            <a:ext cx="1728192" cy="369332"/>
          </a:xfrm>
          <a:prstGeom prst="rect">
            <a:avLst/>
          </a:prstGeom>
          <a:noFill/>
        </p:spPr>
        <p:txBody>
          <a:bodyPr wrap="square" rtlCol="0">
            <a:spAutoFit/>
          </a:bodyPr>
          <a:lstStyle/>
          <a:p>
            <a:pPr algn="ctr"/>
            <a:r>
              <a:rPr lang="en-GB" dirty="0"/>
              <a:t>A</a:t>
            </a:r>
            <a:r>
              <a:rPr lang="en-GB" dirty="0" smtClean="0"/>
              <a:t>ctive Thrombin</a:t>
            </a:r>
            <a:endParaRPr lang="en-GB" dirty="0"/>
          </a:p>
        </p:txBody>
      </p:sp>
      <p:cxnSp>
        <p:nvCxnSpPr>
          <p:cNvPr id="9" name="Straight Arrow Connector 8"/>
          <p:cNvCxnSpPr>
            <a:stCxn id="6" idx="3"/>
            <a:endCxn id="7" idx="1"/>
          </p:cNvCxnSpPr>
          <p:nvPr/>
        </p:nvCxnSpPr>
        <p:spPr>
          <a:xfrm>
            <a:off x="2051720" y="3104094"/>
            <a:ext cx="1584176" cy="5516"/>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2545723" y="2718973"/>
            <a:ext cx="748570" cy="8384"/>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123728" y="4077072"/>
            <a:ext cx="1728192" cy="646331"/>
          </a:xfrm>
          <a:prstGeom prst="rect">
            <a:avLst/>
          </a:prstGeom>
          <a:noFill/>
        </p:spPr>
        <p:txBody>
          <a:bodyPr wrap="square" rtlCol="0">
            <a:spAutoFit/>
          </a:bodyPr>
          <a:lstStyle/>
          <a:p>
            <a:pPr algn="ctr"/>
            <a:r>
              <a:rPr lang="en-GB" dirty="0" smtClean="0"/>
              <a:t>Fibrinogen (soluble)</a:t>
            </a:r>
            <a:endParaRPr lang="en-GB" dirty="0"/>
          </a:p>
        </p:txBody>
      </p:sp>
      <p:sp>
        <p:nvSpPr>
          <p:cNvPr id="13" name="TextBox 12"/>
          <p:cNvSpPr txBox="1"/>
          <p:nvPr/>
        </p:nvSpPr>
        <p:spPr>
          <a:xfrm>
            <a:off x="4932040" y="4077072"/>
            <a:ext cx="1728192" cy="646331"/>
          </a:xfrm>
          <a:prstGeom prst="rect">
            <a:avLst/>
          </a:prstGeom>
          <a:noFill/>
        </p:spPr>
        <p:txBody>
          <a:bodyPr wrap="square" rtlCol="0">
            <a:spAutoFit/>
          </a:bodyPr>
          <a:lstStyle/>
          <a:p>
            <a:pPr algn="ctr"/>
            <a:r>
              <a:rPr lang="en-GB" dirty="0" smtClean="0"/>
              <a:t>Fibrin (insoluble)</a:t>
            </a:r>
            <a:endParaRPr lang="en-GB" dirty="0"/>
          </a:p>
        </p:txBody>
      </p:sp>
      <p:cxnSp>
        <p:nvCxnSpPr>
          <p:cNvPr id="14" name="Straight Arrow Connector 13"/>
          <p:cNvCxnSpPr/>
          <p:nvPr/>
        </p:nvCxnSpPr>
        <p:spPr>
          <a:xfrm>
            <a:off x="3635896" y="4437112"/>
            <a:ext cx="1584176" cy="5516"/>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3856112" y="3856856"/>
            <a:ext cx="1152128" cy="8384"/>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876256" y="5301208"/>
            <a:ext cx="1728192" cy="1200329"/>
          </a:xfrm>
          <a:prstGeom prst="rect">
            <a:avLst/>
          </a:prstGeom>
          <a:noFill/>
        </p:spPr>
        <p:txBody>
          <a:bodyPr wrap="square" rtlCol="0">
            <a:spAutoFit/>
          </a:bodyPr>
          <a:lstStyle/>
          <a:p>
            <a:pPr algn="ctr"/>
            <a:r>
              <a:rPr lang="en-GB" dirty="0" smtClean="0"/>
              <a:t>Platelets are trapped within the fibrin and a clot forms</a:t>
            </a:r>
            <a:endParaRPr lang="en-GB" dirty="0"/>
          </a:p>
        </p:txBody>
      </p:sp>
      <p:sp>
        <p:nvSpPr>
          <p:cNvPr id="20" name="Rectangle 19"/>
          <p:cNvSpPr/>
          <p:nvPr/>
        </p:nvSpPr>
        <p:spPr>
          <a:xfrm>
            <a:off x="6804248" y="5085184"/>
            <a:ext cx="1872208" cy="1584176"/>
          </a:xfrm>
          <a:prstGeom prst="rect">
            <a:avLst/>
          </a:prstGeom>
          <a:no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 name="Straight Arrow Connector 20"/>
          <p:cNvCxnSpPr/>
          <p:nvPr/>
        </p:nvCxnSpPr>
        <p:spPr>
          <a:xfrm>
            <a:off x="6372200" y="4437112"/>
            <a:ext cx="1224136" cy="504056"/>
          </a:xfrm>
          <a:prstGeom prst="straightConnector1">
            <a:avLst/>
          </a:prstGeom>
          <a:ln w="4762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76800"/>
          </a:xfrm>
        </p:spPr>
        <p:txBody>
          <a:bodyPr>
            <a:normAutofit/>
          </a:bodyPr>
          <a:lstStyle/>
          <a:p>
            <a:endParaRPr lang="en-GB" dirty="0"/>
          </a:p>
          <a:p>
            <a:endParaRPr lang="en-GB" dirty="0"/>
          </a:p>
        </p:txBody>
      </p:sp>
      <p:sp>
        <p:nvSpPr>
          <p:cNvPr id="4" name="Title 1"/>
          <p:cNvSpPr txBox="1">
            <a:spLocks/>
          </p:cNvSpPr>
          <p:nvPr/>
        </p:nvSpPr>
        <p:spPr>
          <a:xfrm>
            <a:off x="533400" y="304800"/>
            <a:ext cx="8229600" cy="1143000"/>
          </a:xfrm>
          <a:prstGeom prst="rect">
            <a:avLst/>
          </a:prstGeom>
          <a:ln w="31750">
            <a:solidFill>
              <a:srgbClr val="FF0000"/>
            </a:solidFill>
          </a:ln>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Thrombosis –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Formation of a blood clot</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4098" name="Picture 2" descr="Blausen 0088 BloodClot.png"/>
          <p:cNvPicPr>
            <a:picLocks noChangeAspect="1" noChangeArrowheads="1"/>
          </p:cNvPicPr>
          <p:nvPr/>
        </p:nvPicPr>
        <p:blipFill>
          <a:blip r:embed="rId3"/>
          <a:srcRect/>
          <a:stretch>
            <a:fillRect/>
          </a:stretch>
        </p:blipFill>
        <p:spPr bwMode="auto">
          <a:xfrm>
            <a:off x="1691680" y="1772816"/>
            <a:ext cx="6000750" cy="4276726"/>
          </a:xfrm>
          <a:prstGeom prst="rect">
            <a:avLst/>
          </a:prstGeom>
          <a:noFill/>
        </p:spPr>
      </p:pic>
      <p:sp>
        <p:nvSpPr>
          <p:cNvPr id="5" name="TextBox 4"/>
          <p:cNvSpPr txBox="1"/>
          <p:nvPr/>
        </p:nvSpPr>
        <p:spPr>
          <a:xfrm>
            <a:off x="6948264" y="1628800"/>
            <a:ext cx="1728192" cy="1384995"/>
          </a:xfrm>
          <a:prstGeom prst="rect">
            <a:avLst/>
          </a:prstGeom>
          <a:noFill/>
        </p:spPr>
        <p:txBody>
          <a:bodyPr wrap="square" rtlCol="0">
            <a:spAutoFit/>
          </a:bodyPr>
          <a:lstStyle/>
          <a:p>
            <a:r>
              <a:rPr lang="en-GB" sz="2800" dirty="0" smtClean="0"/>
              <a:t>Atheroma which has ruptured </a:t>
            </a:r>
            <a:endParaRPr lang="en-GB" sz="2800" dirty="0"/>
          </a:p>
        </p:txBody>
      </p:sp>
      <p:cxnSp>
        <p:nvCxnSpPr>
          <p:cNvPr id="6" name="Straight Arrow Connector 5"/>
          <p:cNvCxnSpPr/>
          <p:nvPr/>
        </p:nvCxnSpPr>
        <p:spPr>
          <a:xfrm rot="5400000">
            <a:off x="6156176" y="3068960"/>
            <a:ext cx="1728192" cy="1728192"/>
          </a:xfrm>
          <a:prstGeom prst="straightConnector1">
            <a:avLst/>
          </a:prstGeom>
          <a:ln w="698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83568" y="4653136"/>
            <a:ext cx="1728192" cy="1384995"/>
          </a:xfrm>
          <a:prstGeom prst="rect">
            <a:avLst/>
          </a:prstGeom>
          <a:noFill/>
        </p:spPr>
        <p:txBody>
          <a:bodyPr wrap="square" rtlCol="0">
            <a:spAutoFit/>
          </a:bodyPr>
          <a:lstStyle/>
          <a:p>
            <a:r>
              <a:rPr lang="en-GB" sz="2800" dirty="0" smtClean="0"/>
              <a:t>Blood clot blocking artery</a:t>
            </a:r>
            <a:endParaRPr lang="en-GB" sz="2800" dirty="0"/>
          </a:p>
        </p:txBody>
      </p:sp>
      <p:cxnSp>
        <p:nvCxnSpPr>
          <p:cNvPr id="11" name="Straight Arrow Connector 10"/>
          <p:cNvCxnSpPr/>
          <p:nvPr/>
        </p:nvCxnSpPr>
        <p:spPr>
          <a:xfrm flipV="1">
            <a:off x="1979712" y="4293096"/>
            <a:ext cx="2736304" cy="1440160"/>
          </a:xfrm>
          <a:prstGeom prst="straightConnector1">
            <a:avLst/>
          </a:prstGeom>
          <a:ln w="69850">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76800"/>
          </a:xfrm>
        </p:spPr>
        <p:txBody>
          <a:bodyPr>
            <a:normAutofit/>
          </a:bodyPr>
          <a:lstStyle/>
          <a:p>
            <a:r>
              <a:rPr lang="en-GB" dirty="0" smtClean="0"/>
              <a:t>If a thrombus (blood clot) breaks loose, it forms an embolus. </a:t>
            </a:r>
          </a:p>
          <a:p>
            <a:endParaRPr lang="en-GB" dirty="0" smtClean="0"/>
          </a:p>
          <a:p>
            <a:r>
              <a:rPr lang="en-GB" dirty="0" smtClean="0"/>
              <a:t>An embolus can travel through the bloodstream and block a blood vessel, resulting in cells being deprived of oxygen. This leads to the death of tissues.</a:t>
            </a:r>
          </a:p>
          <a:p>
            <a:endParaRPr lang="en-GB" dirty="0"/>
          </a:p>
          <a:p>
            <a:endParaRPr lang="en-GB" dirty="0"/>
          </a:p>
        </p:txBody>
      </p:sp>
      <p:sp>
        <p:nvSpPr>
          <p:cNvPr id="4" name="Title 1"/>
          <p:cNvSpPr txBox="1">
            <a:spLocks/>
          </p:cNvSpPr>
          <p:nvPr/>
        </p:nvSpPr>
        <p:spPr>
          <a:xfrm>
            <a:off x="533400" y="304800"/>
            <a:ext cx="8229600" cy="1143000"/>
          </a:xfrm>
          <a:prstGeom prst="rect">
            <a:avLst/>
          </a:prstGeom>
          <a:ln w="31750">
            <a:solidFill>
              <a:srgbClr val="FF0000"/>
            </a:solidFill>
          </a:ln>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Embolism</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TotalTime>
  <Words>546</Words>
  <Application>Microsoft Office PowerPoint</Application>
  <PresentationFormat>On-screen Show (4:3)</PresentationFormat>
  <Paragraphs>95</Paragraphs>
  <Slides>21</Slides>
  <Notes>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Key Area 2.7 –  Pathology of Cardiovascular Disease (CVD)</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Cholesterol – What is it?</vt:lpstr>
      <vt:lpstr>High Density Lipoprotein (HDL)</vt:lpstr>
      <vt:lpstr>Low Density Lipoprotein (LDL)</vt:lpstr>
      <vt:lpstr>Lifestyle Choices and Cholesterol Level</vt:lpstr>
      <vt:lpstr>Past Paper Question</vt:lpstr>
      <vt:lpstr>Past Paper Question</vt:lpstr>
      <vt:lpstr>Past Paper Question</vt:lpstr>
      <vt:lpstr>Past Paper Question</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Area 2.7 –  Pathology of Cardiovascular Disease (CVD)</dc:title>
  <dc:creator>aaitken</dc:creator>
  <cp:lastModifiedBy>aaitken</cp:lastModifiedBy>
  <cp:revision>29</cp:revision>
  <dcterms:created xsi:type="dcterms:W3CDTF">2017-02-23T09:22:14Z</dcterms:created>
  <dcterms:modified xsi:type="dcterms:W3CDTF">2018-05-15T13:29:41Z</dcterms:modified>
</cp:coreProperties>
</file>