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266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77" r:id="rId13"/>
    <p:sldId id="278" r:id="rId14"/>
    <p:sldId id="279" r:id="rId15"/>
    <p:sldId id="276" r:id="rId16"/>
    <p:sldId id="280" r:id="rId17"/>
    <p:sldId id="281" r:id="rId18"/>
    <p:sldId id="282" r:id="rId19"/>
    <p:sldId id="283" r:id="rId20"/>
    <p:sldId id="284" r:id="rId21"/>
    <p:sldId id="285" r:id="rId22"/>
    <p:sldId id="286" r:id="rId23"/>
    <p:sldId id="287" r:id="rId24"/>
    <p:sldId id="288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51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987C6A-CBDC-4EA0-A648-76F6A14B79E4}" type="datetimeFigureOut">
              <a:rPr lang="en-GB" smtClean="0"/>
              <a:pPr/>
              <a:t>15/05/2018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6C143F-A1AF-4B97-A89C-3004177176CB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D4DE76-4DAE-450A-8388-E27A206071A5}" type="datetimeFigureOut">
              <a:rPr lang="en-GB" smtClean="0"/>
              <a:pPr/>
              <a:t>15/05/2018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FE08CB-9EC1-4C43-8F6C-735B3B6F6617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3483BB-E63B-4711-965B-39A7B908A53A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FE08CB-9EC1-4C43-8F6C-735B3B6F6617}" type="slidenum">
              <a:rPr lang="en-GB" smtClean="0"/>
              <a:pPr/>
              <a:t>15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76400"/>
            <a:ext cx="7772400" cy="1924051"/>
          </a:xfrm>
          <a:ln w="25400"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r>
              <a:rPr lang="en-GB" dirty="0" smtClean="0"/>
              <a:t>Key Area 2.6 – </a:t>
            </a:r>
            <a:br>
              <a:rPr lang="en-GB" dirty="0" smtClean="0"/>
            </a:br>
            <a:r>
              <a:rPr lang="en-GB" dirty="0" smtClean="0"/>
              <a:t>The Structure and Function </a:t>
            </a:r>
            <a:br>
              <a:rPr lang="en-GB" dirty="0" smtClean="0"/>
            </a:br>
            <a:r>
              <a:rPr lang="en-GB" dirty="0" smtClean="0"/>
              <a:t>of the Heart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ln w="44450" cap="rnd" cmpd="sng">
            <a:solidFill>
              <a:srgbClr val="BF11BF"/>
            </a:solidFill>
            <a:prstDash val="sysDot"/>
            <a:bevel/>
          </a:ln>
        </p:spPr>
        <p:txBody>
          <a:bodyPr/>
          <a:lstStyle/>
          <a:p>
            <a:r>
              <a:rPr lang="en-GB" dirty="0" smtClean="0"/>
              <a:t>Unit 2 Physiology and Health</a:t>
            </a:r>
          </a:p>
          <a:p>
            <a:r>
              <a:rPr lang="en-GB" dirty="0" smtClean="0"/>
              <a:t>Higher Human Biology for CfE</a:t>
            </a:r>
          </a:p>
          <a:p>
            <a:r>
              <a:rPr lang="en-GB" dirty="0" smtClean="0"/>
              <a:t>Miss Aitken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4021864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76800"/>
          </a:xfrm>
        </p:spPr>
        <p:txBody>
          <a:bodyPr>
            <a:normAutofit/>
          </a:bodyPr>
          <a:lstStyle/>
          <a:p>
            <a:endParaRPr lang="en-GB" dirty="0" smtClean="0"/>
          </a:p>
          <a:p>
            <a:r>
              <a:rPr lang="en-GB" dirty="0" smtClean="0"/>
              <a:t>Atrial systole is when both atria contract and squeeze the blood through the AV valves to the ventricles</a:t>
            </a:r>
          </a:p>
          <a:p>
            <a:endParaRPr lang="en-GB" dirty="0" smtClean="0"/>
          </a:p>
          <a:p>
            <a:r>
              <a:rPr lang="en-GB" dirty="0" smtClean="0"/>
              <a:t>Ventricular systole closes the AV valves and pumps the blood out through the other two valves to the aorta and pulmonary artery.</a:t>
            </a:r>
          </a:p>
          <a:p>
            <a:endParaRPr lang="en-GB" dirty="0" smtClean="0"/>
          </a:p>
          <a:p>
            <a:endParaRPr lang="en-GB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33400" y="304800"/>
            <a:ext cx="8229600" cy="1143000"/>
          </a:xfrm>
          <a:prstGeom prst="rect">
            <a:avLst/>
          </a:prstGeom>
          <a:ln w="31750">
            <a:solidFill>
              <a:srgbClr val="FF0000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Cardiac Cycle - Systole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76800"/>
          </a:xfrm>
        </p:spPr>
        <p:txBody>
          <a:bodyPr>
            <a:normAutofit/>
          </a:bodyPr>
          <a:lstStyle/>
          <a:p>
            <a:endParaRPr lang="en-GB" dirty="0" smtClean="0"/>
          </a:p>
          <a:p>
            <a:r>
              <a:rPr lang="en-GB" dirty="0" smtClean="0"/>
              <a:t>The average length of one cardiac cycle is 0.8 seconds – based on a rate of 75 beats per minute.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33400" y="304800"/>
            <a:ext cx="8229600" cy="1143000"/>
          </a:xfrm>
          <a:prstGeom prst="rect">
            <a:avLst/>
          </a:prstGeom>
          <a:ln w="31750">
            <a:solidFill>
              <a:srgbClr val="FF0000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Cardiac Cycle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76800"/>
          </a:xfrm>
        </p:spPr>
        <p:txBody>
          <a:bodyPr>
            <a:normAutofit fontScale="92500" lnSpcReduction="10000"/>
          </a:bodyPr>
          <a:lstStyle/>
          <a:p>
            <a:endParaRPr lang="en-GB" dirty="0" smtClean="0"/>
          </a:p>
          <a:p>
            <a:r>
              <a:rPr lang="en-GB" dirty="0" smtClean="0"/>
              <a:t>The reason you can hear sounds from the heart when you listen with a stethoscope is due to the opening and closing of valves.</a:t>
            </a:r>
          </a:p>
          <a:p>
            <a:endParaRPr lang="en-GB" dirty="0" smtClean="0"/>
          </a:p>
          <a:p>
            <a:r>
              <a:rPr lang="en-GB" dirty="0" smtClean="0"/>
              <a:t>‘</a:t>
            </a:r>
            <a:r>
              <a:rPr lang="en-GB" dirty="0" err="1" smtClean="0"/>
              <a:t>Lubb</a:t>
            </a:r>
            <a:r>
              <a:rPr lang="en-GB" dirty="0" smtClean="0"/>
              <a:t>’ is caused by the AV valves closing</a:t>
            </a:r>
          </a:p>
          <a:p>
            <a:r>
              <a:rPr lang="en-GB" dirty="0" smtClean="0"/>
              <a:t>‘Dup’ is caused by the SL valves closing</a:t>
            </a:r>
          </a:p>
          <a:p>
            <a:endParaRPr lang="en-GB" dirty="0" smtClean="0"/>
          </a:p>
          <a:p>
            <a:r>
              <a:rPr lang="en-GB" dirty="0" smtClean="0"/>
              <a:t>Heart murmurs are caused by valves which do not open or close fully.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33400" y="304800"/>
            <a:ext cx="8229600" cy="1143000"/>
          </a:xfrm>
          <a:prstGeom prst="rect">
            <a:avLst/>
          </a:prstGeom>
          <a:ln w="31750">
            <a:solidFill>
              <a:srgbClr val="FF0000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Heart Sounds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76800"/>
          </a:xfrm>
        </p:spPr>
        <p:txBody>
          <a:bodyPr>
            <a:normAutofit/>
          </a:bodyPr>
          <a:lstStyle/>
          <a:p>
            <a:endParaRPr lang="en-GB" dirty="0" smtClean="0"/>
          </a:p>
          <a:p>
            <a:r>
              <a:rPr lang="en-GB" dirty="0" smtClean="0"/>
              <a:t>Heart muscles are self-contractile. This means they can contract and produce an electrochemical signal, which it passes to other cardiac muscle cells.</a:t>
            </a:r>
          </a:p>
          <a:p>
            <a:endParaRPr lang="en-GB" dirty="0" smtClean="0"/>
          </a:p>
          <a:p>
            <a:r>
              <a:rPr lang="en-GB" dirty="0" smtClean="0"/>
              <a:t>The Sino Atrial Node (SAN) or pacemaker in the wall of the right atrium sets the rate at which the cardiac muscle cells contract.</a:t>
            </a:r>
          </a:p>
          <a:p>
            <a:endParaRPr lang="en-GB" dirty="0" smtClean="0"/>
          </a:p>
          <a:p>
            <a:endParaRPr lang="en-GB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33400" y="304800"/>
            <a:ext cx="8229600" cy="1143000"/>
          </a:xfrm>
          <a:prstGeom prst="rect">
            <a:avLst/>
          </a:prstGeom>
          <a:ln w="31750">
            <a:solidFill>
              <a:srgbClr val="FF0000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The Cardiac</a:t>
            </a:r>
            <a:r>
              <a:rPr kumimoji="0" lang="en-GB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Conducting System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76800"/>
          </a:xfrm>
        </p:spPr>
        <p:txBody>
          <a:bodyPr>
            <a:normAutofit lnSpcReduction="10000"/>
          </a:bodyPr>
          <a:lstStyle/>
          <a:p>
            <a:endParaRPr lang="en-GB" dirty="0" smtClean="0"/>
          </a:p>
          <a:p>
            <a:r>
              <a:rPr lang="en-GB" dirty="0" smtClean="0"/>
              <a:t>The electrical impulse that is generated by the cells in the SAN is passed through to the atria and to the </a:t>
            </a:r>
            <a:r>
              <a:rPr lang="en-GB" dirty="0" err="1" smtClean="0"/>
              <a:t>atrio</a:t>
            </a:r>
            <a:r>
              <a:rPr lang="en-GB" dirty="0" smtClean="0"/>
              <a:t>-ventricular node (AVN).</a:t>
            </a:r>
          </a:p>
          <a:p>
            <a:endParaRPr lang="en-GB" dirty="0" smtClean="0"/>
          </a:p>
          <a:p>
            <a:r>
              <a:rPr lang="en-GB" dirty="0" smtClean="0"/>
              <a:t>From the AVN, the electrical impulse travels down the heart via conducting fibres down the septum between the atria and ventricles. This results in the simultaneous contraction of the ventricles.</a:t>
            </a:r>
          </a:p>
          <a:p>
            <a:endParaRPr lang="en-GB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33400" y="304800"/>
            <a:ext cx="8229600" cy="1143000"/>
          </a:xfrm>
          <a:prstGeom prst="rect">
            <a:avLst/>
          </a:prstGeom>
          <a:ln w="31750">
            <a:solidFill>
              <a:srgbClr val="FF0000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The Cardiac</a:t>
            </a:r>
            <a:r>
              <a:rPr kumimoji="0" lang="en-GB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Conducting System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098" name="Picture 2" descr="Cross section of heart showing the electrical system.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47800" y="304800"/>
            <a:ext cx="6211956" cy="5715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1143000" y="4038600"/>
            <a:ext cx="1676400" cy="838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Conducting Fibres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14400" y="3124200"/>
            <a:ext cx="1676400" cy="838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Atrio- Ventricular Node (AVN)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90600" y="838200"/>
            <a:ext cx="1676400" cy="838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Sino- Atrial Node (SAN)</a:t>
            </a:r>
            <a:endParaRPr lang="en-GB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GB" dirty="0" smtClean="0"/>
          </a:p>
          <a:p>
            <a:r>
              <a:rPr lang="en-GB" dirty="0" smtClean="0"/>
              <a:t>An electrocardiogram (ECG) is a trace of the electrical impulses of the heart’s conducting system.</a:t>
            </a:r>
          </a:p>
          <a:p>
            <a:r>
              <a:rPr lang="en-GB" dirty="0" smtClean="0"/>
              <a:t>This can be shown on a screen by placing electrodes on the skin</a:t>
            </a:r>
          </a:p>
          <a:p>
            <a:r>
              <a:rPr lang="en-GB" dirty="0" smtClean="0"/>
              <a:t>The tracings can be used to diagnose problems with the heart, for example heart attacks.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33400" y="304800"/>
            <a:ext cx="8229600" cy="1143000"/>
          </a:xfrm>
          <a:prstGeom prst="rect">
            <a:avLst/>
          </a:prstGeom>
          <a:ln w="31750">
            <a:solidFill>
              <a:srgbClr val="FF0000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400" dirty="0" smtClean="0">
                <a:latin typeface="+mj-lt"/>
                <a:ea typeface="+mj-ea"/>
                <a:cs typeface="+mj-cs"/>
              </a:rPr>
              <a:t>Electrocardiograms (ECGs)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dirty="0" smtClean="0"/>
          </a:p>
          <a:p>
            <a:r>
              <a:rPr lang="en-GB" dirty="0" smtClean="0"/>
              <a:t>ECGs are labelled with the letters PQRST.</a:t>
            </a:r>
          </a:p>
          <a:p>
            <a:endParaRPr lang="en-GB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33400" y="304800"/>
            <a:ext cx="8229600" cy="1143000"/>
          </a:xfrm>
          <a:prstGeom prst="rect">
            <a:avLst/>
          </a:prstGeom>
          <a:ln w="31750">
            <a:solidFill>
              <a:srgbClr val="FF0000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400" dirty="0" smtClean="0">
                <a:latin typeface="+mj-lt"/>
                <a:ea typeface="+mj-ea"/>
                <a:cs typeface="+mj-cs"/>
              </a:rPr>
              <a:t>Electrocardiograms (ECGs)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26" name="Picture 2" descr="PQRST waves EC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4600" y="3048000"/>
            <a:ext cx="4495800" cy="325657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dirty="0" smtClean="0"/>
          </a:p>
          <a:p>
            <a:endParaRPr lang="en-GB" dirty="0" smtClean="0"/>
          </a:p>
        </p:txBody>
      </p:sp>
      <p:pic>
        <p:nvPicPr>
          <p:cNvPr id="1026" name="Picture 2" descr="PQRST waves EC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7400" y="1676400"/>
            <a:ext cx="5486400" cy="3256573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81000" y="1752600"/>
            <a:ext cx="2743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P Wave:</a:t>
            </a:r>
          </a:p>
          <a:p>
            <a:endParaRPr lang="en-GB" dirty="0" smtClean="0"/>
          </a:p>
          <a:p>
            <a:r>
              <a:rPr lang="en-GB" dirty="0" smtClean="0"/>
              <a:t>Impulses spreading over the atria from the SAN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2895600" y="5257800"/>
            <a:ext cx="2743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QRS Complex:</a:t>
            </a:r>
          </a:p>
          <a:p>
            <a:endParaRPr lang="en-GB" dirty="0" smtClean="0"/>
          </a:p>
          <a:p>
            <a:r>
              <a:rPr lang="en-GB" dirty="0" smtClean="0"/>
              <a:t>Impulse spreading through the ventricles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6096000" y="1371600"/>
            <a:ext cx="2743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 Wave: </a:t>
            </a:r>
          </a:p>
          <a:p>
            <a:endParaRPr lang="en-GB" dirty="0" smtClean="0"/>
          </a:p>
          <a:p>
            <a:r>
              <a:rPr lang="en-GB" dirty="0" smtClean="0"/>
              <a:t>Electrical recovery of the ventricles at the end of ventricular systole</a:t>
            </a:r>
            <a:endParaRPr lang="en-GB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1066800" y="3124200"/>
            <a:ext cx="1981200" cy="38100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16200000" flipV="1">
            <a:off x="4381500" y="5067300"/>
            <a:ext cx="914400" cy="53340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10800000" flipV="1">
            <a:off x="6477000" y="2895600"/>
            <a:ext cx="1600200" cy="45720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The medulla regulates the rate of the impulses which come from the SAN.</a:t>
            </a:r>
          </a:p>
          <a:p>
            <a:r>
              <a:rPr lang="en-GB" dirty="0" smtClean="0"/>
              <a:t>It does this using the autonomic nervous system.</a:t>
            </a:r>
          </a:p>
          <a:p>
            <a:r>
              <a:rPr lang="en-GB" dirty="0" smtClean="0"/>
              <a:t>The autonomic nervous system has two ‘branches’ – the sympathetic nerves and the parasympathetic nerves.</a:t>
            </a:r>
          </a:p>
          <a:p>
            <a:endParaRPr lang="en-GB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33400" y="304800"/>
            <a:ext cx="8229600" cy="1143000"/>
          </a:xfrm>
          <a:prstGeom prst="rect">
            <a:avLst/>
          </a:prstGeom>
          <a:ln w="31750">
            <a:solidFill>
              <a:srgbClr val="FF0000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400" dirty="0" smtClean="0">
                <a:latin typeface="+mj-lt"/>
                <a:ea typeface="+mj-ea"/>
                <a:cs typeface="+mj-cs"/>
              </a:rPr>
              <a:t>Role of the Medulla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76800"/>
          </a:xfrm>
        </p:spPr>
        <p:txBody>
          <a:bodyPr>
            <a:normAutofit/>
          </a:bodyPr>
          <a:lstStyle/>
          <a:p>
            <a:r>
              <a:rPr lang="en-GB" dirty="0" smtClean="0"/>
              <a:t>The heart is a muscular pump with 4 chambers.</a:t>
            </a:r>
          </a:p>
          <a:p>
            <a:endParaRPr lang="en-GB" dirty="0" smtClean="0"/>
          </a:p>
          <a:p>
            <a:pPr lvl="1"/>
            <a:r>
              <a:rPr lang="en-GB" dirty="0" smtClean="0"/>
              <a:t>Right atrium</a:t>
            </a:r>
          </a:p>
          <a:p>
            <a:pPr lvl="1"/>
            <a:r>
              <a:rPr lang="en-GB" dirty="0" smtClean="0"/>
              <a:t>Left atrium</a:t>
            </a:r>
          </a:p>
          <a:p>
            <a:pPr lvl="1"/>
            <a:r>
              <a:rPr lang="en-GB" dirty="0" smtClean="0"/>
              <a:t>Right ventricle</a:t>
            </a:r>
          </a:p>
          <a:p>
            <a:pPr lvl="1"/>
            <a:r>
              <a:rPr lang="en-GB" dirty="0" smtClean="0"/>
              <a:t>Left ventricle</a:t>
            </a:r>
            <a:endParaRPr lang="en-GB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33400" y="304800"/>
            <a:ext cx="8229600" cy="1143000"/>
          </a:xfrm>
          <a:prstGeom prst="rect">
            <a:avLst/>
          </a:prstGeom>
          <a:ln w="31750">
            <a:solidFill>
              <a:srgbClr val="FF0000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The Structure of the Heart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Sympathetic nerves accelerate the heart and strength of the contractions.</a:t>
            </a:r>
          </a:p>
          <a:p>
            <a:endParaRPr lang="en-GB" dirty="0" smtClean="0"/>
          </a:p>
          <a:p>
            <a:r>
              <a:rPr lang="en-GB" dirty="0" smtClean="0"/>
              <a:t>This releases nor-adrenaline.</a:t>
            </a:r>
          </a:p>
          <a:p>
            <a:endParaRPr lang="en-GB" dirty="0" smtClean="0"/>
          </a:p>
          <a:p>
            <a:r>
              <a:rPr lang="en-GB" dirty="0" smtClean="0"/>
              <a:t>These fibres can be activated by stress or fear.</a:t>
            </a:r>
          </a:p>
          <a:p>
            <a:endParaRPr lang="en-GB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33400" y="304800"/>
            <a:ext cx="8229600" cy="1143000"/>
          </a:xfrm>
          <a:prstGeom prst="rect">
            <a:avLst/>
          </a:prstGeom>
          <a:ln w="31750">
            <a:solidFill>
              <a:srgbClr val="FF0000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400" dirty="0" smtClean="0">
                <a:latin typeface="+mj-lt"/>
                <a:ea typeface="+mj-ea"/>
                <a:cs typeface="+mj-cs"/>
              </a:rPr>
              <a:t>Role of the Medulla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Parasympathetic nerves slow down the heart and strength of the contractions.</a:t>
            </a:r>
          </a:p>
          <a:p>
            <a:endParaRPr lang="en-GB" dirty="0" smtClean="0"/>
          </a:p>
          <a:p>
            <a:r>
              <a:rPr lang="en-GB" dirty="0" smtClean="0"/>
              <a:t>This releases acetylcholine.</a:t>
            </a:r>
          </a:p>
          <a:p>
            <a:endParaRPr lang="en-GB" dirty="0" smtClean="0"/>
          </a:p>
          <a:p>
            <a:r>
              <a:rPr lang="en-GB" dirty="0" smtClean="0"/>
              <a:t>These fibres can be activated by periods of calm or rest.</a:t>
            </a:r>
          </a:p>
          <a:p>
            <a:endParaRPr lang="en-GB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33400" y="304800"/>
            <a:ext cx="8229600" cy="1143000"/>
          </a:xfrm>
          <a:prstGeom prst="rect">
            <a:avLst/>
          </a:prstGeom>
          <a:ln w="31750">
            <a:solidFill>
              <a:srgbClr val="FF0000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400" dirty="0" smtClean="0">
                <a:latin typeface="+mj-lt"/>
                <a:ea typeface="+mj-ea"/>
                <a:cs typeface="+mj-cs"/>
              </a:rPr>
              <a:t>Role of the Medulla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Blood pressure is done using a </a:t>
            </a:r>
            <a:r>
              <a:rPr lang="en-GB" b="1" dirty="0" smtClean="0"/>
              <a:t>sphygmomanometer</a:t>
            </a:r>
            <a:r>
              <a:rPr lang="en-GB" dirty="0" smtClean="0"/>
              <a:t>. </a:t>
            </a:r>
          </a:p>
          <a:p>
            <a:endParaRPr lang="en-GB" dirty="0" smtClean="0"/>
          </a:p>
          <a:p>
            <a:r>
              <a:rPr lang="en-GB" dirty="0" smtClean="0"/>
              <a:t>The cuff is attached to the arm and two readings are taken, the systolic pressure(top number) and the diastolic pressure (bottom number).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33400" y="304800"/>
            <a:ext cx="8229600" cy="1143000"/>
          </a:xfrm>
          <a:prstGeom prst="rect">
            <a:avLst/>
          </a:prstGeom>
          <a:ln w="31750">
            <a:solidFill>
              <a:srgbClr val="FF0000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400" dirty="0" smtClean="0">
                <a:latin typeface="+mj-lt"/>
                <a:ea typeface="+mj-ea"/>
                <a:cs typeface="+mj-cs"/>
              </a:rPr>
              <a:t>Blood Pressure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The cuff inflates to stop blood flow down the arm. It deflates gradually until blood starts to flow. This is the </a:t>
            </a:r>
            <a:r>
              <a:rPr lang="en-GB" b="1" dirty="0" smtClean="0"/>
              <a:t>systolic</a:t>
            </a:r>
            <a:r>
              <a:rPr lang="en-GB" dirty="0" smtClean="0"/>
              <a:t> pressure.</a:t>
            </a:r>
          </a:p>
          <a:p>
            <a:endParaRPr lang="en-GB" dirty="0" smtClean="0"/>
          </a:p>
          <a:p>
            <a:r>
              <a:rPr lang="en-GB" dirty="0" smtClean="0"/>
              <a:t>The cuff deflates until blood flows through the arm freely. This is called the </a:t>
            </a:r>
            <a:r>
              <a:rPr lang="en-GB" b="1" dirty="0" smtClean="0"/>
              <a:t>diastolic</a:t>
            </a:r>
            <a:r>
              <a:rPr lang="en-GB" dirty="0" smtClean="0"/>
              <a:t> pressure.</a:t>
            </a:r>
          </a:p>
          <a:p>
            <a:endParaRPr lang="en-GB" dirty="0" smtClean="0"/>
          </a:p>
          <a:p>
            <a:r>
              <a:rPr lang="en-GB" dirty="0" smtClean="0"/>
              <a:t>A normal reading is around </a:t>
            </a:r>
            <a:r>
              <a:rPr lang="en-GB" b="1" dirty="0" smtClean="0"/>
              <a:t>120/80mmHg</a:t>
            </a:r>
            <a:endParaRPr lang="en-GB" b="1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33400" y="304800"/>
            <a:ext cx="8229600" cy="1143000"/>
          </a:xfrm>
          <a:prstGeom prst="rect">
            <a:avLst/>
          </a:prstGeom>
          <a:ln w="31750">
            <a:solidFill>
              <a:srgbClr val="FF0000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400" dirty="0" smtClean="0">
                <a:latin typeface="+mj-lt"/>
                <a:ea typeface="+mj-ea"/>
                <a:cs typeface="+mj-cs"/>
              </a:rPr>
              <a:t>Blood Pressure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Hypertension</a:t>
            </a:r>
            <a:r>
              <a:rPr lang="en-GB" dirty="0" smtClean="0"/>
              <a:t> (high blood pressure) is a major risk factor for a number of different diseases and conditions, so it is important to control blood pressure.</a:t>
            </a:r>
          </a:p>
          <a:p>
            <a:endParaRPr lang="en-GB" b="1" dirty="0" smtClean="0"/>
          </a:p>
          <a:p>
            <a:r>
              <a:rPr lang="en-GB" dirty="0" smtClean="0"/>
              <a:t>If hypertension is ignored it can lead to coronary heart disease, heart attacks, and strokes.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33400" y="304800"/>
            <a:ext cx="8229600" cy="1143000"/>
          </a:xfrm>
          <a:prstGeom prst="rect">
            <a:avLst/>
          </a:prstGeom>
          <a:ln w="31750">
            <a:solidFill>
              <a:srgbClr val="FF0000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400" dirty="0" smtClean="0">
                <a:latin typeface="+mj-lt"/>
                <a:ea typeface="+mj-ea"/>
                <a:cs typeface="+mj-cs"/>
              </a:rPr>
              <a:t>Blood Pressure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76800"/>
          </a:xfrm>
        </p:spPr>
        <p:txBody>
          <a:bodyPr>
            <a:normAutofit fontScale="92500"/>
          </a:bodyPr>
          <a:lstStyle/>
          <a:p>
            <a:r>
              <a:rPr lang="en-GB" dirty="0" smtClean="0"/>
              <a:t>The vena cava returns deoxygenated blood to the heart. The right atrium receives this blood, which is then pumped to the right ventricle.</a:t>
            </a:r>
          </a:p>
          <a:p>
            <a:r>
              <a:rPr lang="en-GB" dirty="0" smtClean="0"/>
              <a:t>From the right ventricle, blood travels through the pulmonary artery to the lungs, absorbs oxygen, and travels back to the heart through the pulmonary vein.</a:t>
            </a:r>
          </a:p>
          <a:p>
            <a:r>
              <a:rPr lang="en-GB" dirty="0" smtClean="0"/>
              <a:t>Oxygenated blood is received by the left atrium, which is then pumped to the left ventricle, where it travels to the rest of the body.</a:t>
            </a:r>
            <a:endParaRPr lang="en-GB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33400" y="304800"/>
            <a:ext cx="8229600" cy="1143000"/>
          </a:xfrm>
          <a:prstGeom prst="rect">
            <a:avLst/>
          </a:prstGeom>
          <a:ln w="31750">
            <a:solidFill>
              <a:srgbClr val="FF0000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Circulation through</a:t>
            </a:r>
            <a:r>
              <a:rPr kumimoji="0" lang="en-GB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the </a:t>
            </a: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Heart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76800"/>
          </a:xfrm>
        </p:spPr>
        <p:txBody>
          <a:bodyPr>
            <a:normAutofit/>
          </a:bodyPr>
          <a:lstStyle/>
          <a:p>
            <a:endParaRPr lang="en-GB" dirty="0" smtClean="0"/>
          </a:p>
          <a:p>
            <a:r>
              <a:rPr lang="en-GB" dirty="0" smtClean="0"/>
              <a:t>The heart is separated into two halves by the </a:t>
            </a:r>
            <a:r>
              <a:rPr lang="en-GB" b="1" dirty="0" smtClean="0"/>
              <a:t>septum</a:t>
            </a:r>
            <a:r>
              <a:rPr lang="en-GB" dirty="0" smtClean="0"/>
              <a:t>, which ensures that </a:t>
            </a:r>
            <a:r>
              <a:rPr lang="en-GB" b="1" dirty="0" smtClean="0"/>
              <a:t>deoxygenated</a:t>
            </a:r>
            <a:r>
              <a:rPr lang="en-GB" dirty="0" smtClean="0"/>
              <a:t> blood in the </a:t>
            </a:r>
            <a:r>
              <a:rPr lang="en-GB" b="1" dirty="0" smtClean="0"/>
              <a:t>right</a:t>
            </a:r>
            <a:r>
              <a:rPr lang="en-GB" dirty="0" smtClean="0"/>
              <a:t> hand side is kept separate from the </a:t>
            </a:r>
            <a:r>
              <a:rPr lang="en-GB" b="1" dirty="0" smtClean="0"/>
              <a:t>oxygenated</a:t>
            </a:r>
            <a:r>
              <a:rPr lang="en-GB" dirty="0" smtClean="0"/>
              <a:t> blood in the </a:t>
            </a:r>
            <a:r>
              <a:rPr lang="en-GB" b="1" dirty="0" smtClean="0"/>
              <a:t>left</a:t>
            </a:r>
            <a:r>
              <a:rPr lang="en-GB" dirty="0" smtClean="0"/>
              <a:t> hand side.</a:t>
            </a:r>
            <a:endParaRPr lang="en-GB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33400" y="304800"/>
            <a:ext cx="8229600" cy="1143000"/>
          </a:xfrm>
          <a:prstGeom prst="rect">
            <a:avLst/>
          </a:prstGeom>
          <a:ln w="31750">
            <a:solidFill>
              <a:srgbClr val="FF0000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Circulation through</a:t>
            </a:r>
            <a:r>
              <a:rPr kumimoji="0" lang="en-GB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the </a:t>
            </a: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Heart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Valves prevent the </a:t>
            </a:r>
            <a:r>
              <a:rPr lang="en-GB" b="1" dirty="0" smtClean="0"/>
              <a:t>backflow</a:t>
            </a:r>
            <a:r>
              <a:rPr lang="en-GB" dirty="0" smtClean="0"/>
              <a:t> of blood</a:t>
            </a:r>
          </a:p>
          <a:p>
            <a:endParaRPr lang="en-GB" dirty="0" smtClean="0"/>
          </a:p>
          <a:p>
            <a:r>
              <a:rPr lang="en-GB" dirty="0" smtClean="0"/>
              <a:t>The </a:t>
            </a:r>
            <a:r>
              <a:rPr lang="en-GB" b="1" dirty="0" smtClean="0"/>
              <a:t>Atrio-Ventricular (AV) valves </a:t>
            </a:r>
            <a:r>
              <a:rPr lang="en-GB" dirty="0" smtClean="0"/>
              <a:t>are found between the atrium and ventricle in each side of the heart.</a:t>
            </a:r>
          </a:p>
          <a:p>
            <a:r>
              <a:rPr lang="en-GB" dirty="0" smtClean="0"/>
              <a:t>The </a:t>
            </a:r>
            <a:r>
              <a:rPr lang="en-GB" b="1" dirty="0" smtClean="0"/>
              <a:t>aortic semi-lunar valve </a:t>
            </a:r>
            <a:r>
              <a:rPr lang="en-GB" dirty="0" smtClean="0"/>
              <a:t>is found between the left ventricle and aorta leaving the heart</a:t>
            </a:r>
          </a:p>
          <a:p>
            <a:r>
              <a:rPr lang="en-GB" dirty="0" smtClean="0"/>
              <a:t>The </a:t>
            </a:r>
            <a:r>
              <a:rPr lang="en-GB" b="1" dirty="0" smtClean="0"/>
              <a:t>pulmonary semi-lunar valve </a:t>
            </a:r>
            <a:r>
              <a:rPr lang="en-GB" dirty="0" smtClean="0"/>
              <a:t>is found between the right ventricle and the pulmonary artery leaving the heart.</a:t>
            </a:r>
            <a:endParaRPr lang="en-GB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33400" y="304800"/>
            <a:ext cx="8229600" cy="1143000"/>
          </a:xfrm>
          <a:prstGeom prst="rect">
            <a:avLst/>
          </a:prstGeom>
          <a:ln w="31750">
            <a:solidFill>
              <a:srgbClr val="FF0000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Heart Valves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76800"/>
          </a:xfrm>
        </p:spPr>
        <p:txBody>
          <a:bodyPr>
            <a:normAutofit fontScale="92500" lnSpcReduction="10000"/>
          </a:bodyPr>
          <a:lstStyle/>
          <a:p>
            <a:endParaRPr lang="en-GB" dirty="0" smtClean="0"/>
          </a:p>
          <a:p>
            <a:r>
              <a:rPr lang="en-GB" dirty="0" smtClean="0"/>
              <a:t>The cardiac output (CO) is the total volume of blood pumped out by a ventricle each minute.</a:t>
            </a:r>
          </a:p>
          <a:p>
            <a:endParaRPr lang="en-GB" dirty="0" smtClean="0"/>
          </a:p>
          <a:p>
            <a:r>
              <a:rPr lang="en-GB" dirty="0" smtClean="0"/>
              <a:t>The heart rate (HR) is the number of heartbeats in one minute</a:t>
            </a:r>
          </a:p>
          <a:p>
            <a:endParaRPr lang="en-GB" dirty="0" smtClean="0"/>
          </a:p>
          <a:p>
            <a:r>
              <a:rPr lang="en-GB" dirty="0" smtClean="0"/>
              <a:t>The stroke volume (SV) is the volume of blood pumped out by the left ventricle during each contraction.</a:t>
            </a:r>
            <a:endParaRPr lang="en-GB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33400" y="304800"/>
            <a:ext cx="8229600" cy="1143000"/>
          </a:xfrm>
          <a:prstGeom prst="rect">
            <a:avLst/>
          </a:prstGeom>
          <a:ln w="31750">
            <a:solidFill>
              <a:srgbClr val="FF0000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Cardiac Output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76800"/>
          </a:xfrm>
        </p:spPr>
        <p:txBody>
          <a:bodyPr>
            <a:normAutofit/>
          </a:bodyPr>
          <a:lstStyle/>
          <a:p>
            <a:endParaRPr lang="en-GB" dirty="0" smtClean="0"/>
          </a:p>
          <a:p>
            <a:pPr algn="ctr">
              <a:buNone/>
            </a:pPr>
            <a:r>
              <a:rPr lang="en-GB" dirty="0" smtClean="0"/>
              <a:t>The cardiac output is determined by multiplying the heart rate by the stroke volume.</a:t>
            </a:r>
          </a:p>
          <a:p>
            <a:endParaRPr lang="en-GB" dirty="0" smtClean="0"/>
          </a:p>
          <a:p>
            <a:pPr algn="ctr">
              <a:buNone/>
            </a:pPr>
            <a:r>
              <a:rPr lang="en-GB" sz="6000" b="1" dirty="0" smtClean="0">
                <a:solidFill>
                  <a:srgbClr val="FF0000"/>
                </a:solidFill>
              </a:rPr>
              <a:t>CO = HR X SV</a:t>
            </a:r>
            <a:endParaRPr lang="en-GB" sz="6000" b="1" dirty="0">
              <a:solidFill>
                <a:srgbClr val="FF0000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33400" y="304800"/>
            <a:ext cx="8229600" cy="1143000"/>
          </a:xfrm>
          <a:prstGeom prst="rect">
            <a:avLst/>
          </a:prstGeom>
          <a:ln w="31750">
            <a:solidFill>
              <a:srgbClr val="FF0000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Cardiac Output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76800"/>
          </a:xfrm>
        </p:spPr>
        <p:txBody>
          <a:bodyPr>
            <a:normAutofit/>
          </a:bodyPr>
          <a:lstStyle/>
          <a:p>
            <a:endParaRPr lang="en-GB" dirty="0" smtClean="0"/>
          </a:p>
          <a:p>
            <a:r>
              <a:rPr lang="en-GB" dirty="0" smtClean="0"/>
              <a:t>The cardiac cycle is the pattern of contraction (systole) and relaxation (diastole) in one complete heartbeat.</a:t>
            </a:r>
          </a:p>
          <a:p>
            <a:endParaRPr lang="en-GB" dirty="0" smtClean="0"/>
          </a:p>
          <a:p>
            <a:endParaRPr lang="en-GB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33400" y="304800"/>
            <a:ext cx="8229600" cy="1143000"/>
          </a:xfrm>
          <a:prstGeom prst="rect">
            <a:avLst/>
          </a:prstGeom>
          <a:ln w="31750">
            <a:solidFill>
              <a:srgbClr val="FF0000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Cardiac Cycle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76800"/>
          </a:xfrm>
        </p:spPr>
        <p:txBody>
          <a:bodyPr>
            <a:normAutofit/>
          </a:bodyPr>
          <a:lstStyle/>
          <a:p>
            <a:endParaRPr lang="en-GB" dirty="0" smtClean="0"/>
          </a:p>
          <a:p>
            <a:r>
              <a:rPr lang="en-GB" dirty="0" smtClean="0"/>
              <a:t>During diastole heart muscle relaxes and the higher pressure in the arteries closes valves.</a:t>
            </a:r>
          </a:p>
          <a:p>
            <a:endParaRPr lang="en-GB" dirty="0" smtClean="0"/>
          </a:p>
          <a:p>
            <a:r>
              <a:rPr lang="en-GB" dirty="0" smtClean="0"/>
              <a:t>The atria fill with blood.</a:t>
            </a:r>
          </a:p>
          <a:p>
            <a:endParaRPr lang="en-GB" dirty="0" smtClean="0"/>
          </a:p>
          <a:p>
            <a:endParaRPr lang="en-GB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33400" y="304800"/>
            <a:ext cx="8229600" cy="1143000"/>
          </a:xfrm>
          <a:prstGeom prst="rect">
            <a:avLst/>
          </a:prstGeom>
          <a:ln w="31750">
            <a:solidFill>
              <a:srgbClr val="FF0000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Cardiac Cycle - Diastole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725</TotalTime>
  <Words>956</Words>
  <Application>Microsoft Office PowerPoint</Application>
  <PresentationFormat>On-screen Show (4:3)</PresentationFormat>
  <Paragraphs>124</Paragraphs>
  <Slides>24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Key Area 2.6 –  The Structure and Function  of the Heart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Key Area 1.8 –  Energy Systems in Muscle Cells</dc:title>
  <dc:creator>AAitken</dc:creator>
  <cp:lastModifiedBy>aaitken</cp:lastModifiedBy>
  <cp:revision>83</cp:revision>
  <dcterms:created xsi:type="dcterms:W3CDTF">2006-08-16T00:00:00Z</dcterms:created>
  <dcterms:modified xsi:type="dcterms:W3CDTF">2018-05-15T13:29:01Z</dcterms:modified>
</cp:coreProperties>
</file>