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7C6A-CBDC-4EA0-A648-76F6A14B79E4}" type="datetimeFigureOut">
              <a:rPr lang="en-GB" smtClean="0"/>
              <a:pPr/>
              <a:t>15/05/2018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143F-A1AF-4B97-A89C-3004177176C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DE76-4DAE-450A-8388-E27A206071A5}" type="datetimeFigureOut">
              <a:rPr lang="en-GB" smtClean="0"/>
              <a:pPr/>
              <a:t>15/05/2018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E08CB-9EC1-4C43-8F6C-735B3B6F661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The Structure and Functions of Arteries, Capillaries and Veins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2 Physiology and Health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GB" dirty="0" smtClean="0"/>
              <a:t>More fluid passes out of the capillaries due to pressure than diffuses back in. This fluid, now called lymph, enters the lymph vessels and passes into the lymphatic system.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pressure of the lymph fluid is even lower than the blood in the veins.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Role of Lymph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Vessels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Lymph vessels contain valves.</a:t>
            </a:r>
          </a:p>
          <a:p>
            <a:endParaRPr lang="en-GB" dirty="0" smtClean="0"/>
          </a:p>
          <a:p>
            <a:r>
              <a:rPr lang="en-GB" dirty="0" smtClean="0"/>
              <a:t>Lymph is squeezed around the lymphatic system by surrounding skeletal muscles when the body is moving. </a:t>
            </a:r>
          </a:p>
          <a:p>
            <a:endParaRPr lang="en-GB" dirty="0" smtClean="0"/>
          </a:p>
          <a:p>
            <a:r>
              <a:rPr lang="en-GB" dirty="0" smtClean="0"/>
              <a:t>The lymphatic system returns the lymph fluid back into the blood stream. Lymph is filtered at lymph nodes where foreign particles are removed from the lymph fluid.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Role of Lymph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Vessels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The heart, the blood vessels and the blood make up the cardiovascular system.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Blood circulates from the heart through blood vessels called </a:t>
            </a:r>
            <a:r>
              <a:rPr lang="en-GB" b="1" dirty="0" smtClean="0"/>
              <a:t>arteries</a:t>
            </a:r>
            <a:r>
              <a:rPr lang="en-GB" dirty="0" smtClean="0"/>
              <a:t>, </a:t>
            </a:r>
            <a:r>
              <a:rPr lang="en-GB" b="1" dirty="0" smtClean="0"/>
              <a:t>arterioles</a:t>
            </a:r>
            <a:r>
              <a:rPr lang="en-GB" dirty="0" smtClean="0"/>
              <a:t>, </a:t>
            </a:r>
            <a:r>
              <a:rPr lang="en-GB" b="1" dirty="0" smtClean="0"/>
              <a:t>capillaries</a:t>
            </a:r>
            <a:r>
              <a:rPr lang="en-GB" dirty="0" smtClean="0"/>
              <a:t>, </a:t>
            </a:r>
            <a:r>
              <a:rPr lang="en-GB" b="1" dirty="0" smtClean="0"/>
              <a:t>venules</a:t>
            </a:r>
            <a:r>
              <a:rPr lang="en-GB" dirty="0" smtClean="0"/>
              <a:t> and </a:t>
            </a:r>
            <a:r>
              <a:rPr lang="en-GB" b="1" dirty="0" smtClean="0"/>
              <a:t>veins</a:t>
            </a:r>
            <a:r>
              <a:rPr lang="en-GB" dirty="0" smtClean="0"/>
              <a:t> before returning to the heart. There is a decrease in blood pressure as blood moves away from the heart.</a:t>
            </a:r>
          </a:p>
          <a:p>
            <a:endParaRPr lang="en-GB" dirty="0" smtClean="0"/>
          </a:p>
          <a:p>
            <a:endParaRPr lang="en-GB" sz="3200" dirty="0" smtClean="0"/>
          </a:p>
          <a:p>
            <a:pPr lvl="1"/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noProof="0" dirty="0" smtClean="0"/>
              <a:t>The Cardiovascular System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Blood Vessels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middle space in a blood vessel is called the lumen.</a:t>
            </a:r>
          </a:p>
          <a:p>
            <a:endParaRPr lang="en-GB" sz="3600" dirty="0" smtClean="0"/>
          </a:p>
          <a:p>
            <a:r>
              <a:rPr lang="en-GB" sz="3600" dirty="0" smtClean="0"/>
              <a:t>The lumen is lined with layers of cells called the endothelium. The layers of tissue outside of the endothelium are different in the different blood vessels.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Blood Vessels - Arteries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3600" b="1" dirty="0" smtClean="0"/>
              <a:t>Arteries</a:t>
            </a:r>
            <a:r>
              <a:rPr lang="en-GB" sz="3600" dirty="0" smtClean="0"/>
              <a:t> carry blood </a:t>
            </a:r>
            <a:r>
              <a:rPr lang="en-GB" sz="3600" b="1" dirty="0" smtClean="0"/>
              <a:t>away</a:t>
            </a:r>
            <a:r>
              <a:rPr lang="en-GB" sz="3600" dirty="0" smtClean="0"/>
              <a:t> from the heart.</a:t>
            </a:r>
          </a:p>
          <a:p>
            <a:pPr algn="just"/>
            <a:endParaRPr lang="en-GB" sz="3600" dirty="0" smtClean="0"/>
          </a:p>
          <a:p>
            <a:pPr algn="just"/>
            <a:r>
              <a:rPr lang="en-GB" sz="3600" dirty="0" smtClean="0"/>
              <a:t>The blood is at </a:t>
            </a:r>
            <a:r>
              <a:rPr lang="en-GB" sz="3600" b="1" dirty="0" smtClean="0"/>
              <a:t>high pressure</a:t>
            </a:r>
          </a:p>
          <a:p>
            <a:pPr algn="just"/>
            <a:endParaRPr lang="en-GB" sz="3600" b="1" dirty="0" smtClean="0"/>
          </a:p>
          <a:p>
            <a:pPr algn="just"/>
            <a:r>
              <a:rPr lang="en-GB" sz="3600" dirty="0" smtClean="0"/>
              <a:t>They have </a:t>
            </a:r>
            <a:r>
              <a:rPr lang="en-GB" sz="3600" b="1" dirty="0" smtClean="0"/>
              <a:t>thick</a:t>
            </a:r>
            <a:r>
              <a:rPr lang="en-GB" sz="3600" dirty="0" smtClean="0"/>
              <a:t> outer walls and a relatively </a:t>
            </a:r>
            <a:r>
              <a:rPr lang="en-GB" sz="3600" b="1" dirty="0" smtClean="0"/>
              <a:t>narrow</a:t>
            </a:r>
            <a:r>
              <a:rPr lang="en-GB" sz="3600" dirty="0" smtClean="0"/>
              <a:t> </a:t>
            </a:r>
            <a:r>
              <a:rPr lang="en-GB" sz="3600" b="1" dirty="0" smtClean="0"/>
              <a:t>lumen</a:t>
            </a:r>
            <a:r>
              <a:rPr lang="en-GB" sz="3600" dirty="0" smtClean="0"/>
              <a:t>. The outer wall is </a:t>
            </a:r>
            <a:r>
              <a:rPr lang="en-GB" sz="3600" b="1" dirty="0" smtClean="0"/>
              <a:t>elastic</a:t>
            </a:r>
            <a:r>
              <a:rPr lang="en-GB" sz="3600" dirty="0" smtClean="0"/>
              <a:t> which means it can contract and stretch.</a:t>
            </a:r>
          </a:p>
          <a:p>
            <a:endParaRPr lang="en-GB" sz="3600" dirty="0" smtClean="0"/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Blood Vessels - Arteries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3600" dirty="0" smtClean="0"/>
              <a:t>When the heart contracts, high pressure blood is forced into the arteries. The elastic fibres of the artery walls allow it to stretch as the blood passes.</a:t>
            </a:r>
          </a:p>
          <a:p>
            <a:pPr algn="just"/>
            <a:endParaRPr lang="en-GB" sz="3600" dirty="0" smtClean="0"/>
          </a:p>
          <a:p>
            <a:pPr algn="just"/>
            <a:r>
              <a:rPr lang="en-GB" sz="3600" b="1" dirty="0" smtClean="0"/>
              <a:t>Arterioles</a:t>
            </a:r>
            <a:r>
              <a:rPr lang="en-GB" sz="3600" dirty="0" smtClean="0"/>
              <a:t> are the </a:t>
            </a:r>
            <a:r>
              <a:rPr lang="en-GB" sz="3600" b="1" dirty="0" smtClean="0"/>
              <a:t>smallest arteries </a:t>
            </a:r>
            <a:r>
              <a:rPr lang="en-GB" sz="3600" dirty="0" smtClean="0"/>
              <a:t>which pass blood to the capillaries.</a:t>
            </a:r>
          </a:p>
          <a:p>
            <a:endParaRPr lang="en-GB" sz="3600" dirty="0" smtClean="0"/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Blood Vessels - Veins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600" dirty="0" smtClean="0"/>
              <a:t>Veins carry blood </a:t>
            </a:r>
            <a:r>
              <a:rPr lang="en-GB" sz="3600" b="1" dirty="0" smtClean="0"/>
              <a:t>to</a:t>
            </a:r>
            <a:r>
              <a:rPr lang="en-GB" sz="3600" dirty="0" smtClean="0"/>
              <a:t> the heart</a:t>
            </a:r>
          </a:p>
          <a:p>
            <a:pPr algn="just"/>
            <a:endParaRPr lang="en-GB" sz="3600" dirty="0" smtClean="0"/>
          </a:p>
          <a:p>
            <a:pPr algn="just"/>
            <a:r>
              <a:rPr lang="en-GB" sz="3600" dirty="0" smtClean="0"/>
              <a:t>Veins carry blood </a:t>
            </a:r>
            <a:r>
              <a:rPr lang="en-GB" sz="3600" b="1" dirty="0" smtClean="0"/>
              <a:t>at</a:t>
            </a:r>
            <a:r>
              <a:rPr lang="en-GB" sz="3600" dirty="0" smtClean="0"/>
              <a:t> </a:t>
            </a:r>
            <a:r>
              <a:rPr lang="en-GB" sz="3600" b="1" dirty="0" smtClean="0"/>
              <a:t>low</a:t>
            </a:r>
            <a:r>
              <a:rPr lang="en-GB" sz="3600" dirty="0" smtClean="0"/>
              <a:t> </a:t>
            </a:r>
            <a:r>
              <a:rPr lang="en-GB" sz="3600" b="1" dirty="0" smtClean="0"/>
              <a:t>pressure</a:t>
            </a:r>
            <a:r>
              <a:rPr lang="en-GB" sz="3600" dirty="0" smtClean="0"/>
              <a:t> and have </a:t>
            </a:r>
            <a:r>
              <a:rPr lang="en-GB" sz="3600" b="1" dirty="0" smtClean="0"/>
              <a:t>valves</a:t>
            </a:r>
            <a:r>
              <a:rPr lang="en-GB" sz="3600" dirty="0" smtClean="0"/>
              <a:t> to stop </a:t>
            </a:r>
            <a:r>
              <a:rPr lang="en-GB" sz="3600" b="1" dirty="0" smtClean="0"/>
              <a:t>backflow</a:t>
            </a:r>
            <a:r>
              <a:rPr lang="en-GB" sz="3600" dirty="0" smtClean="0"/>
              <a:t> of blood.</a:t>
            </a:r>
          </a:p>
          <a:p>
            <a:pPr algn="just"/>
            <a:endParaRPr lang="en-GB" sz="3600" dirty="0" smtClean="0"/>
          </a:p>
          <a:p>
            <a:pPr algn="just"/>
            <a:r>
              <a:rPr lang="en-GB" sz="3600" dirty="0" smtClean="0"/>
              <a:t>They have a </a:t>
            </a:r>
            <a:r>
              <a:rPr lang="en-GB" sz="3600" b="1" dirty="0" smtClean="0"/>
              <a:t>wide</a:t>
            </a:r>
            <a:r>
              <a:rPr lang="en-GB" sz="3600" dirty="0" smtClean="0"/>
              <a:t> lumen and the walls are </a:t>
            </a:r>
            <a:r>
              <a:rPr lang="en-GB" sz="3600" b="1" dirty="0" smtClean="0"/>
              <a:t>less</a:t>
            </a:r>
            <a:r>
              <a:rPr lang="en-GB" sz="3600" dirty="0" smtClean="0"/>
              <a:t> </a:t>
            </a:r>
            <a:r>
              <a:rPr lang="en-GB" sz="3600" b="1" dirty="0" smtClean="0"/>
              <a:t>muscular</a:t>
            </a:r>
            <a:r>
              <a:rPr lang="en-GB" sz="3600" dirty="0" smtClean="0"/>
              <a:t> than arteries.</a:t>
            </a:r>
          </a:p>
          <a:p>
            <a:pPr algn="just"/>
            <a:endParaRPr lang="en-GB" sz="3600" dirty="0" smtClean="0"/>
          </a:p>
          <a:p>
            <a:pPr algn="just"/>
            <a:r>
              <a:rPr lang="en-GB" sz="3600" b="1" dirty="0" smtClean="0"/>
              <a:t>Venules</a:t>
            </a:r>
            <a:r>
              <a:rPr lang="en-GB" sz="3600" dirty="0" smtClean="0"/>
              <a:t> are the </a:t>
            </a:r>
            <a:r>
              <a:rPr lang="en-GB" sz="3600" b="1" dirty="0" smtClean="0"/>
              <a:t>smallest</a:t>
            </a:r>
            <a:r>
              <a:rPr lang="en-GB" sz="3600" dirty="0" smtClean="0"/>
              <a:t> </a:t>
            </a:r>
            <a:r>
              <a:rPr lang="en-GB" sz="3600" b="1" dirty="0" smtClean="0"/>
              <a:t>veins</a:t>
            </a:r>
            <a:r>
              <a:rPr lang="en-GB" sz="3600" dirty="0" smtClean="0"/>
              <a:t> which carry blood from the capillaries.</a:t>
            </a:r>
          </a:p>
          <a:p>
            <a:endParaRPr lang="en-GB" sz="3600" dirty="0" smtClean="0"/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Blood Vessels - Capillaries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GB" sz="3600" dirty="0" smtClean="0"/>
              <a:t>Capillaries allow the exchange of substances carried in the blood with the tissues of the body.</a:t>
            </a:r>
          </a:p>
          <a:p>
            <a:pPr algn="just"/>
            <a:r>
              <a:rPr lang="en-GB" sz="3600" dirty="0" smtClean="0"/>
              <a:t>Their walls are extremely thin and have a narrow lumen, allowing space for only one blood cell at a time to pass through them.</a:t>
            </a:r>
          </a:p>
          <a:p>
            <a:endParaRPr lang="en-GB" sz="3600" dirty="0" smtClean="0"/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The Exchange of Materials Between Tissue Fluid and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Capillaries are found in </a:t>
            </a:r>
            <a:r>
              <a:rPr lang="en-GB" sz="3600" b="1" dirty="0" smtClean="0"/>
              <a:t>networks</a:t>
            </a:r>
            <a:r>
              <a:rPr lang="en-GB" sz="3600" dirty="0" smtClean="0"/>
              <a:t> called </a:t>
            </a:r>
            <a:r>
              <a:rPr lang="en-GB" sz="3600" b="1" dirty="0" smtClean="0"/>
              <a:t>capillary beds</a:t>
            </a:r>
            <a:r>
              <a:rPr lang="en-GB" sz="3600" dirty="0" smtClean="0"/>
              <a:t>. They run in between the cells of body tissues.</a:t>
            </a:r>
          </a:p>
          <a:p>
            <a:r>
              <a:rPr lang="en-GB" sz="3600" dirty="0" smtClean="0"/>
              <a:t>The high pressure of the arterioles causes the liquid part of the blood, plasma, to </a:t>
            </a:r>
            <a:r>
              <a:rPr lang="en-GB" sz="3600" b="1" dirty="0" smtClean="0"/>
              <a:t>leak</a:t>
            </a:r>
            <a:r>
              <a:rPr lang="en-GB" sz="3600" dirty="0" smtClean="0"/>
              <a:t> out of the capillaries.</a:t>
            </a:r>
          </a:p>
          <a:p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GB" dirty="0" smtClean="0"/>
              <a:t>This is now called </a:t>
            </a:r>
            <a:r>
              <a:rPr lang="en-GB" b="1" dirty="0" smtClean="0"/>
              <a:t>tissue fluid</a:t>
            </a:r>
            <a:r>
              <a:rPr lang="en-GB" dirty="0" smtClean="0"/>
              <a:t>, which bathes the cells. Tissue fluid exchanges materials with the cells and </a:t>
            </a:r>
            <a:r>
              <a:rPr lang="en-GB" b="1" dirty="0" smtClean="0"/>
              <a:t>returns</a:t>
            </a:r>
            <a:r>
              <a:rPr lang="en-GB" dirty="0" smtClean="0"/>
              <a:t> to the capillaries by osmosis.</a:t>
            </a:r>
          </a:p>
          <a:p>
            <a:endParaRPr lang="en-GB" dirty="0" smtClean="0"/>
          </a:p>
          <a:p>
            <a:r>
              <a:rPr lang="en-GB" b="1" dirty="0" smtClean="0"/>
              <a:t>Excess tissue fluid </a:t>
            </a:r>
            <a:r>
              <a:rPr lang="en-GB" dirty="0" smtClean="0"/>
              <a:t>that does not return to the capillaries drains away into lymph vessels and is now called </a:t>
            </a:r>
            <a:r>
              <a:rPr lang="en-GB" b="1" dirty="0" smtClean="0"/>
              <a:t>lymph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Exchange of Materials Between Tissue Fluid and Cells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527</Words>
  <Application>Microsoft Office PowerPoint</Application>
  <PresentationFormat>On-screen Show (4:3)</PresentationFormat>
  <Paragraphs>53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Structure and Functions of Arteries, Capillaries and Veins</vt:lpstr>
      <vt:lpstr>Slide 2</vt:lpstr>
      <vt:lpstr>Blood Vessels</vt:lpstr>
      <vt:lpstr>Blood Vessels - Arteries</vt:lpstr>
      <vt:lpstr>Blood Vessels - Arteries</vt:lpstr>
      <vt:lpstr>Blood Vessels - Veins</vt:lpstr>
      <vt:lpstr>Blood Vessels - Capillaries</vt:lpstr>
      <vt:lpstr>The Exchange of Materials Between Tissue Fluid and Cells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1.8 –  Energy Systems in Muscle Cells</dc:title>
  <dc:creator>AAitken</dc:creator>
  <cp:lastModifiedBy>aaitken</cp:lastModifiedBy>
  <cp:revision>493</cp:revision>
  <dcterms:created xsi:type="dcterms:W3CDTF">2006-08-16T00:00:00Z</dcterms:created>
  <dcterms:modified xsi:type="dcterms:W3CDTF">2018-05-15T13:28:01Z</dcterms:modified>
</cp:coreProperties>
</file>