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62" r:id="rId5"/>
    <p:sldId id="263" r:id="rId6"/>
    <p:sldId id="265" r:id="rId7"/>
    <p:sldId id="266" r:id="rId8"/>
    <p:sldId id="278" r:id="rId9"/>
    <p:sldId id="268" r:id="rId10"/>
    <p:sldId id="282" r:id="rId11"/>
    <p:sldId id="283" r:id="rId12"/>
    <p:sldId id="284" r:id="rId13"/>
    <p:sldId id="285" r:id="rId14"/>
    <p:sldId id="286" r:id="rId15"/>
    <p:sldId id="288" r:id="rId16"/>
    <p:sldId id="289" r:id="rId17"/>
    <p:sldId id="290" r:id="rId18"/>
    <p:sldId id="291" r:id="rId19"/>
    <p:sldId id="28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87C6A-CBDC-4EA0-A648-76F6A14B79E4}" type="datetimeFigureOut">
              <a:rPr lang="en-GB" smtClean="0"/>
              <a:pPr/>
              <a:t>15/05/2018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C143F-A1AF-4B97-A89C-3004177176C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4DE76-4DAE-450A-8388-E27A206071A5}" type="datetimeFigureOut">
              <a:rPr lang="en-GB" smtClean="0"/>
              <a:pPr/>
              <a:t>15/05/2018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E08CB-9EC1-4C43-8F6C-735B3B6F661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3BB-E63B-4711-965B-39A7B908A53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E08CB-9EC1-4C43-8F6C-735B3B6F661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E08CB-9EC1-4C43-8F6C-735B3B6F6617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E08CB-9EC1-4C43-8F6C-735B3B6F6617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E08CB-9EC1-4C43-8F6C-735B3B6F6617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E08CB-9EC1-4C43-8F6C-735B3B6F6617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FE08CB-9EC1-4C43-8F6C-735B3B6F6617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924051"/>
          </a:xfrm>
          <a:ln w="254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Key Area 2.4 – </a:t>
            </a:r>
            <a:br>
              <a:rPr lang="en-GB" dirty="0" smtClean="0"/>
            </a:br>
            <a:r>
              <a:rPr lang="en-GB" dirty="0" smtClean="0"/>
              <a:t>Ante- and Post-natal Screening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 w="44450" cap="rnd" cmpd="sng">
            <a:solidFill>
              <a:srgbClr val="BF11BF"/>
            </a:solidFill>
            <a:prstDash val="sysDot"/>
            <a:bevel/>
          </a:ln>
        </p:spPr>
        <p:txBody>
          <a:bodyPr/>
          <a:lstStyle/>
          <a:p>
            <a:r>
              <a:rPr lang="en-GB" dirty="0" smtClean="0"/>
              <a:t>Unit 2 Physiology and Health</a:t>
            </a:r>
          </a:p>
          <a:p>
            <a:r>
              <a:rPr lang="en-GB" dirty="0" smtClean="0"/>
              <a:t>Higher Human Biology for CfE</a:t>
            </a:r>
          </a:p>
          <a:p>
            <a:r>
              <a:rPr lang="en-GB" dirty="0" smtClean="0"/>
              <a:t>Miss Aitken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02186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ln w="2222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Post-Natal Screening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Post-natal screening is the name given to health checks carried out after the birth of a baby.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ln w="2222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dirty="0" err="1" smtClean="0"/>
              <a:t>Phenylketonuria</a:t>
            </a:r>
            <a:r>
              <a:rPr lang="en-GB" dirty="0" smtClean="0"/>
              <a:t> (PKU)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PKU is an inborn error of metabolism caused by a gene disorder. The gene encoding the enzyme that converts phenylalanine to tyrosine is faulty.</a:t>
            </a:r>
          </a:p>
          <a:p>
            <a:endParaRPr lang="en-GB" dirty="0" smtClean="0"/>
          </a:p>
          <a:p>
            <a:r>
              <a:rPr lang="en-GB" dirty="0" smtClean="0"/>
              <a:t>As a result, individuals with PKU cannot metabolise/process phenylalanine. Instead, it’s turned into a harmful substance called </a:t>
            </a:r>
            <a:r>
              <a:rPr lang="en-GB" dirty="0" err="1" smtClean="0"/>
              <a:t>phenylpyruvate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ln w="2222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dirty="0" err="1" smtClean="0"/>
              <a:t>Phenylketonuria</a:t>
            </a:r>
            <a:r>
              <a:rPr lang="en-GB" dirty="0" smtClean="0"/>
              <a:t> (PKU)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2971800" y="3048000"/>
            <a:ext cx="3581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09600" y="2971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Phenylalanine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2971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Tyrosine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4572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Normal Individuals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1676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Gene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26670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Enzyme</a:t>
            </a:r>
            <a:endParaRPr lang="en-GB" sz="2400" dirty="0"/>
          </a:p>
        </p:txBody>
      </p:sp>
      <p:cxnSp>
        <p:nvCxnSpPr>
          <p:cNvPr id="11" name="Straight Arrow Connector 10"/>
          <p:cNvCxnSpPr>
            <a:stCxn id="8" idx="2"/>
          </p:cNvCxnSpPr>
          <p:nvPr/>
        </p:nvCxnSpPr>
        <p:spPr>
          <a:xfrm rot="5400000">
            <a:off x="4193233" y="2440632"/>
            <a:ext cx="605135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ln w="2222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dirty="0" err="1" smtClean="0"/>
              <a:t>Phenylketonuria</a:t>
            </a:r>
            <a:r>
              <a:rPr lang="en-GB" dirty="0" smtClean="0"/>
              <a:t> (PKU)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2971800" y="3048000"/>
            <a:ext cx="3581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09600" y="2971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Phenylalanine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39624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/>
              <a:t>Phenylpyruvate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50292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Individuals with PKU</a:t>
            </a:r>
            <a:endParaRPr lang="en-GB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1676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Gene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657600" y="26670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Enzyme</a:t>
            </a:r>
            <a:endParaRPr lang="en-GB" sz="2400" dirty="0"/>
          </a:p>
        </p:txBody>
      </p:sp>
      <p:cxnSp>
        <p:nvCxnSpPr>
          <p:cNvPr id="11" name="Straight Arrow Connector 10"/>
          <p:cNvCxnSpPr>
            <a:stCxn id="8" idx="2"/>
          </p:cNvCxnSpPr>
          <p:nvPr/>
        </p:nvCxnSpPr>
        <p:spPr>
          <a:xfrm rot="5400000">
            <a:off x="4193233" y="2440632"/>
            <a:ext cx="605135" cy="1588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Multiply 11"/>
          <p:cNvSpPr/>
          <p:nvPr/>
        </p:nvSpPr>
        <p:spPr>
          <a:xfrm>
            <a:off x="4114800" y="1447800"/>
            <a:ext cx="838200" cy="990600"/>
          </a:xfrm>
          <a:prstGeom prst="mathMultiply">
            <a:avLst>
              <a:gd name="adj1" fmla="val 1378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Multiply 13"/>
          <p:cNvSpPr/>
          <p:nvPr/>
        </p:nvSpPr>
        <p:spPr>
          <a:xfrm>
            <a:off x="3886200" y="2438400"/>
            <a:ext cx="1371600" cy="1524000"/>
          </a:xfrm>
          <a:prstGeom prst="mathMultiply">
            <a:avLst>
              <a:gd name="adj1" fmla="val 1378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Bent-Up Arrow 15"/>
          <p:cNvSpPr/>
          <p:nvPr/>
        </p:nvSpPr>
        <p:spPr>
          <a:xfrm rot="5400000">
            <a:off x="3733800" y="1676400"/>
            <a:ext cx="914400" cy="4724400"/>
          </a:xfrm>
          <a:prstGeom prst="bentUpArrow">
            <a:avLst>
              <a:gd name="adj1" fmla="val 25000"/>
              <a:gd name="adj2" fmla="val 27922"/>
              <a:gd name="adj3" fmla="val 3019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6705600" y="3048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Tyrosine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ln w="2222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dirty="0" err="1" smtClean="0"/>
              <a:t>Phenylketonuria</a:t>
            </a:r>
            <a:r>
              <a:rPr lang="en-GB" dirty="0" smtClean="0"/>
              <a:t> (PKU)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All babies are tested for PKU routinely once they are born, by taking some blood from their heel.</a:t>
            </a:r>
          </a:p>
          <a:p>
            <a:r>
              <a:rPr lang="en-GB" dirty="0" smtClean="0"/>
              <a:t>Individuals who test positive for PKU must avoid all foods with phenylalanine in them.</a:t>
            </a:r>
          </a:p>
          <a:p>
            <a:r>
              <a:rPr lang="en-GB" dirty="0" smtClean="0"/>
              <a:t>Sources of phenylalanine include beef, lamb, chicken, pork, eggs, fish, cheese, milk and some nuts and seeds.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ln w="2222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Pedigree Charts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Patterns of inheritance can be revealed by collecting information and using it to construct a pedigree chart.</a:t>
            </a:r>
          </a:p>
          <a:p>
            <a:r>
              <a:rPr lang="en-GB" dirty="0" smtClean="0"/>
              <a:t>Construction of a family tree may be carried out by a genetic counsellor and can help predict the likelihood of future children inheriting a condition from their parents.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ln w="2222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Inheritance Type – </a:t>
            </a:r>
            <a:br>
              <a:rPr lang="en-GB" dirty="0" smtClean="0"/>
            </a:br>
            <a:r>
              <a:rPr lang="en-GB" dirty="0" smtClean="0"/>
              <a:t>Autosomal Recessive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5029200"/>
          </a:xfrm>
        </p:spPr>
        <p:txBody>
          <a:bodyPr>
            <a:normAutofit fontScale="92500"/>
          </a:bodyPr>
          <a:lstStyle/>
          <a:p>
            <a:endParaRPr lang="en-GB" dirty="0" smtClean="0"/>
          </a:p>
          <a:p>
            <a:r>
              <a:rPr lang="en-GB" dirty="0" smtClean="0"/>
              <a:t>An autosomal recessive disorder is expressed rarely in offspring. It affects males and females equally and may skip generations.</a:t>
            </a:r>
          </a:p>
          <a:p>
            <a:r>
              <a:rPr lang="en-GB" dirty="0" smtClean="0"/>
              <a:t>Carriers of the condition do not show it, but can pass it on to their offspring.</a:t>
            </a:r>
          </a:p>
          <a:p>
            <a:r>
              <a:rPr lang="en-GB" dirty="0" smtClean="0"/>
              <a:t>Cystic Fibrosis is an example</a:t>
            </a:r>
          </a:p>
          <a:p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828800"/>
            <a:ext cx="3042685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ln w="2222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Inheritance Type – </a:t>
            </a:r>
            <a:br>
              <a:rPr lang="en-GB" dirty="0" smtClean="0"/>
            </a:br>
            <a:r>
              <a:rPr lang="en-GB" dirty="0" smtClean="0"/>
              <a:t>Autosomal Dominant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5029200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An autosomal dominant disorder is expressed commonly. It affects males and females equally.</a:t>
            </a:r>
          </a:p>
          <a:p>
            <a:r>
              <a:rPr lang="en-GB" dirty="0" smtClean="0"/>
              <a:t>You cannot carry it without showing it.</a:t>
            </a:r>
          </a:p>
          <a:p>
            <a:r>
              <a:rPr lang="en-GB" dirty="0" smtClean="0"/>
              <a:t>Huntington’s disease is an example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057400"/>
            <a:ext cx="3458716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ln w="2222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Inheritance Type – </a:t>
            </a:r>
            <a:br>
              <a:rPr lang="en-GB" dirty="0" smtClean="0"/>
            </a:br>
            <a:r>
              <a:rPr lang="en-GB" dirty="0" smtClean="0"/>
              <a:t>Autosomal Incomplete Dominance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6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In this type of inheritance, the full-blown condition is rare, and the partly expressed condition is more common. Carriers have a less severe version of the trait.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3352800"/>
            <a:ext cx="5219700" cy="334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Inheritance Type – </a:t>
            </a:r>
            <a:br>
              <a:rPr lang="en-GB" dirty="0" smtClean="0"/>
            </a:br>
            <a:r>
              <a:rPr lang="en-GB" dirty="0" smtClean="0"/>
              <a:t>Sex Linked Recessive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Males are more commonly affected than females.</a:t>
            </a:r>
          </a:p>
          <a:p>
            <a:r>
              <a:rPr lang="en-GB" dirty="0" smtClean="0"/>
              <a:t>The disease is carried on the X chromosome and so males can inherit this from their mothers. Fathers do not pass on the condition to their sons.</a:t>
            </a:r>
          </a:p>
          <a:p>
            <a:r>
              <a:rPr lang="en-GB" dirty="0" smtClean="0"/>
              <a:t>Females can only be affected by the condition if their father has it and their mother is at least a carrier/has the condition.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752600"/>
            <a:ext cx="4267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Ante-natal screening involves assessing the general health and wellbeing of the mother, and testing for diseases or genetic disorders before the foetus is born.</a:t>
            </a:r>
          </a:p>
          <a:p>
            <a:endParaRPr lang="en-GB" dirty="0" smtClean="0"/>
          </a:p>
          <a:p>
            <a:r>
              <a:rPr lang="en-GB" dirty="0" smtClean="0"/>
              <a:t>Can be used to detect disorders such as Downs syndrome, spina bifida, cystic fibrosis and muscular dystrophy. Sex can also be determined.</a:t>
            </a:r>
          </a:p>
          <a:p>
            <a:endParaRPr lang="en-GB" sz="3200" dirty="0" smtClean="0"/>
          </a:p>
          <a:p>
            <a:pPr lvl="1"/>
            <a:endParaRPr lang="en-GB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noProof="0" dirty="0" smtClean="0"/>
              <a:t>Ante-natal Screening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3175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Ante-Natal Tests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3600" dirty="0" smtClean="0"/>
          </a:p>
          <a:p>
            <a:r>
              <a:rPr lang="en-GB" sz="3600" dirty="0" smtClean="0"/>
              <a:t>Ultrasound imaging</a:t>
            </a:r>
          </a:p>
          <a:p>
            <a:r>
              <a:rPr lang="en-GB" sz="3600" dirty="0" smtClean="0"/>
              <a:t>Amniocentesis </a:t>
            </a:r>
          </a:p>
          <a:p>
            <a:r>
              <a:rPr lang="en-GB" sz="3600" dirty="0" smtClean="0"/>
              <a:t>Chorionic Villus sampling (</a:t>
            </a:r>
            <a:r>
              <a:rPr lang="en-GB" sz="3600" dirty="0" smtClean="0"/>
              <a:t>CVS</a:t>
            </a:r>
            <a:r>
              <a:rPr lang="en-GB" sz="3600" dirty="0" smtClean="0"/>
              <a:t>)</a:t>
            </a:r>
            <a:endParaRPr lang="en-GB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222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Ultrasound Imaging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600200"/>
            <a:ext cx="8839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Dating scans are used for working out pregnancy stage and delivery due date.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The first scan is carried out at around 8-14 weeks and is used to determine the age of the foetus. It can also identify multiple births or anything unusual.</a:t>
            </a:r>
          </a:p>
          <a:p>
            <a:pPr>
              <a:buFont typeface="Arial" pitchFamily="34" charset="0"/>
              <a:buChar char="•"/>
            </a:pPr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Another scan is offered at 18-20 weeks, when the foetus is much larger. This is known as an anomaly scan and is used to identify any physical aspects of the developing baby that are unusual.</a:t>
            </a:r>
          </a:p>
          <a:p>
            <a:pPr>
              <a:buFont typeface="Arial" pitchFamily="34" charset="0"/>
              <a:buChar char="•"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2225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Biochemical Tests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Health of mother and baby are routinely checked by biochemical blood tests which detect levels of ‘marker’ chemicals during the pregnancy.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ln w="2222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Diagnostic Testing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Further tests may be offered for high-risk individuals or where an anomaly has been detected.</a:t>
            </a:r>
          </a:p>
          <a:p>
            <a:endParaRPr lang="en-GB" dirty="0" smtClean="0"/>
          </a:p>
          <a:p>
            <a:r>
              <a:rPr lang="en-GB" dirty="0" smtClean="0"/>
              <a:t>There is an element of risk associated with diagnostic testing and decisions regarding pregnancy may be required if the outcome of the test is positive.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ln w="2222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Diagnostic Testing - Amniocentesis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A needle is inserted into the amniotic sac at 15-18 weeks and some amniotic fluid is withdrawn into a syringe. The fluid contains cells belonging to the developing baby.</a:t>
            </a:r>
          </a:p>
          <a:p>
            <a:endParaRPr lang="en-GB" dirty="0" smtClean="0"/>
          </a:p>
          <a:p>
            <a:r>
              <a:rPr lang="en-GB" dirty="0" smtClean="0"/>
              <a:t>Defects in the developing baby can be detected but there is a small risk of miscarriage, and results are not immediately available.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ln w="2222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lang="en-GB" dirty="0" smtClean="0"/>
              <a:t>Diagnostic Testing – </a:t>
            </a:r>
            <a:br>
              <a:rPr lang="en-GB" dirty="0" smtClean="0"/>
            </a:br>
            <a:r>
              <a:rPr lang="en-GB" dirty="0" smtClean="0"/>
              <a:t>Chorionic Villus Sampling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/>
          </a:bodyPr>
          <a:lstStyle/>
          <a:p>
            <a:endParaRPr lang="en-GB" dirty="0" smtClean="0"/>
          </a:p>
          <a:p>
            <a:r>
              <a:rPr lang="en-GB" dirty="0" smtClean="0"/>
              <a:t>A suction tube is used to sample cells from the chorion (early placenta) at around 11-14 weeks. The foetal cells are then cultured and studied. Results are available in early pregnancy.</a:t>
            </a:r>
          </a:p>
          <a:p>
            <a:endParaRPr lang="en-GB" dirty="0" smtClean="0"/>
          </a:p>
          <a:p>
            <a:r>
              <a:rPr lang="en-GB" dirty="0" smtClean="0"/>
              <a:t>Defects in the developing baby can be detected but there is a small risk of miscarriage, and neural tube defects are not detected. Fingers and toes can also be harmed.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ln w="2222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GB" dirty="0" smtClean="0"/>
              <a:t>Karyotypes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Cells from diagnostic testing can be used to produce karyotypes. A karyotype is an image of an individuals chromosomes, arranged in homologous pairs. </a:t>
            </a:r>
          </a:p>
          <a:p>
            <a:endParaRPr lang="en-GB" dirty="0" smtClean="0"/>
          </a:p>
          <a:p>
            <a:r>
              <a:rPr lang="en-GB" dirty="0" smtClean="0"/>
              <a:t>A karyotype can be used to identify anomalies in the number or structure of chromosomes.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800</Words>
  <Application>Microsoft Office PowerPoint</Application>
  <PresentationFormat>On-screen Show (4:3)</PresentationFormat>
  <Paragraphs>95</Paragraphs>
  <Slides>19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Key Area 2.4 –  Ante- and Post-natal Screening</vt:lpstr>
      <vt:lpstr>Slide 2</vt:lpstr>
      <vt:lpstr>Ante-Natal Tests</vt:lpstr>
      <vt:lpstr>Ultrasound Imaging</vt:lpstr>
      <vt:lpstr>Biochemical Tests</vt:lpstr>
      <vt:lpstr>Diagnostic Testing</vt:lpstr>
      <vt:lpstr>Diagnostic Testing - Amniocentesis</vt:lpstr>
      <vt:lpstr>Diagnostic Testing –  Chorionic Villus Sampling</vt:lpstr>
      <vt:lpstr>Karyotypes</vt:lpstr>
      <vt:lpstr>Post-Natal Screening</vt:lpstr>
      <vt:lpstr>Phenylketonuria (PKU)</vt:lpstr>
      <vt:lpstr>Phenylketonuria (PKU)</vt:lpstr>
      <vt:lpstr>Phenylketonuria (PKU)</vt:lpstr>
      <vt:lpstr>Phenylketonuria (PKU)</vt:lpstr>
      <vt:lpstr>Pedigree Charts</vt:lpstr>
      <vt:lpstr>Inheritance Type –  Autosomal Recessive</vt:lpstr>
      <vt:lpstr>Inheritance Type –  Autosomal Dominant</vt:lpstr>
      <vt:lpstr>Inheritance Type –  Autosomal Incomplete Dominance</vt:lpstr>
      <vt:lpstr>Inheritance Type –  Sex Linked Recessive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Area 1.8 –  Energy Systems in Muscle Cells</dc:title>
  <dc:creator>AAitken</dc:creator>
  <cp:lastModifiedBy>aaitken</cp:lastModifiedBy>
  <cp:revision>52</cp:revision>
  <dcterms:created xsi:type="dcterms:W3CDTF">2006-08-16T00:00:00Z</dcterms:created>
  <dcterms:modified xsi:type="dcterms:W3CDTF">2018-05-15T09:36:56Z</dcterms:modified>
</cp:coreProperties>
</file>