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2" r:id="rId5"/>
    <p:sldId id="260" r:id="rId6"/>
    <p:sldId id="263"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87C6A-CBDC-4EA0-A648-76F6A14B79E4}" type="datetimeFigureOut">
              <a:rPr lang="en-GB" smtClean="0"/>
              <a:pPr/>
              <a:t>04/02/2019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6C143F-A1AF-4B97-A89C-3004177176CB}"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D4DE76-4DAE-450A-8388-E27A206071A5}" type="datetimeFigureOut">
              <a:rPr lang="en-GB" smtClean="0"/>
              <a:pPr/>
              <a:t>04/02/2019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FE08CB-9EC1-4C43-8F6C-735B3B6F661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0E3483BB-E63B-4711-965B-39A7B908A53A}"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59FE08CB-9EC1-4C43-8F6C-735B3B6F6617}"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0"/>
            <a:ext cx="7772400" cy="1924051"/>
          </a:xfrm>
          <a:ln w="25400">
            <a:solidFill>
              <a:srgbClr val="FF0000"/>
            </a:solidFill>
          </a:ln>
        </p:spPr>
        <p:txBody>
          <a:bodyPr>
            <a:normAutofit fontScale="90000"/>
          </a:bodyPr>
          <a:lstStyle/>
          <a:p>
            <a:r>
              <a:rPr lang="en-GB" dirty="0" smtClean="0"/>
              <a:t>Key Area 2.3 – </a:t>
            </a:r>
            <a:br>
              <a:rPr lang="en-GB" dirty="0" smtClean="0"/>
            </a:br>
            <a:r>
              <a:rPr lang="en-GB" dirty="0" smtClean="0"/>
              <a:t>The Biology of Controlling Fertility</a:t>
            </a:r>
            <a:endParaRPr lang="en-GB" dirty="0"/>
          </a:p>
        </p:txBody>
      </p:sp>
      <p:sp>
        <p:nvSpPr>
          <p:cNvPr id="3" name="Subtitle 2"/>
          <p:cNvSpPr>
            <a:spLocks noGrp="1"/>
          </p:cNvSpPr>
          <p:nvPr>
            <p:ph type="subTitle" idx="1"/>
          </p:nvPr>
        </p:nvSpPr>
        <p:spPr>
          <a:ln w="44450" cap="rnd" cmpd="sng">
            <a:solidFill>
              <a:srgbClr val="BF11BF"/>
            </a:solidFill>
            <a:prstDash val="sysDot"/>
            <a:bevel/>
          </a:ln>
        </p:spPr>
        <p:txBody>
          <a:bodyPr/>
          <a:lstStyle/>
          <a:p>
            <a:r>
              <a:rPr lang="en-GB" dirty="0" smtClean="0"/>
              <a:t>Unit 2 Physiology and Health</a:t>
            </a:r>
          </a:p>
          <a:p>
            <a:r>
              <a:rPr lang="en-GB" dirty="0" smtClean="0"/>
              <a:t>Higher Human Biology for CfE</a:t>
            </a:r>
          </a:p>
          <a:p>
            <a:r>
              <a:rPr lang="en-GB" dirty="0" smtClean="0"/>
              <a:t>Miss Aitken</a:t>
            </a:r>
            <a:endParaRPr lang="en-GB" dirty="0"/>
          </a:p>
        </p:txBody>
      </p:sp>
    </p:spTree>
    <p:extLst>
      <p:ext uri="{BB962C8B-B14F-4D97-AF65-F5344CB8AC3E}">
        <p14:creationId xmlns:p14="http://schemas.microsoft.com/office/powerpoint/2010/main" val="4021864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Treatments for Infertility – </a:t>
            </a:r>
            <a:br>
              <a:rPr lang="en-GB" dirty="0" smtClean="0"/>
            </a:br>
            <a:r>
              <a:rPr lang="en-GB" dirty="0" smtClean="0"/>
              <a:t>In Vitro Fertilisation (IVF)</a:t>
            </a:r>
            <a:endParaRPr lang="en-GB" dirty="0"/>
          </a:p>
        </p:txBody>
      </p:sp>
      <p:sp>
        <p:nvSpPr>
          <p:cNvPr id="3" name="Content Placeholder 2"/>
          <p:cNvSpPr>
            <a:spLocks noGrp="1"/>
          </p:cNvSpPr>
          <p:nvPr>
            <p:ph idx="1"/>
          </p:nvPr>
        </p:nvSpPr>
        <p:spPr>
          <a:xfrm>
            <a:off x="457200" y="1447800"/>
            <a:ext cx="8229600" cy="5181600"/>
          </a:xfrm>
        </p:spPr>
        <p:txBody>
          <a:bodyPr>
            <a:normAutofit fontScale="77500" lnSpcReduction="20000"/>
          </a:bodyPr>
          <a:lstStyle/>
          <a:p>
            <a:endParaRPr lang="en-GB" dirty="0" smtClean="0"/>
          </a:p>
          <a:p>
            <a:r>
              <a:rPr lang="en-GB" dirty="0" smtClean="0"/>
              <a:t>The steps used in IVF are:</a:t>
            </a:r>
          </a:p>
          <a:p>
            <a:pPr>
              <a:buNone/>
            </a:pPr>
            <a:endParaRPr lang="en-GB" dirty="0" smtClean="0"/>
          </a:p>
          <a:p>
            <a:r>
              <a:rPr lang="en-GB" dirty="0" smtClean="0"/>
              <a:t>1: Ovary is stimulated by drugs to produce a number of eggs, which are then collected</a:t>
            </a:r>
          </a:p>
          <a:p>
            <a:r>
              <a:rPr lang="en-GB" dirty="0" smtClean="0"/>
              <a:t>2: Eggs are mixed with sperm cells in a culture dish and fertilisation occurs</a:t>
            </a:r>
          </a:p>
          <a:p>
            <a:r>
              <a:rPr lang="en-GB" dirty="0" smtClean="0"/>
              <a:t>3: Zygotes are allowed to divide to produce very early embryos</a:t>
            </a:r>
          </a:p>
          <a:p>
            <a:r>
              <a:rPr lang="en-GB" dirty="0" smtClean="0"/>
              <a:t>4: Pre-implantation genetic diagnosis (PGD) is done to identify disorders or abnormalities</a:t>
            </a:r>
          </a:p>
          <a:p>
            <a:r>
              <a:rPr lang="en-GB" dirty="0" smtClean="0"/>
              <a:t>5: Eggs which are suitable are transferred into the uterus where implantation takes place. Any additional eggs are frozen.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Treatments for Infertility – </a:t>
            </a:r>
            <a:br>
              <a:rPr lang="en-GB" dirty="0" smtClean="0"/>
            </a:br>
            <a:r>
              <a:rPr lang="en-GB" dirty="0" smtClean="0"/>
              <a:t>Intracytoplasmic Sperm Injection (ICSI)</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Successful fertilisation in IVF procedures depends on the presence of a </a:t>
            </a:r>
            <a:r>
              <a:rPr lang="en-GB" b="1" dirty="0" smtClean="0"/>
              <a:t>very high number of active sperm</a:t>
            </a:r>
            <a:r>
              <a:rPr lang="en-GB" dirty="0" smtClean="0"/>
              <a:t>. If this is not the case, ICSI can be used.</a:t>
            </a:r>
          </a:p>
          <a:p>
            <a:r>
              <a:rPr lang="en-GB" dirty="0" smtClean="0"/>
              <a:t>In ICSI, only </a:t>
            </a:r>
            <a:r>
              <a:rPr lang="en-GB" b="1" dirty="0" smtClean="0"/>
              <a:t>one</a:t>
            </a:r>
            <a:r>
              <a:rPr lang="en-GB" dirty="0" smtClean="0"/>
              <a:t> </a:t>
            </a:r>
            <a:r>
              <a:rPr lang="en-GB" b="1" dirty="0" smtClean="0"/>
              <a:t>sperm</a:t>
            </a:r>
            <a:r>
              <a:rPr lang="en-GB" dirty="0" smtClean="0"/>
              <a:t> </a:t>
            </a:r>
            <a:r>
              <a:rPr lang="en-GB" b="1" dirty="0" smtClean="0"/>
              <a:t>per</a:t>
            </a:r>
            <a:r>
              <a:rPr lang="en-GB" dirty="0" smtClean="0"/>
              <a:t> </a:t>
            </a:r>
            <a:r>
              <a:rPr lang="en-GB" b="1" dirty="0" smtClean="0"/>
              <a:t>egg</a:t>
            </a:r>
            <a:r>
              <a:rPr lang="en-GB" dirty="0" smtClean="0"/>
              <a:t> is needed and can be used if mature sperm are </a:t>
            </a:r>
            <a:r>
              <a:rPr lang="en-GB" b="1" dirty="0" smtClean="0"/>
              <a:t>defective</a:t>
            </a:r>
            <a:r>
              <a:rPr lang="en-GB" dirty="0" smtClean="0"/>
              <a:t> or </a:t>
            </a:r>
            <a:r>
              <a:rPr lang="en-GB" b="1" dirty="0" smtClean="0"/>
              <a:t>low</a:t>
            </a:r>
            <a:r>
              <a:rPr lang="en-GB" dirty="0" smtClean="0"/>
              <a:t> in number. In ICSI, sperm are </a:t>
            </a:r>
            <a:r>
              <a:rPr lang="en-GB" b="1" dirty="0" smtClean="0"/>
              <a:t>directly</a:t>
            </a:r>
            <a:r>
              <a:rPr lang="en-GB" dirty="0" smtClean="0"/>
              <a:t> </a:t>
            </a:r>
            <a:r>
              <a:rPr lang="en-GB" b="1" dirty="0" smtClean="0"/>
              <a:t>injected</a:t>
            </a:r>
            <a:r>
              <a:rPr lang="en-GB" dirty="0" smtClean="0"/>
              <a:t> into the egg using a </a:t>
            </a:r>
            <a:r>
              <a:rPr lang="en-GB" b="1" dirty="0" smtClean="0"/>
              <a:t>needle</a:t>
            </a:r>
            <a:r>
              <a:rPr lang="en-GB" dirty="0"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219200"/>
          </a:xfrm>
          <a:ln w="22225">
            <a:solidFill>
              <a:srgbClr val="FF0000"/>
            </a:solidFill>
          </a:ln>
        </p:spPr>
        <p:txBody>
          <a:bodyPr>
            <a:normAutofit fontScale="90000"/>
          </a:bodyPr>
          <a:lstStyle/>
          <a:p>
            <a:r>
              <a:rPr lang="en-GB" dirty="0" smtClean="0"/>
              <a:t/>
            </a:r>
            <a:br>
              <a:rPr lang="en-GB" dirty="0" smtClean="0"/>
            </a:br>
            <a:r>
              <a:rPr lang="en-GB" dirty="0" smtClean="0"/>
              <a:t>Treatments for Infertility  </a:t>
            </a:r>
            <a:br>
              <a:rPr lang="en-GB" dirty="0" smtClean="0"/>
            </a:b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pPr algn="ctr"/>
            <a:r>
              <a:rPr lang="en-GB" sz="5400" dirty="0" smtClean="0"/>
              <a:t>Now copy down the tables on page 78 of the HTP textbook.</a:t>
            </a:r>
          </a:p>
          <a:p>
            <a:endParaRPr lang="en-GB" dirty="0" smtClean="0"/>
          </a:p>
          <a:p>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a:bodyPr>
          <a:lstStyle/>
          <a:p>
            <a:r>
              <a:rPr lang="en-GB" dirty="0" smtClean="0"/>
              <a:t>Contraception</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Contraception is the intentional prevention of pregnancy by natural or artificial methods.</a:t>
            </a:r>
          </a:p>
          <a:p>
            <a:endParaRPr lang="en-GB" dirty="0" smtClean="0"/>
          </a:p>
          <a:p>
            <a:r>
              <a:rPr lang="en-GB" dirty="0" smtClean="0"/>
              <a:t>These can be physical or chemical.</a:t>
            </a:r>
          </a:p>
          <a:p>
            <a:endParaRPr lang="en-GB"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a:bodyPr>
          <a:lstStyle/>
          <a:p>
            <a:r>
              <a:rPr lang="en-GB" dirty="0" smtClean="0"/>
              <a:t>Physical Methods of Contraception</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Barrier methods: Condom, diaphragm/cervical cap, Intra-uterine device (IUD)</a:t>
            </a:r>
          </a:p>
          <a:p>
            <a:endParaRPr lang="en-GB" dirty="0" smtClean="0"/>
          </a:p>
          <a:p>
            <a:r>
              <a:rPr lang="en-GB" dirty="0" smtClean="0"/>
              <a:t>An IUD is a small structure that is usually T-shaped with metallic copper parts. It is fitted into the uterus to prevent implantation of an embryo into the endometrium.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a:bodyPr>
          <a:lstStyle/>
          <a:p>
            <a:r>
              <a:rPr lang="en-GB" dirty="0" smtClean="0"/>
              <a:t>Physical Methods of Contraception</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Sterilisation: This is called a </a:t>
            </a:r>
            <a:r>
              <a:rPr lang="en-GB" b="1" dirty="0" smtClean="0"/>
              <a:t>vasectomy</a:t>
            </a:r>
            <a:r>
              <a:rPr lang="en-GB" dirty="0" smtClean="0"/>
              <a:t> in males and </a:t>
            </a:r>
            <a:r>
              <a:rPr lang="en-GB" b="1" dirty="0" smtClean="0"/>
              <a:t>tubal ligation </a:t>
            </a:r>
            <a:r>
              <a:rPr lang="en-GB" dirty="0" smtClean="0"/>
              <a:t>in females</a:t>
            </a:r>
          </a:p>
          <a:p>
            <a:endParaRPr lang="en-GB" dirty="0" smtClean="0"/>
          </a:p>
          <a:p>
            <a:r>
              <a:rPr lang="en-GB" dirty="0" smtClean="0"/>
              <a:t>This procedure is usually irreversible. Sterilisation in males involves cutting and closing the sperm tube (vas deferens) in each of the testes. In females, sterilisation involves cutting and closing each oviduct.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Chemical Methods of Contraception</a:t>
            </a:r>
            <a:endParaRPr lang="en-GB"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endParaRPr lang="en-GB" dirty="0" smtClean="0"/>
          </a:p>
          <a:p>
            <a:pPr marL="0" indent="0">
              <a:buNone/>
            </a:pPr>
            <a:r>
              <a:rPr lang="en-GB" dirty="0" smtClean="0"/>
              <a:t>Chemical contraceptives can </a:t>
            </a:r>
            <a:endParaRPr lang="en-GB" dirty="0"/>
          </a:p>
          <a:p>
            <a:r>
              <a:rPr lang="en-GB" dirty="0" smtClean="0"/>
              <a:t>suppress </a:t>
            </a:r>
            <a:r>
              <a:rPr lang="en-GB" dirty="0" smtClean="0"/>
              <a:t>ovulation (‘the pill</a:t>
            </a:r>
            <a:r>
              <a:rPr lang="en-GB" dirty="0" smtClean="0"/>
              <a:t>’)</a:t>
            </a:r>
          </a:p>
          <a:p>
            <a:r>
              <a:rPr lang="en-GB" dirty="0" smtClean="0"/>
              <a:t>prevent ovulation/implantation </a:t>
            </a:r>
            <a:r>
              <a:rPr lang="en-GB" dirty="0" smtClean="0"/>
              <a:t>of an embryo (‘morning-after pill</a:t>
            </a:r>
            <a:r>
              <a:rPr lang="en-GB" dirty="0" smtClean="0"/>
              <a:t>’)</a:t>
            </a:r>
          </a:p>
          <a:p>
            <a:r>
              <a:rPr lang="en-GB" dirty="0" smtClean="0"/>
              <a:t>cause </a:t>
            </a:r>
            <a:r>
              <a:rPr lang="en-GB" dirty="0" smtClean="0"/>
              <a:t>thickening of the cervical mucus to stop sperm reaching the egg (‘the mini-pill</a:t>
            </a:r>
            <a:r>
              <a:rPr lang="en-GB" dirty="0" smtClean="0"/>
              <a:t>’)</a:t>
            </a:r>
            <a:endParaRPr lang="en-GB" dirty="0" smtClean="0"/>
          </a:p>
          <a:p>
            <a:endParaRPr lang="en-GB" dirty="0" smtClean="0"/>
          </a:p>
          <a:p>
            <a:r>
              <a:rPr lang="en-GB" dirty="0" smtClean="0"/>
              <a:t>Morning after pills are </a:t>
            </a:r>
            <a:r>
              <a:rPr lang="en-GB" b="1" dirty="0" smtClean="0"/>
              <a:t>emergency</a:t>
            </a:r>
            <a:r>
              <a:rPr lang="en-GB" dirty="0" smtClean="0"/>
              <a:t> contraceptives (ECPs) and contain high levels of oestrogen and progesterone.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A fertile period is the time when a male is capable of fathering a child, or when a female is capable of conceiving and becoming pregnant.</a:t>
            </a:r>
          </a:p>
          <a:p>
            <a:endParaRPr lang="en-GB" sz="3200" dirty="0" smtClean="0"/>
          </a:p>
          <a:p>
            <a:pPr lvl="1"/>
            <a:endParaRPr lang="en-GB" dirty="0" smtClean="0"/>
          </a:p>
        </p:txBody>
      </p:sp>
      <p:sp>
        <p:nvSpPr>
          <p:cNvPr id="4" name="Title 1"/>
          <p:cNvSpPr txBox="1">
            <a:spLocks/>
          </p:cNvSpPr>
          <p:nvPr/>
        </p:nvSpPr>
        <p:spPr>
          <a:xfrm>
            <a:off x="457200" y="304800"/>
            <a:ext cx="8229600" cy="1143000"/>
          </a:xfrm>
          <a:prstGeom prst="rect">
            <a:avLst/>
          </a:prstGeom>
          <a:solidFill>
            <a:schemeClr val="bg1"/>
          </a:solidFill>
          <a:ln>
            <a:solidFill>
              <a:srgbClr val="FF0000"/>
            </a:solidFill>
          </a:ln>
        </p:spPr>
        <p:style>
          <a:lnRef idx="2">
            <a:schemeClr val="accent2"/>
          </a:lnRef>
          <a:fillRef idx="1">
            <a:schemeClr val="lt1"/>
          </a:fillRef>
          <a:effectRef idx="0">
            <a:schemeClr val="accent2"/>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4400" noProof="0" dirty="0" smtClean="0"/>
              <a:t>Fertile Period</a:t>
            </a:r>
            <a:endParaRPr kumimoji="0" lang="en-GB" sz="44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1750">
            <a:solidFill>
              <a:srgbClr val="FF0000"/>
            </a:solidFill>
          </a:ln>
        </p:spPr>
        <p:txBody>
          <a:bodyPr/>
          <a:lstStyle/>
          <a:p>
            <a:r>
              <a:rPr lang="en-GB" dirty="0" smtClean="0"/>
              <a:t>Male Fertility</a:t>
            </a:r>
            <a:endParaRPr lang="en-GB" dirty="0"/>
          </a:p>
        </p:txBody>
      </p:sp>
      <p:sp>
        <p:nvSpPr>
          <p:cNvPr id="3" name="Content Placeholder 2"/>
          <p:cNvSpPr>
            <a:spLocks noGrp="1"/>
          </p:cNvSpPr>
          <p:nvPr>
            <p:ph idx="1"/>
          </p:nvPr>
        </p:nvSpPr>
        <p:spPr/>
        <p:txBody>
          <a:bodyPr>
            <a:normAutofit/>
          </a:bodyPr>
          <a:lstStyle/>
          <a:p>
            <a:r>
              <a:rPr lang="en-GB" dirty="0" smtClean="0"/>
              <a:t>Males are </a:t>
            </a:r>
            <a:r>
              <a:rPr lang="en-GB" b="1" dirty="0" smtClean="0"/>
              <a:t>continuously</a:t>
            </a:r>
            <a:r>
              <a:rPr lang="en-GB" dirty="0" smtClean="0"/>
              <a:t> fertile</a:t>
            </a:r>
          </a:p>
          <a:p>
            <a:endParaRPr lang="en-GB" dirty="0" smtClean="0"/>
          </a:p>
          <a:p>
            <a:r>
              <a:rPr lang="en-GB" dirty="0" smtClean="0"/>
              <a:t>They produce sperm from puberty onwards. Negative feedback control ensures that ICSH and FSH are maintained at a relatively constant level which means testosterone and sperm are produced.</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normAutofit/>
          </a:bodyPr>
          <a:lstStyle/>
          <a:p>
            <a:r>
              <a:rPr lang="en-GB" dirty="0" smtClean="0"/>
              <a:t>Female Fertility</a:t>
            </a:r>
            <a:endParaRPr lang="en-GB" dirty="0"/>
          </a:p>
        </p:txBody>
      </p:sp>
      <p:sp>
        <p:nvSpPr>
          <p:cNvPr id="4" name="TextBox 3"/>
          <p:cNvSpPr txBox="1"/>
          <p:nvPr/>
        </p:nvSpPr>
        <p:spPr>
          <a:xfrm>
            <a:off x="304800" y="1600200"/>
            <a:ext cx="8839200" cy="4955203"/>
          </a:xfrm>
          <a:prstGeom prst="rect">
            <a:avLst/>
          </a:prstGeom>
          <a:noFill/>
        </p:spPr>
        <p:txBody>
          <a:bodyPr wrap="square" rtlCol="0">
            <a:spAutoFit/>
          </a:bodyPr>
          <a:lstStyle/>
          <a:p>
            <a:pPr>
              <a:buFont typeface="Arial" pitchFamily="34" charset="0"/>
              <a:buChar char="•"/>
            </a:pPr>
            <a:r>
              <a:rPr lang="en-GB" sz="2800" dirty="0" smtClean="0"/>
              <a:t>Female fertility is cyclical – they are only fertile for a few days every month.</a:t>
            </a:r>
          </a:p>
          <a:p>
            <a:pPr>
              <a:buFont typeface="Arial" pitchFamily="34" charset="0"/>
              <a:buChar char="•"/>
            </a:pPr>
            <a:endParaRPr lang="en-GB" sz="2800" dirty="0" smtClean="0"/>
          </a:p>
          <a:p>
            <a:pPr>
              <a:buFont typeface="Arial" pitchFamily="34" charset="0"/>
              <a:buChar char="•"/>
            </a:pPr>
            <a:r>
              <a:rPr lang="en-GB" sz="2800" dirty="0" smtClean="0"/>
              <a:t>Females are most likely to conceive in a fertile period, which lasts around 5 days at the time of ovulation.</a:t>
            </a:r>
          </a:p>
          <a:p>
            <a:pPr>
              <a:buFont typeface="Arial" pitchFamily="34" charset="0"/>
              <a:buChar char="•"/>
            </a:pPr>
            <a:endParaRPr lang="en-GB" sz="2800" dirty="0" smtClean="0"/>
          </a:p>
          <a:p>
            <a:pPr>
              <a:buFont typeface="Arial" pitchFamily="34" charset="0"/>
              <a:buChar char="•"/>
            </a:pPr>
            <a:r>
              <a:rPr lang="en-GB" sz="2800" dirty="0" smtClean="0"/>
              <a:t>Ovulation can be estimated by:</a:t>
            </a:r>
          </a:p>
          <a:p>
            <a:pPr lvl="1">
              <a:buFont typeface="Arial" pitchFamily="34" charset="0"/>
              <a:buChar char="•"/>
            </a:pPr>
            <a:r>
              <a:rPr lang="en-GB" sz="2800" dirty="0" smtClean="0"/>
              <a:t>Counting the number of days after menstruation</a:t>
            </a:r>
          </a:p>
          <a:p>
            <a:pPr lvl="1">
              <a:buFont typeface="Arial" pitchFamily="34" charset="0"/>
              <a:buChar char="•"/>
            </a:pPr>
            <a:r>
              <a:rPr lang="en-GB" sz="2800" dirty="0" smtClean="0"/>
              <a:t>A slight rise in body temperature</a:t>
            </a:r>
          </a:p>
          <a:p>
            <a:pPr lvl="1">
              <a:buFont typeface="Arial" pitchFamily="34" charset="0"/>
              <a:buChar char="•"/>
            </a:pPr>
            <a:r>
              <a:rPr lang="en-GB" sz="2800" dirty="0" smtClean="0"/>
              <a:t>Thinning of cervical mucus.</a:t>
            </a:r>
          </a:p>
          <a:p>
            <a:pPr>
              <a:buFont typeface="Arial" pitchFamily="34" charset="0"/>
              <a:buChar char="•"/>
            </a:pPr>
            <a:endParaRPr lang="en-GB" dirty="0" smtClean="0"/>
          </a:p>
          <a:p>
            <a:pPr>
              <a:buFont typeface="Arial" pitchFamily="34" charset="0"/>
              <a:buChar cha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31750">
            <a:solidFill>
              <a:srgbClr val="FF0000"/>
            </a:solidFill>
          </a:ln>
        </p:spPr>
        <p:txBody>
          <a:bodyPr>
            <a:normAutofit/>
          </a:bodyPr>
          <a:lstStyle/>
          <a:p>
            <a:r>
              <a:rPr lang="en-GB" dirty="0" smtClean="0"/>
              <a:t>Figure 2.8 – Menstrual Cycle</a:t>
            </a:r>
            <a:endParaRPr lang="en-GB" dirty="0"/>
          </a:p>
        </p:txBody>
      </p:sp>
      <p:sp>
        <p:nvSpPr>
          <p:cNvPr id="4" name="Content Placeholder 3"/>
          <p:cNvSpPr>
            <a:spLocks noGrp="1"/>
          </p:cNvSpPr>
          <p:nvPr>
            <p:ph idx="1"/>
          </p:nvPr>
        </p:nvSpPr>
        <p:spPr/>
        <p:txBody>
          <a:bodyPr/>
          <a:lstStyle/>
          <a:p>
            <a:endParaRPr lang="en-GB" dirty="0"/>
          </a:p>
        </p:txBody>
      </p:sp>
      <p:pic>
        <p:nvPicPr>
          <p:cNvPr id="1026" name="Picture 2"/>
          <p:cNvPicPr>
            <a:picLocks noChangeAspect="1" noChangeArrowheads="1"/>
          </p:cNvPicPr>
          <p:nvPr/>
        </p:nvPicPr>
        <p:blipFill>
          <a:blip r:embed="rId2"/>
          <a:srcRect/>
          <a:stretch>
            <a:fillRect/>
          </a:stretch>
        </p:blipFill>
        <p:spPr bwMode="auto">
          <a:xfrm>
            <a:off x="457200" y="1447800"/>
            <a:ext cx="8229600" cy="518357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22225">
            <a:solidFill>
              <a:srgbClr val="FF0000"/>
            </a:solidFill>
          </a:ln>
        </p:spPr>
        <p:txBody>
          <a:bodyPr/>
          <a:lstStyle/>
          <a:p>
            <a:r>
              <a:rPr lang="en-GB" dirty="0" smtClean="0"/>
              <a:t>Infertility</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r>
              <a:rPr lang="en-GB" dirty="0" smtClean="0"/>
              <a:t>Infertility is when an individual is unable to father / conceive a child.</a:t>
            </a:r>
          </a:p>
          <a:p>
            <a:endParaRPr lang="en-GB" dirty="0" smtClean="0"/>
          </a:p>
          <a:p>
            <a:r>
              <a:rPr lang="en-GB" dirty="0" smtClean="0"/>
              <a:t>Factors such as age, genetics, disease, anorexia, smoking, obesity, drug misuse, stress and poor diet can all lead to infertility.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Treatments for Infertility – </a:t>
            </a:r>
            <a:br>
              <a:rPr lang="en-GB" dirty="0" smtClean="0"/>
            </a:br>
            <a:r>
              <a:rPr lang="en-GB" dirty="0" smtClean="0"/>
              <a:t>Stimulating Ovulation</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Female infertility could be due to </a:t>
            </a:r>
            <a:r>
              <a:rPr lang="en-GB" b="1" dirty="0" smtClean="0"/>
              <a:t>failure</a:t>
            </a:r>
            <a:r>
              <a:rPr lang="en-GB" dirty="0" smtClean="0"/>
              <a:t> </a:t>
            </a:r>
            <a:r>
              <a:rPr lang="en-GB" b="1" dirty="0" smtClean="0"/>
              <a:t>to</a:t>
            </a:r>
            <a:r>
              <a:rPr lang="en-GB" dirty="0" smtClean="0"/>
              <a:t> </a:t>
            </a:r>
            <a:r>
              <a:rPr lang="en-GB" b="1" dirty="0" smtClean="0"/>
              <a:t>ovulate</a:t>
            </a:r>
            <a:r>
              <a:rPr lang="en-GB" dirty="0" smtClean="0"/>
              <a:t>. </a:t>
            </a:r>
          </a:p>
          <a:p>
            <a:r>
              <a:rPr lang="en-GB" dirty="0" smtClean="0"/>
              <a:t>This can be treated with drugs that </a:t>
            </a:r>
            <a:r>
              <a:rPr lang="en-GB" b="1" dirty="0" smtClean="0"/>
              <a:t>mimic</a:t>
            </a:r>
            <a:r>
              <a:rPr lang="en-GB" dirty="0" smtClean="0"/>
              <a:t> FSH and LH, or by drugs which </a:t>
            </a:r>
            <a:r>
              <a:rPr lang="en-GB" b="1" dirty="0" smtClean="0"/>
              <a:t>block</a:t>
            </a:r>
            <a:r>
              <a:rPr lang="en-GB" dirty="0" smtClean="0"/>
              <a:t> negative feedback control.</a:t>
            </a:r>
          </a:p>
          <a:p>
            <a:r>
              <a:rPr lang="en-GB" dirty="0" smtClean="0"/>
              <a:t>These drugs can cause </a:t>
            </a:r>
            <a:r>
              <a:rPr lang="en-GB" b="1" dirty="0" smtClean="0"/>
              <a:t>super ovulation </a:t>
            </a:r>
            <a:r>
              <a:rPr lang="en-GB" dirty="0" smtClean="0"/>
              <a:t>which can lead to </a:t>
            </a:r>
            <a:r>
              <a:rPr lang="en-GB" b="1" dirty="0" smtClean="0"/>
              <a:t>multiple</a:t>
            </a:r>
            <a:r>
              <a:rPr lang="en-GB" dirty="0" smtClean="0"/>
              <a:t> births. They can also be used to collect eggs for </a:t>
            </a:r>
            <a:r>
              <a:rPr lang="en-GB" b="1" dirty="0" smtClean="0"/>
              <a:t>IVF</a:t>
            </a:r>
            <a:r>
              <a:rPr lang="en-GB" dirty="0" smtClean="0"/>
              <a:t> purposes.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Treatments for Infertility – </a:t>
            </a:r>
            <a:br>
              <a:rPr lang="en-GB" dirty="0" smtClean="0"/>
            </a:br>
            <a:r>
              <a:rPr lang="en-GB" dirty="0" smtClean="0"/>
              <a:t>Artificial Insemination</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This is a treatment where sperm is </a:t>
            </a:r>
            <a:r>
              <a:rPr lang="en-GB" b="1" dirty="0" smtClean="0"/>
              <a:t>collected</a:t>
            </a:r>
            <a:r>
              <a:rPr lang="en-GB" dirty="0" smtClean="0"/>
              <a:t> and </a:t>
            </a:r>
            <a:r>
              <a:rPr lang="en-GB" b="1" dirty="0" smtClean="0"/>
              <a:t>inserted</a:t>
            </a:r>
            <a:r>
              <a:rPr lang="en-GB" dirty="0" smtClean="0"/>
              <a:t> into the female reproductive tract </a:t>
            </a:r>
            <a:r>
              <a:rPr lang="en-GB" b="1" dirty="0" smtClean="0"/>
              <a:t>without</a:t>
            </a:r>
            <a:r>
              <a:rPr lang="en-GB" dirty="0" smtClean="0"/>
              <a:t> intercourse having taken place.</a:t>
            </a:r>
          </a:p>
          <a:p>
            <a:r>
              <a:rPr lang="en-GB" dirty="0" smtClean="0"/>
              <a:t>Useful if male has a </a:t>
            </a:r>
            <a:r>
              <a:rPr lang="en-GB" b="1" dirty="0" smtClean="0"/>
              <a:t>low sperm count </a:t>
            </a:r>
            <a:r>
              <a:rPr lang="en-GB" dirty="0" smtClean="0"/>
              <a:t>as more than one sperm sample can be </a:t>
            </a:r>
            <a:r>
              <a:rPr lang="en-GB" b="1" dirty="0" smtClean="0"/>
              <a:t>collected</a:t>
            </a:r>
            <a:r>
              <a:rPr lang="en-GB" dirty="0" smtClean="0"/>
              <a:t> and </a:t>
            </a:r>
            <a:r>
              <a:rPr lang="en-GB" b="1" dirty="0" smtClean="0"/>
              <a:t>inserted</a:t>
            </a:r>
            <a:r>
              <a:rPr lang="en-GB" dirty="0" smtClean="0"/>
              <a:t> at the </a:t>
            </a:r>
            <a:r>
              <a:rPr lang="en-GB" b="1" dirty="0" smtClean="0"/>
              <a:t>same</a:t>
            </a:r>
            <a:r>
              <a:rPr lang="en-GB" dirty="0" smtClean="0"/>
              <a:t> time.</a:t>
            </a:r>
          </a:p>
          <a:p>
            <a:r>
              <a:rPr lang="en-GB" dirty="0" smtClean="0"/>
              <a:t>If male is </a:t>
            </a:r>
            <a:r>
              <a:rPr lang="en-GB" b="1" dirty="0" smtClean="0"/>
              <a:t>infertile</a:t>
            </a:r>
            <a:r>
              <a:rPr lang="en-GB" dirty="0" smtClean="0"/>
              <a:t>, donor sperm can be used. This is </a:t>
            </a:r>
            <a:r>
              <a:rPr lang="en-GB" b="1" dirty="0" smtClean="0"/>
              <a:t>donor insemination</a:t>
            </a:r>
            <a:r>
              <a:rPr lang="en-GB"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a:ln w="22225">
            <a:solidFill>
              <a:srgbClr val="FF0000"/>
            </a:solidFill>
          </a:ln>
        </p:spPr>
        <p:txBody>
          <a:bodyPr>
            <a:normAutofit fontScale="90000"/>
          </a:bodyPr>
          <a:lstStyle/>
          <a:p>
            <a:r>
              <a:rPr lang="en-GB" dirty="0" smtClean="0"/>
              <a:t>Treatments for Infertility – </a:t>
            </a:r>
            <a:br>
              <a:rPr lang="en-GB" dirty="0" smtClean="0"/>
            </a:br>
            <a:r>
              <a:rPr lang="en-GB" dirty="0" smtClean="0"/>
              <a:t>In Vitro Fertilisation (IVF)</a:t>
            </a:r>
            <a:endParaRPr lang="en-GB" dirty="0"/>
          </a:p>
        </p:txBody>
      </p:sp>
      <p:sp>
        <p:nvSpPr>
          <p:cNvPr id="3" name="Content Placeholder 2"/>
          <p:cNvSpPr>
            <a:spLocks noGrp="1"/>
          </p:cNvSpPr>
          <p:nvPr>
            <p:ph idx="1"/>
          </p:nvPr>
        </p:nvSpPr>
        <p:spPr>
          <a:xfrm>
            <a:off x="457200" y="1447800"/>
            <a:ext cx="8229600" cy="5181600"/>
          </a:xfrm>
        </p:spPr>
        <p:txBody>
          <a:bodyPr>
            <a:normAutofit/>
          </a:bodyPr>
          <a:lstStyle/>
          <a:p>
            <a:endParaRPr lang="en-GB" dirty="0" smtClean="0"/>
          </a:p>
          <a:p>
            <a:r>
              <a:rPr lang="en-GB" dirty="0" smtClean="0"/>
              <a:t>Used when infertility is caused by a blockage in the oviduct – this could be due to:</a:t>
            </a:r>
          </a:p>
          <a:p>
            <a:endParaRPr lang="en-GB" dirty="0" smtClean="0"/>
          </a:p>
          <a:p>
            <a:pPr lvl="1"/>
            <a:r>
              <a:rPr lang="en-GB" dirty="0" smtClean="0"/>
              <a:t> Pelvic Inflammatory Disease </a:t>
            </a:r>
          </a:p>
          <a:p>
            <a:pPr lvl="1"/>
            <a:r>
              <a:rPr lang="en-GB" dirty="0" smtClean="0"/>
              <a:t>STDs like Chlamydia</a:t>
            </a:r>
          </a:p>
          <a:p>
            <a:pPr lvl="1"/>
            <a:r>
              <a:rPr lang="en-GB" dirty="0" smtClean="0"/>
              <a:t>Abortion</a:t>
            </a:r>
          </a:p>
          <a:p>
            <a:pPr lvl="1"/>
            <a:r>
              <a:rPr lang="en-GB" dirty="0" smtClean="0"/>
              <a:t>Miscarriage</a:t>
            </a:r>
          </a:p>
          <a:p>
            <a:pPr lvl="1"/>
            <a:r>
              <a:rPr lang="en-GB" dirty="0" smtClean="0"/>
              <a:t>Caesarean Section</a:t>
            </a:r>
          </a:p>
          <a:p>
            <a:endParaRPr lang="en-GB"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TotalTime>
  <Words>712</Words>
  <Application>Microsoft Office PowerPoint</Application>
  <PresentationFormat>On-screen Show (4:3)</PresentationFormat>
  <Paragraphs>84</Paragraphs>
  <Slides>16</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Key Area 2.3 –  The Biology of Controlling Fertility</vt:lpstr>
      <vt:lpstr>PowerPoint Presentation</vt:lpstr>
      <vt:lpstr>Male Fertility</vt:lpstr>
      <vt:lpstr>Female Fertility</vt:lpstr>
      <vt:lpstr>Figure 2.8 – Menstrual Cycle</vt:lpstr>
      <vt:lpstr>Infertility</vt:lpstr>
      <vt:lpstr>Treatments for Infertility –  Stimulating Ovulation</vt:lpstr>
      <vt:lpstr>Treatments for Infertility –  Artificial Insemination</vt:lpstr>
      <vt:lpstr>Treatments for Infertility –  In Vitro Fertilisation (IVF)</vt:lpstr>
      <vt:lpstr>Treatments for Infertility –  In Vitro Fertilisation (IVF)</vt:lpstr>
      <vt:lpstr>Treatments for Infertility –  Intracytoplasmic Sperm Injection (ICSI)</vt:lpstr>
      <vt:lpstr> Treatments for Infertility   </vt:lpstr>
      <vt:lpstr>Contraception</vt:lpstr>
      <vt:lpstr>Physical Methods of Contraception</vt:lpstr>
      <vt:lpstr>Physical Methods of Contraception</vt:lpstr>
      <vt:lpstr>Chemical Methods of Contraception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Area 1.8 –  Energy Systems in Muscle Cells</dc:title>
  <dc:creator>AAitken</dc:creator>
  <cp:lastModifiedBy>aaitken</cp:lastModifiedBy>
  <cp:revision>41</cp:revision>
  <dcterms:created xsi:type="dcterms:W3CDTF">2006-08-16T00:00:00Z</dcterms:created>
  <dcterms:modified xsi:type="dcterms:W3CDTF">2019-02-04T15:50:21Z</dcterms:modified>
</cp:coreProperties>
</file>