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60" r:id="rId5"/>
    <p:sldId id="262" r:id="rId6"/>
    <p:sldId id="263" r:id="rId7"/>
    <p:sldId id="264" r:id="rId8"/>
    <p:sldId id="265" r:id="rId9"/>
    <p:sldId id="266" r:id="rId10"/>
    <p:sldId id="267" r:id="rId11"/>
    <p:sldId id="268" r:id="rId12"/>
    <p:sldId id="269" r:id="rId13"/>
    <p:sldId id="271" r:id="rId14"/>
    <p:sldId id="272" r:id="rId15"/>
    <p:sldId id="273" r:id="rId16"/>
    <p:sldId id="275" r:id="rId17"/>
    <p:sldId id="276" r:id="rId18"/>
    <p:sldId id="277" r:id="rId19"/>
    <p:sldId id="278" r:id="rId20"/>
    <p:sldId id="279" r:id="rId21"/>
    <p:sldId id="280" r:id="rId22"/>
    <p:sldId id="274"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987C6A-CBDC-4EA0-A648-76F6A14B79E4}" type="datetimeFigureOut">
              <a:rPr lang="en-GB" smtClean="0"/>
              <a:pPr/>
              <a:t>25/01/2019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6C143F-A1AF-4B97-A89C-3004177176CB}"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D4DE76-4DAE-450A-8388-E27A206071A5}" type="datetimeFigureOut">
              <a:rPr lang="en-GB" smtClean="0"/>
              <a:pPr/>
              <a:t>25/01/2019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FE08CB-9EC1-4C43-8F6C-735B3B6F661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3483BB-E63B-4711-965B-39A7B908A53A}"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9FE08CB-9EC1-4C43-8F6C-735B3B6F6617}"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924051"/>
          </a:xfrm>
          <a:ln w="25400">
            <a:solidFill>
              <a:srgbClr val="FF0000"/>
            </a:solidFill>
          </a:ln>
        </p:spPr>
        <p:txBody>
          <a:bodyPr>
            <a:normAutofit fontScale="90000"/>
          </a:bodyPr>
          <a:lstStyle/>
          <a:p>
            <a:r>
              <a:rPr lang="en-GB" dirty="0" smtClean="0"/>
              <a:t>Key Area 2.2 – </a:t>
            </a:r>
            <a:br>
              <a:rPr lang="en-GB" dirty="0" smtClean="0"/>
            </a:br>
            <a:r>
              <a:rPr lang="en-GB" dirty="0" smtClean="0"/>
              <a:t>Hormonal Control of Reproduction</a:t>
            </a:r>
            <a:endParaRPr lang="en-GB" dirty="0"/>
          </a:p>
        </p:txBody>
      </p:sp>
      <p:sp>
        <p:nvSpPr>
          <p:cNvPr id="3" name="Subtitle 2"/>
          <p:cNvSpPr>
            <a:spLocks noGrp="1"/>
          </p:cNvSpPr>
          <p:nvPr>
            <p:ph type="subTitle" idx="1"/>
          </p:nvPr>
        </p:nvSpPr>
        <p:spPr>
          <a:ln w="44450" cap="rnd" cmpd="sng">
            <a:solidFill>
              <a:srgbClr val="BF11BF"/>
            </a:solidFill>
            <a:prstDash val="sysDot"/>
            <a:bevel/>
          </a:ln>
        </p:spPr>
        <p:txBody>
          <a:bodyPr/>
          <a:lstStyle/>
          <a:p>
            <a:r>
              <a:rPr lang="en-GB" dirty="0" smtClean="0"/>
              <a:t>Unit 2 Physiology and Health</a:t>
            </a:r>
          </a:p>
          <a:p>
            <a:r>
              <a:rPr lang="en-GB" dirty="0" smtClean="0"/>
              <a:t>Higher Human Biology for CfE</a:t>
            </a:r>
          </a:p>
          <a:p>
            <a:r>
              <a:rPr lang="en-GB" dirty="0" smtClean="0"/>
              <a:t>Miss Aitken</a:t>
            </a:r>
            <a:endParaRPr lang="en-GB" dirty="0"/>
          </a:p>
        </p:txBody>
      </p:sp>
    </p:spTree>
    <p:extLst>
      <p:ext uri="{BB962C8B-B14F-4D97-AF65-F5344CB8AC3E}">
        <p14:creationId xmlns:p14="http://schemas.microsoft.com/office/powerpoint/2010/main" val="4021864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2225">
            <a:solidFill>
              <a:srgbClr val="FF0000"/>
            </a:solidFill>
          </a:ln>
        </p:spPr>
        <p:txBody>
          <a:bodyPr>
            <a:normAutofit/>
          </a:bodyPr>
          <a:lstStyle/>
          <a:p>
            <a:r>
              <a:rPr lang="en-GB" dirty="0" smtClean="0"/>
              <a:t>Follicular Phase</a:t>
            </a:r>
            <a:endParaRPr lang="en-GB" dirty="0"/>
          </a:p>
        </p:txBody>
      </p:sp>
      <p:sp>
        <p:nvSpPr>
          <p:cNvPr id="3" name="Content Placeholder 2"/>
          <p:cNvSpPr>
            <a:spLocks noGrp="1"/>
          </p:cNvSpPr>
          <p:nvPr>
            <p:ph idx="1"/>
          </p:nvPr>
        </p:nvSpPr>
        <p:spPr>
          <a:xfrm>
            <a:off x="457200" y="1676400"/>
            <a:ext cx="8229600" cy="4953000"/>
          </a:xfrm>
        </p:spPr>
        <p:txBody>
          <a:bodyPr>
            <a:normAutofit fontScale="77500" lnSpcReduction="20000"/>
          </a:bodyPr>
          <a:lstStyle/>
          <a:p>
            <a:r>
              <a:rPr lang="en-GB" sz="3600" dirty="0" smtClean="0"/>
              <a:t>FSH stimulates one follicle to mature and secrete </a:t>
            </a:r>
            <a:r>
              <a:rPr lang="en-GB" sz="3600" b="1" dirty="0" smtClean="0"/>
              <a:t>oestrogen</a:t>
            </a:r>
            <a:r>
              <a:rPr lang="en-GB" sz="3600" dirty="0" smtClean="0"/>
              <a:t>.</a:t>
            </a:r>
          </a:p>
          <a:p>
            <a:endParaRPr lang="en-GB" sz="3600" dirty="0" smtClean="0"/>
          </a:p>
          <a:p>
            <a:r>
              <a:rPr lang="en-GB" sz="3600" dirty="0" smtClean="0"/>
              <a:t>It continues to grow and develop until approximately day </a:t>
            </a:r>
            <a:r>
              <a:rPr lang="en-GB" sz="3600" b="1" dirty="0" smtClean="0"/>
              <a:t>14</a:t>
            </a:r>
            <a:r>
              <a:rPr lang="en-GB" sz="3600" dirty="0" smtClean="0"/>
              <a:t>. During this time, oestrogen stimulates the </a:t>
            </a:r>
            <a:r>
              <a:rPr lang="en-GB" sz="3600" b="1" dirty="0" smtClean="0"/>
              <a:t>endometrium</a:t>
            </a:r>
            <a:r>
              <a:rPr lang="en-GB" sz="3600" dirty="0" smtClean="0"/>
              <a:t> to </a:t>
            </a:r>
            <a:r>
              <a:rPr lang="en-GB" sz="3600" b="1" dirty="0" smtClean="0"/>
              <a:t>repair</a:t>
            </a:r>
            <a:r>
              <a:rPr lang="en-GB" sz="3600" dirty="0" smtClean="0"/>
              <a:t> itself and prepare for </a:t>
            </a:r>
            <a:r>
              <a:rPr lang="en-GB" sz="3600" b="1" dirty="0" smtClean="0"/>
              <a:t>implantation</a:t>
            </a:r>
            <a:r>
              <a:rPr lang="en-GB" sz="3600" dirty="0" smtClean="0"/>
              <a:t>. Cervical </a:t>
            </a:r>
            <a:r>
              <a:rPr lang="en-GB" sz="3600" b="1" dirty="0" smtClean="0"/>
              <a:t>mucus</a:t>
            </a:r>
            <a:r>
              <a:rPr lang="en-GB" sz="3600" dirty="0" smtClean="0"/>
              <a:t> also becomes </a:t>
            </a:r>
            <a:r>
              <a:rPr lang="en-GB" sz="3600" b="1" dirty="0" smtClean="0"/>
              <a:t>thinner</a:t>
            </a:r>
            <a:r>
              <a:rPr lang="en-GB" sz="3600" dirty="0" smtClean="0"/>
              <a:t>, allowing it to be easily penetrated by sperm cells.</a:t>
            </a:r>
          </a:p>
          <a:p>
            <a:endParaRPr lang="en-GB" sz="3600" dirty="0" smtClean="0"/>
          </a:p>
          <a:p>
            <a:r>
              <a:rPr lang="en-GB" sz="3600" dirty="0" smtClean="0"/>
              <a:t>Around day 14, </a:t>
            </a:r>
            <a:r>
              <a:rPr lang="en-GB" sz="3600" b="1" dirty="0" smtClean="0"/>
              <a:t>LH</a:t>
            </a:r>
            <a:r>
              <a:rPr lang="en-GB" sz="3600" dirty="0" smtClean="0"/>
              <a:t> stimulates the follicle to break open and release an </a:t>
            </a:r>
            <a:r>
              <a:rPr lang="en-GB" sz="3600" b="1" dirty="0" smtClean="0"/>
              <a:t>egg</a:t>
            </a:r>
            <a:r>
              <a:rPr lang="en-GB" sz="3600" dirty="0" smtClean="0"/>
              <a:t> into the </a:t>
            </a:r>
            <a:r>
              <a:rPr lang="en-GB" sz="3600" b="1" dirty="0" smtClean="0"/>
              <a:t>oviduct</a:t>
            </a:r>
            <a:r>
              <a:rPr lang="en-GB" sz="3600" dirty="0" smtClean="0"/>
              <a:t>.</a:t>
            </a:r>
          </a:p>
          <a:p>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2225">
            <a:solidFill>
              <a:srgbClr val="FF0000"/>
            </a:solidFill>
          </a:ln>
        </p:spPr>
        <p:txBody>
          <a:bodyPr>
            <a:normAutofit/>
          </a:bodyPr>
          <a:lstStyle/>
          <a:p>
            <a:r>
              <a:rPr lang="en-GB" dirty="0" smtClean="0"/>
              <a:t>Luteal Phase</a:t>
            </a:r>
            <a:endParaRPr lang="en-GB" dirty="0"/>
          </a:p>
        </p:txBody>
      </p:sp>
      <p:sp>
        <p:nvSpPr>
          <p:cNvPr id="3" name="Content Placeholder 2"/>
          <p:cNvSpPr>
            <a:spLocks noGrp="1"/>
          </p:cNvSpPr>
          <p:nvPr>
            <p:ph idx="1"/>
          </p:nvPr>
        </p:nvSpPr>
        <p:spPr>
          <a:xfrm>
            <a:off x="457200" y="1676400"/>
            <a:ext cx="8229600" cy="4953000"/>
          </a:xfrm>
        </p:spPr>
        <p:txBody>
          <a:bodyPr>
            <a:normAutofit fontScale="77500" lnSpcReduction="20000"/>
          </a:bodyPr>
          <a:lstStyle/>
          <a:p>
            <a:r>
              <a:rPr lang="en-GB" sz="3600" dirty="0" smtClean="0"/>
              <a:t>The remaining cells of the follicle develop into the </a:t>
            </a:r>
            <a:r>
              <a:rPr lang="en-GB" sz="3600" b="1" dirty="0" smtClean="0"/>
              <a:t>corpus</a:t>
            </a:r>
            <a:r>
              <a:rPr lang="en-GB" sz="3600" dirty="0" smtClean="0"/>
              <a:t> </a:t>
            </a:r>
            <a:r>
              <a:rPr lang="en-GB" sz="3600" b="1" dirty="0" smtClean="0"/>
              <a:t>luteum</a:t>
            </a:r>
            <a:r>
              <a:rPr lang="en-GB" sz="3600" dirty="0" smtClean="0"/>
              <a:t>.</a:t>
            </a:r>
          </a:p>
          <a:p>
            <a:endParaRPr lang="en-GB" sz="3600" dirty="0" smtClean="0"/>
          </a:p>
          <a:p>
            <a:r>
              <a:rPr lang="en-GB" sz="3600" dirty="0" smtClean="0"/>
              <a:t>Progesterone acts on the endometrium and vascularisation begins, which means it grows thicker and more blood vessels appear. This is to prepare it for implantation of an early embryo. Cervical mucus begins to thicken.</a:t>
            </a:r>
          </a:p>
          <a:p>
            <a:endParaRPr lang="en-GB" sz="3600" dirty="0" smtClean="0"/>
          </a:p>
          <a:p>
            <a:r>
              <a:rPr lang="en-GB" sz="3600" dirty="0" smtClean="0"/>
              <a:t>An embryo develops from a zygote. This implants in the lining of the endometrium 8-13 days after fertilisation.</a:t>
            </a:r>
          </a:p>
          <a:p>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2225">
            <a:solidFill>
              <a:srgbClr val="FF0000"/>
            </a:solidFill>
          </a:ln>
        </p:spPr>
        <p:txBody>
          <a:bodyPr>
            <a:normAutofit/>
          </a:bodyPr>
          <a:lstStyle/>
          <a:p>
            <a:r>
              <a:rPr lang="en-GB" dirty="0" smtClean="0"/>
              <a:t>Negative Feedback in Females</a:t>
            </a:r>
            <a:endParaRPr lang="en-GB" dirty="0"/>
          </a:p>
        </p:txBody>
      </p:sp>
      <p:sp>
        <p:nvSpPr>
          <p:cNvPr id="3" name="Content Placeholder 2"/>
          <p:cNvSpPr>
            <a:spLocks noGrp="1"/>
          </p:cNvSpPr>
          <p:nvPr>
            <p:ph idx="1"/>
          </p:nvPr>
        </p:nvSpPr>
        <p:spPr>
          <a:xfrm>
            <a:off x="457200" y="1676400"/>
            <a:ext cx="8229600" cy="4953000"/>
          </a:xfrm>
        </p:spPr>
        <p:txBody>
          <a:bodyPr>
            <a:normAutofit fontScale="92500"/>
          </a:bodyPr>
          <a:lstStyle/>
          <a:p>
            <a:r>
              <a:rPr lang="en-GB" sz="3600" dirty="0" smtClean="0"/>
              <a:t>High </a:t>
            </a:r>
            <a:r>
              <a:rPr lang="en-GB" sz="3600" b="1" dirty="0" smtClean="0"/>
              <a:t>progesterone</a:t>
            </a:r>
            <a:r>
              <a:rPr lang="en-GB" sz="3600" dirty="0" smtClean="0"/>
              <a:t> levels have a negative feedback effect on the pituitary gland, which </a:t>
            </a:r>
            <a:r>
              <a:rPr lang="en-GB" sz="3600" b="1" dirty="0" smtClean="0"/>
              <a:t>inhibits</a:t>
            </a:r>
            <a:r>
              <a:rPr lang="en-GB" sz="3600" dirty="0" smtClean="0"/>
              <a:t> the production of </a:t>
            </a:r>
            <a:r>
              <a:rPr lang="en-GB" sz="3600" b="1" dirty="0" smtClean="0"/>
              <a:t>FSH</a:t>
            </a:r>
            <a:r>
              <a:rPr lang="en-GB" sz="3600" dirty="0" smtClean="0"/>
              <a:t> and </a:t>
            </a:r>
            <a:r>
              <a:rPr lang="en-GB" sz="3600" b="1" dirty="0" smtClean="0"/>
              <a:t>LH</a:t>
            </a:r>
            <a:r>
              <a:rPr lang="en-GB" sz="3600" dirty="0" smtClean="0"/>
              <a:t>.</a:t>
            </a:r>
          </a:p>
          <a:p>
            <a:endParaRPr lang="en-GB" sz="3600" dirty="0" smtClean="0"/>
          </a:p>
          <a:p>
            <a:r>
              <a:rPr lang="en-GB" sz="3600" dirty="0" smtClean="0"/>
              <a:t>Lack of </a:t>
            </a:r>
            <a:r>
              <a:rPr lang="en-GB" sz="3600" b="1" dirty="0" smtClean="0"/>
              <a:t>FSH</a:t>
            </a:r>
            <a:r>
              <a:rPr lang="en-GB" sz="3600" dirty="0" smtClean="0"/>
              <a:t> stops </a:t>
            </a:r>
            <a:r>
              <a:rPr lang="en-GB" sz="3600" b="1" dirty="0" smtClean="0"/>
              <a:t>follicles</a:t>
            </a:r>
            <a:r>
              <a:rPr lang="en-GB" sz="3600" dirty="0" smtClean="0"/>
              <a:t> </a:t>
            </a:r>
            <a:r>
              <a:rPr lang="en-GB" sz="3600" b="1" dirty="0" smtClean="0"/>
              <a:t>developing</a:t>
            </a:r>
            <a:r>
              <a:rPr lang="en-GB" sz="3600" dirty="0" smtClean="0"/>
              <a:t>. Lack of </a:t>
            </a:r>
            <a:r>
              <a:rPr lang="en-GB" sz="3600" b="1" dirty="0" smtClean="0"/>
              <a:t>LH</a:t>
            </a:r>
            <a:r>
              <a:rPr lang="en-GB" sz="3600" dirty="0" smtClean="0"/>
              <a:t> leads to a </a:t>
            </a:r>
            <a:r>
              <a:rPr lang="en-GB" sz="3600" b="1" dirty="0" smtClean="0"/>
              <a:t>breakdown</a:t>
            </a:r>
            <a:r>
              <a:rPr lang="en-GB" sz="3600" dirty="0" smtClean="0"/>
              <a:t> of the </a:t>
            </a:r>
            <a:r>
              <a:rPr lang="en-GB" sz="3600" b="1" dirty="0" smtClean="0"/>
              <a:t>corpus</a:t>
            </a:r>
            <a:r>
              <a:rPr lang="en-GB" sz="3600" dirty="0" smtClean="0"/>
              <a:t> </a:t>
            </a:r>
            <a:r>
              <a:rPr lang="en-GB" sz="3600" b="1" dirty="0" smtClean="0"/>
              <a:t>luteum</a:t>
            </a:r>
            <a:r>
              <a:rPr lang="en-GB" sz="3600" dirty="0" smtClean="0"/>
              <a:t>, which drops </a:t>
            </a:r>
            <a:r>
              <a:rPr lang="en-GB" sz="3600" b="1" dirty="0" smtClean="0"/>
              <a:t>progesterone</a:t>
            </a:r>
            <a:r>
              <a:rPr lang="en-GB" sz="3600" dirty="0" smtClean="0"/>
              <a:t> levels, leading to </a:t>
            </a:r>
            <a:r>
              <a:rPr lang="en-GB" sz="3600" b="1" dirty="0" smtClean="0"/>
              <a:t>menstruation (a period)</a:t>
            </a:r>
            <a:r>
              <a:rPr lang="en-GB" sz="3600" dirty="0" smtClean="0"/>
              <a:t>, </a:t>
            </a:r>
            <a:r>
              <a:rPr lang="en-GB" sz="3600" dirty="0" smtClean="0"/>
              <a:t>allowing the cycle to start again.</a:t>
            </a:r>
          </a:p>
          <a:p>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2225">
            <a:solidFill>
              <a:srgbClr val="FF0000"/>
            </a:solidFill>
          </a:ln>
        </p:spPr>
        <p:txBody>
          <a:bodyPr>
            <a:normAutofit/>
          </a:bodyPr>
          <a:lstStyle/>
          <a:p>
            <a:r>
              <a:rPr lang="en-GB" dirty="0" smtClean="0"/>
              <a:t>Hormones in the Menstrual Cycle</a:t>
            </a:r>
            <a:endParaRPr lang="en-GB" dirty="0"/>
          </a:p>
        </p:txBody>
      </p:sp>
      <p:sp>
        <p:nvSpPr>
          <p:cNvPr id="3" name="Content Placeholder 2"/>
          <p:cNvSpPr>
            <a:spLocks noGrp="1"/>
          </p:cNvSpPr>
          <p:nvPr>
            <p:ph idx="1"/>
          </p:nvPr>
        </p:nvSpPr>
        <p:spPr>
          <a:xfrm>
            <a:off x="457200" y="1676400"/>
            <a:ext cx="8229600" cy="4953000"/>
          </a:xfrm>
        </p:spPr>
        <p:txBody>
          <a:bodyPr>
            <a:normAutofit/>
          </a:bodyPr>
          <a:lstStyle/>
          <a:p>
            <a:endParaRPr lang="en-GB" sz="3600" dirty="0" smtClean="0"/>
          </a:p>
          <a:p>
            <a:r>
              <a:rPr lang="en-GB" sz="3600" dirty="0" smtClean="0"/>
              <a:t>Copy the table from the middle of HTP textbook page 72. This table gives a summary of the hormones associated with the menstrual cycle, their site of production, and their function.</a:t>
            </a:r>
          </a:p>
          <a:p>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2225">
            <a:solidFill>
              <a:srgbClr val="FF0000"/>
            </a:solidFill>
          </a:ln>
        </p:spPr>
        <p:txBody>
          <a:bodyPr>
            <a:normAutofit/>
          </a:bodyPr>
          <a:lstStyle/>
          <a:p>
            <a:r>
              <a:rPr lang="en-GB" dirty="0" smtClean="0"/>
              <a:t>No fertilisation</a:t>
            </a:r>
            <a:endParaRPr lang="en-GB" dirty="0"/>
          </a:p>
        </p:txBody>
      </p:sp>
      <p:sp>
        <p:nvSpPr>
          <p:cNvPr id="3" name="Content Placeholder 2"/>
          <p:cNvSpPr>
            <a:spLocks noGrp="1"/>
          </p:cNvSpPr>
          <p:nvPr>
            <p:ph idx="1"/>
          </p:nvPr>
        </p:nvSpPr>
        <p:spPr>
          <a:xfrm>
            <a:off x="457200" y="1676400"/>
            <a:ext cx="8229600" cy="4953000"/>
          </a:xfrm>
        </p:spPr>
        <p:txBody>
          <a:bodyPr>
            <a:normAutofit lnSpcReduction="10000"/>
          </a:bodyPr>
          <a:lstStyle/>
          <a:p>
            <a:r>
              <a:rPr lang="en-GB" dirty="0" smtClean="0"/>
              <a:t>If fertilisation does </a:t>
            </a:r>
            <a:r>
              <a:rPr lang="en-GB" b="1" dirty="0" smtClean="0"/>
              <a:t>not</a:t>
            </a:r>
            <a:r>
              <a:rPr lang="en-GB" dirty="0" smtClean="0"/>
              <a:t> take place, the corpus luteum </a:t>
            </a:r>
            <a:r>
              <a:rPr lang="en-GB" b="1" dirty="0" smtClean="0"/>
              <a:t>breaks</a:t>
            </a:r>
            <a:r>
              <a:rPr lang="en-GB" dirty="0" smtClean="0"/>
              <a:t> </a:t>
            </a:r>
            <a:r>
              <a:rPr lang="en-GB" b="1" dirty="0" smtClean="0"/>
              <a:t>down</a:t>
            </a:r>
            <a:r>
              <a:rPr lang="en-GB" dirty="0" smtClean="0"/>
              <a:t>. Progesterone and oestrogen levels </a:t>
            </a:r>
            <a:r>
              <a:rPr lang="en-GB" b="1" dirty="0" smtClean="0"/>
              <a:t>decrease</a:t>
            </a:r>
            <a:r>
              <a:rPr lang="en-GB" dirty="0" smtClean="0"/>
              <a:t>.</a:t>
            </a:r>
          </a:p>
          <a:p>
            <a:endParaRPr lang="en-GB" dirty="0" smtClean="0"/>
          </a:p>
          <a:p>
            <a:r>
              <a:rPr lang="en-GB" dirty="0" smtClean="0"/>
              <a:t>A low level of progesterone and oestrogen result in the inner layer of the endometrium breaking away, and </a:t>
            </a:r>
            <a:r>
              <a:rPr lang="en-GB" b="1" dirty="0" smtClean="0"/>
              <a:t>menstruation</a:t>
            </a:r>
            <a:r>
              <a:rPr lang="en-GB" dirty="0" smtClean="0"/>
              <a:t> occurs.</a:t>
            </a:r>
          </a:p>
          <a:p>
            <a:endParaRPr lang="en-GB" dirty="0" smtClean="0"/>
          </a:p>
          <a:p>
            <a:r>
              <a:rPr lang="en-GB" dirty="0" smtClean="0"/>
              <a:t>Fertilisation can be unsuccessful for a number of reasons.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2225">
            <a:solidFill>
              <a:srgbClr val="FF0000"/>
            </a:solidFill>
          </a:ln>
        </p:spPr>
        <p:txBody>
          <a:bodyPr>
            <a:normAutofit/>
          </a:bodyPr>
          <a:lstStyle/>
          <a:p>
            <a:r>
              <a:rPr lang="en-GB" dirty="0" smtClean="0"/>
              <a:t>Fertilisation and Pregnancy</a:t>
            </a:r>
            <a:endParaRPr lang="en-GB" dirty="0"/>
          </a:p>
        </p:txBody>
      </p:sp>
      <p:sp>
        <p:nvSpPr>
          <p:cNvPr id="3" name="Content Placeholder 2"/>
          <p:cNvSpPr>
            <a:spLocks noGrp="1"/>
          </p:cNvSpPr>
          <p:nvPr>
            <p:ph idx="1"/>
          </p:nvPr>
        </p:nvSpPr>
        <p:spPr>
          <a:xfrm>
            <a:off x="457200" y="1676400"/>
            <a:ext cx="8229600" cy="4953000"/>
          </a:xfrm>
        </p:spPr>
        <p:txBody>
          <a:bodyPr>
            <a:normAutofit/>
          </a:bodyPr>
          <a:lstStyle/>
          <a:p>
            <a:r>
              <a:rPr lang="en-GB" dirty="0" smtClean="0"/>
              <a:t>If fertilisation </a:t>
            </a:r>
            <a:r>
              <a:rPr lang="en-GB" b="1" dirty="0" smtClean="0"/>
              <a:t>does</a:t>
            </a:r>
            <a:r>
              <a:rPr lang="en-GB" dirty="0" smtClean="0"/>
              <a:t> occur, the corpus luteum </a:t>
            </a:r>
            <a:r>
              <a:rPr lang="en-GB" b="1" dirty="0" smtClean="0"/>
              <a:t>continues</a:t>
            </a:r>
            <a:r>
              <a:rPr lang="en-GB" dirty="0" smtClean="0"/>
              <a:t> to produce </a:t>
            </a:r>
            <a:r>
              <a:rPr lang="en-GB" b="1" dirty="0" smtClean="0"/>
              <a:t>progesterone</a:t>
            </a:r>
            <a:r>
              <a:rPr lang="en-GB" dirty="0" smtClean="0"/>
              <a:t>, maintaining the lining of the endometrium and preventing </a:t>
            </a:r>
            <a:r>
              <a:rPr lang="en-GB" b="1" dirty="0" smtClean="0"/>
              <a:t>miscarriage</a:t>
            </a:r>
            <a:r>
              <a:rPr lang="en-GB" dirty="0" smtClean="0"/>
              <a:t>. </a:t>
            </a:r>
          </a:p>
          <a:p>
            <a:r>
              <a:rPr lang="en-GB" dirty="0" smtClean="0"/>
              <a:t>The placenta takes over the production of progesterone </a:t>
            </a:r>
            <a:r>
              <a:rPr lang="en-GB" b="1" dirty="0" smtClean="0"/>
              <a:t>a few weeks </a:t>
            </a:r>
            <a:r>
              <a:rPr lang="en-GB" dirty="0" smtClean="0"/>
              <a:t>into pregnancy.</a:t>
            </a:r>
          </a:p>
          <a:p>
            <a:r>
              <a:rPr lang="en-GB" dirty="0" smtClean="0"/>
              <a:t>The high levels of progesterone carry out negative feedback inhibition on the pituitary gland so </a:t>
            </a:r>
            <a:r>
              <a:rPr lang="en-GB" b="1" dirty="0" smtClean="0"/>
              <a:t>no more </a:t>
            </a:r>
            <a:r>
              <a:rPr lang="en-GB" dirty="0" smtClean="0"/>
              <a:t>FSH and LH are produced.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Past Paper Question</a:t>
            </a:r>
            <a:endParaRPr lang="en-GB" dirty="0"/>
          </a:p>
        </p:txBody>
      </p:sp>
      <p:sp>
        <p:nvSpPr>
          <p:cNvPr id="3" name="Content Placeholder 2"/>
          <p:cNvSpPr>
            <a:spLocks noGrp="1"/>
          </p:cNvSpPr>
          <p:nvPr>
            <p:ph idx="1"/>
          </p:nvPr>
        </p:nvSpPr>
        <p:spPr/>
        <p:txBody>
          <a:bodyPr>
            <a:normAutofit/>
          </a:bodyPr>
          <a:lstStyle/>
          <a:p>
            <a:pPr algn="just"/>
            <a:r>
              <a:rPr lang="en-GB" sz="4800" dirty="0" smtClean="0"/>
              <a:t>Explain the menstrual cycle under the following headings:</a:t>
            </a:r>
          </a:p>
          <a:p>
            <a:pPr lvl="1" algn="just"/>
            <a:r>
              <a:rPr lang="en-GB" sz="4400" dirty="0" smtClean="0"/>
              <a:t>Follicular Phase (5)</a:t>
            </a:r>
          </a:p>
          <a:p>
            <a:pPr lvl="1" algn="just"/>
            <a:r>
              <a:rPr lang="en-GB" sz="4400" dirty="0" smtClean="0"/>
              <a:t>Luteal Phase if fertilisation does </a:t>
            </a:r>
            <a:r>
              <a:rPr lang="en-GB" sz="4400" b="1" dirty="0" smtClean="0"/>
              <a:t>not</a:t>
            </a:r>
            <a:r>
              <a:rPr lang="en-GB" sz="4400" dirty="0" smtClean="0"/>
              <a:t> occur (5)</a:t>
            </a:r>
            <a:endParaRPr lang="en-GB" sz="4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Past Paper Question</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GB" sz="4400" dirty="0" smtClean="0"/>
              <a:t>Follicular Phase:</a:t>
            </a:r>
          </a:p>
          <a:p>
            <a:pPr lvl="1" algn="just"/>
            <a:r>
              <a:rPr lang="en-GB" sz="4000" dirty="0" smtClean="0"/>
              <a:t> FSH stimulates development of a follicle (1)</a:t>
            </a:r>
          </a:p>
          <a:p>
            <a:pPr lvl="1" algn="just"/>
            <a:r>
              <a:rPr lang="en-GB" sz="4000" dirty="0" smtClean="0"/>
              <a:t>Follicle releases the hormone oestrogen (1)</a:t>
            </a:r>
          </a:p>
          <a:p>
            <a:pPr lvl="1" algn="just"/>
            <a:r>
              <a:rPr lang="en-GB" sz="4000" dirty="0" smtClean="0"/>
              <a:t>Oestrogen stimulates the repair of the endometrium, preparing it for implantation (1)</a:t>
            </a:r>
          </a:p>
          <a:p>
            <a:pPr lvl="1" algn="just"/>
            <a:r>
              <a:rPr lang="en-GB" sz="4000" dirty="0" smtClean="0"/>
              <a:t>Cervical mucus becomes thinner/temp rise (1)</a:t>
            </a:r>
          </a:p>
          <a:p>
            <a:pPr lvl="1" algn="just"/>
            <a:r>
              <a:rPr lang="en-GB" sz="4000" dirty="0" smtClean="0"/>
              <a:t>Follicle grows and develops over approximately 14 days, after which a surge in LH causes ovulation to occur (1)</a:t>
            </a:r>
            <a:endParaRPr lang="en-GB"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Past Paper Question</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sz="4400" dirty="0" smtClean="0"/>
              <a:t>Luteal Phase:</a:t>
            </a:r>
          </a:p>
          <a:p>
            <a:pPr lvl="1" algn="just"/>
            <a:r>
              <a:rPr lang="en-GB" sz="4000" dirty="0" smtClean="0"/>
              <a:t>Remaining cells of follicle develop into corpus luteum(1)</a:t>
            </a:r>
          </a:p>
          <a:p>
            <a:pPr lvl="1" algn="just"/>
            <a:r>
              <a:rPr lang="en-GB" sz="4000" dirty="0" smtClean="0"/>
              <a:t>Corpus luteum secretes progesterone(1)</a:t>
            </a:r>
          </a:p>
          <a:p>
            <a:pPr lvl="1" algn="just"/>
            <a:r>
              <a:rPr lang="en-GB" sz="4000" dirty="0" smtClean="0"/>
              <a:t>Progesterone vascularises the endometrium and prepares it for implantation(1)</a:t>
            </a:r>
          </a:p>
          <a:p>
            <a:pPr lvl="1" algn="just"/>
            <a:r>
              <a:rPr lang="en-GB" sz="4000" dirty="0" smtClean="0"/>
              <a:t>Cervical mucus becomes thicker/temp fall (1)</a:t>
            </a:r>
          </a:p>
          <a:p>
            <a:pPr lvl="1" algn="just"/>
            <a:r>
              <a:rPr lang="en-GB" sz="4000" dirty="0" smtClean="0"/>
              <a:t>Corpus luteum breaks down, progesterone and oestrogen fall and menstruation occurs(1)</a:t>
            </a:r>
            <a:endParaRPr lang="en-GB"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Past Paper Question</a:t>
            </a:r>
            <a:endParaRPr lang="en-GB" dirty="0"/>
          </a:p>
        </p:txBody>
      </p:sp>
      <p:sp>
        <p:nvSpPr>
          <p:cNvPr id="3" name="Content Placeholder 2"/>
          <p:cNvSpPr>
            <a:spLocks noGrp="1"/>
          </p:cNvSpPr>
          <p:nvPr>
            <p:ph idx="1"/>
          </p:nvPr>
        </p:nvSpPr>
        <p:spPr>
          <a:xfrm>
            <a:off x="0" y="1600200"/>
            <a:ext cx="9144000" cy="4525963"/>
          </a:xfrm>
        </p:spPr>
        <p:txBody>
          <a:bodyPr/>
          <a:lstStyle/>
          <a:p>
            <a:r>
              <a:rPr lang="en-GB" dirty="0" smtClean="0"/>
              <a:t>Give an account of the role of female hormones under the following headings:</a:t>
            </a:r>
          </a:p>
          <a:p>
            <a:endParaRPr lang="en-GB" dirty="0" smtClean="0"/>
          </a:p>
          <a:p>
            <a:pPr lvl="1"/>
            <a:r>
              <a:rPr lang="en-GB" dirty="0" smtClean="0"/>
              <a:t>Pituitary hormones (FSH &amp; LH) – (4)</a:t>
            </a:r>
          </a:p>
          <a:p>
            <a:pPr lvl="1"/>
            <a:endParaRPr lang="en-GB" dirty="0" smtClean="0"/>
          </a:p>
          <a:p>
            <a:pPr lvl="1"/>
            <a:r>
              <a:rPr lang="en-GB" dirty="0" smtClean="0"/>
              <a:t>Ovarian hormones (Oestrogen and Progesterone) – (4)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Puberty is the sequence of changes in which an individuals body develops from a child into an adult. </a:t>
            </a:r>
          </a:p>
          <a:p>
            <a:endParaRPr lang="en-GB" sz="3200" dirty="0" smtClean="0"/>
          </a:p>
          <a:p>
            <a:r>
              <a:rPr lang="en-GB" dirty="0" smtClean="0"/>
              <a:t>Puberty can happen at any age between 8-16 but typically tends to be around 11-13 in females and 12-14 in males</a:t>
            </a:r>
          </a:p>
          <a:p>
            <a:endParaRPr lang="en-GB" sz="3200" dirty="0" smtClean="0"/>
          </a:p>
          <a:p>
            <a:pPr lvl="1"/>
            <a:endParaRPr lang="en-GB" dirty="0" smtClean="0"/>
          </a:p>
        </p:txBody>
      </p:sp>
      <p:sp>
        <p:nvSpPr>
          <p:cNvPr id="4" name="Title 1"/>
          <p:cNvSpPr txBox="1">
            <a:spLocks/>
          </p:cNvSpPr>
          <p:nvPr/>
        </p:nvSpPr>
        <p:spPr>
          <a:xfrm>
            <a:off x="457200" y="304800"/>
            <a:ext cx="8229600" cy="1143000"/>
          </a:xfrm>
          <a:prstGeom prst="rect">
            <a:avLst/>
          </a:prstGeom>
          <a:solidFill>
            <a:schemeClr val="bg1"/>
          </a:solidFill>
          <a:ln>
            <a:solidFill>
              <a:srgbClr val="FF0000"/>
            </a:solid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4400" dirty="0" smtClean="0"/>
              <a:t>Puberty</a:t>
            </a:r>
            <a:endParaRPr kumimoji="0" lang="en-GB" sz="44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Past Paper Question</a:t>
            </a:r>
            <a:endParaRPr lang="en-GB" dirty="0"/>
          </a:p>
        </p:txBody>
      </p:sp>
      <p:sp>
        <p:nvSpPr>
          <p:cNvPr id="3" name="Content Placeholder 2"/>
          <p:cNvSpPr>
            <a:spLocks noGrp="1"/>
          </p:cNvSpPr>
          <p:nvPr>
            <p:ph idx="1"/>
          </p:nvPr>
        </p:nvSpPr>
        <p:spPr/>
        <p:txBody>
          <a:bodyPr>
            <a:normAutofit/>
          </a:bodyPr>
          <a:lstStyle/>
          <a:p>
            <a:r>
              <a:rPr lang="en-GB" dirty="0" smtClean="0"/>
              <a:t>Pituitary gland:</a:t>
            </a:r>
          </a:p>
          <a:p>
            <a:pPr lvl="1"/>
            <a:r>
              <a:rPr lang="en-GB" b="1" dirty="0" smtClean="0"/>
              <a:t>FSH</a:t>
            </a:r>
            <a:r>
              <a:rPr lang="en-GB" dirty="0" smtClean="0"/>
              <a:t> stimulates the development of one </a:t>
            </a:r>
            <a:r>
              <a:rPr lang="en-GB" b="1" dirty="0" smtClean="0"/>
              <a:t>Graafian</a:t>
            </a:r>
            <a:r>
              <a:rPr lang="en-GB" dirty="0" smtClean="0"/>
              <a:t> </a:t>
            </a:r>
            <a:r>
              <a:rPr lang="en-GB" b="1" dirty="0" smtClean="0"/>
              <a:t>follicle</a:t>
            </a:r>
            <a:r>
              <a:rPr lang="en-GB" dirty="0" smtClean="0"/>
              <a:t> at a time. (1)</a:t>
            </a:r>
          </a:p>
          <a:p>
            <a:pPr lvl="1"/>
            <a:r>
              <a:rPr lang="en-GB" dirty="0" smtClean="0"/>
              <a:t>The </a:t>
            </a:r>
            <a:r>
              <a:rPr lang="en-GB" b="1" dirty="0" smtClean="0"/>
              <a:t>Graafian</a:t>
            </a:r>
            <a:r>
              <a:rPr lang="en-GB" dirty="0" smtClean="0"/>
              <a:t> </a:t>
            </a:r>
            <a:r>
              <a:rPr lang="en-GB" b="1" dirty="0" smtClean="0"/>
              <a:t>follicle</a:t>
            </a:r>
            <a:r>
              <a:rPr lang="en-GB" dirty="0" smtClean="0"/>
              <a:t> then begins to produce </a:t>
            </a:r>
            <a:r>
              <a:rPr lang="en-GB" b="1" dirty="0" smtClean="0"/>
              <a:t>oestrogen (1)</a:t>
            </a:r>
          </a:p>
          <a:p>
            <a:pPr lvl="1"/>
            <a:r>
              <a:rPr lang="en-GB" b="1" dirty="0" smtClean="0"/>
              <a:t>LH</a:t>
            </a:r>
            <a:r>
              <a:rPr lang="en-GB" dirty="0" smtClean="0"/>
              <a:t> triggers </a:t>
            </a:r>
            <a:r>
              <a:rPr lang="en-GB" b="1" dirty="0" smtClean="0"/>
              <a:t>ovulation</a:t>
            </a:r>
            <a:r>
              <a:rPr lang="en-GB" dirty="0" smtClean="0"/>
              <a:t>, where the egg is </a:t>
            </a:r>
            <a:r>
              <a:rPr lang="en-GB" b="1" dirty="0" smtClean="0"/>
              <a:t>released</a:t>
            </a:r>
            <a:r>
              <a:rPr lang="en-GB" dirty="0" smtClean="0"/>
              <a:t> from the graafian follicle into the oviduct. (1)</a:t>
            </a:r>
            <a:endParaRPr lang="en-GB" b="1" dirty="0" smtClean="0"/>
          </a:p>
          <a:p>
            <a:pPr lvl="1"/>
            <a:r>
              <a:rPr lang="en-GB" dirty="0" smtClean="0"/>
              <a:t>After </a:t>
            </a:r>
            <a:r>
              <a:rPr lang="en-GB" b="1" dirty="0" smtClean="0"/>
              <a:t>ovulation</a:t>
            </a:r>
            <a:r>
              <a:rPr lang="en-GB" dirty="0" smtClean="0"/>
              <a:t>, </a:t>
            </a:r>
            <a:r>
              <a:rPr lang="en-GB" b="1" dirty="0" smtClean="0"/>
              <a:t>LH</a:t>
            </a:r>
            <a:r>
              <a:rPr lang="en-GB" dirty="0" smtClean="0"/>
              <a:t> </a:t>
            </a:r>
            <a:r>
              <a:rPr lang="en-GB" b="1" dirty="0" smtClean="0"/>
              <a:t>stimulates</a:t>
            </a:r>
            <a:r>
              <a:rPr lang="en-GB" dirty="0" smtClean="0"/>
              <a:t> the </a:t>
            </a:r>
            <a:r>
              <a:rPr lang="en-GB" b="1" dirty="0" smtClean="0"/>
              <a:t>corpus</a:t>
            </a:r>
            <a:r>
              <a:rPr lang="en-GB" dirty="0" smtClean="0"/>
              <a:t> </a:t>
            </a:r>
            <a:r>
              <a:rPr lang="en-GB" b="1" dirty="0" smtClean="0"/>
              <a:t>luteum</a:t>
            </a:r>
            <a:r>
              <a:rPr lang="en-GB" dirty="0" smtClean="0"/>
              <a:t> to release </a:t>
            </a:r>
            <a:r>
              <a:rPr lang="en-GB" b="1" dirty="0" smtClean="0"/>
              <a:t>progesterone</a:t>
            </a:r>
            <a:r>
              <a:rPr lang="en-GB" dirty="0" smtClean="0"/>
              <a:t>. (1)</a:t>
            </a:r>
          </a:p>
          <a:p>
            <a:pPr lvl="1"/>
            <a:endParaRPr lang="en-GB" dirty="0" smtClean="0"/>
          </a:p>
          <a:p>
            <a:pPr lvl="1"/>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Past Paper Question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Ovarian hormones:</a:t>
            </a:r>
          </a:p>
          <a:p>
            <a:pPr lvl="1"/>
            <a:r>
              <a:rPr lang="en-GB" dirty="0" smtClean="0"/>
              <a:t>oestrogen stimulates the </a:t>
            </a:r>
            <a:r>
              <a:rPr lang="en-GB" b="1" dirty="0" smtClean="0"/>
              <a:t>endometrium</a:t>
            </a:r>
            <a:r>
              <a:rPr lang="en-GB" dirty="0" smtClean="0"/>
              <a:t> to </a:t>
            </a:r>
            <a:r>
              <a:rPr lang="en-GB" b="1" dirty="0" smtClean="0"/>
              <a:t>repair</a:t>
            </a:r>
            <a:r>
              <a:rPr lang="en-GB" dirty="0" smtClean="0"/>
              <a:t> itself and prepare for </a:t>
            </a:r>
            <a:r>
              <a:rPr lang="en-GB" b="1" dirty="0" smtClean="0"/>
              <a:t>implantation</a:t>
            </a:r>
            <a:r>
              <a:rPr lang="en-GB" dirty="0" smtClean="0"/>
              <a:t>. (1)</a:t>
            </a:r>
          </a:p>
          <a:p>
            <a:pPr lvl="1"/>
            <a:r>
              <a:rPr lang="en-GB" dirty="0" smtClean="0"/>
              <a:t>Oestrogen makes cervical </a:t>
            </a:r>
            <a:r>
              <a:rPr lang="en-GB" b="1" dirty="0" smtClean="0"/>
              <a:t>mucus</a:t>
            </a:r>
            <a:r>
              <a:rPr lang="en-GB" dirty="0" smtClean="0"/>
              <a:t> become </a:t>
            </a:r>
            <a:r>
              <a:rPr lang="en-GB" b="1" dirty="0" smtClean="0"/>
              <a:t>thinner</a:t>
            </a:r>
            <a:r>
              <a:rPr lang="en-GB" dirty="0" smtClean="0"/>
              <a:t>, allowing it to be easily penetrated by sperm cells. (1)</a:t>
            </a:r>
          </a:p>
          <a:p>
            <a:pPr lvl="1"/>
            <a:r>
              <a:rPr lang="en-GB" dirty="0" smtClean="0"/>
              <a:t>Progesterone acts on the endometrium and vascularisation begins, which means it grows thicker and more blood vessels appear. (1)</a:t>
            </a:r>
          </a:p>
          <a:p>
            <a:pPr lvl="1"/>
            <a:r>
              <a:rPr lang="en-GB" dirty="0" smtClean="0"/>
              <a:t>Progesterone also causes cervical mucus to thicken (1)</a:t>
            </a:r>
          </a:p>
          <a:p>
            <a:pPr lvl="1"/>
            <a:r>
              <a:rPr lang="en-GB" dirty="0" smtClean="0"/>
              <a:t>High </a:t>
            </a:r>
            <a:r>
              <a:rPr lang="en-GB" b="1" dirty="0" smtClean="0"/>
              <a:t>progesterone</a:t>
            </a:r>
            <a:r>
              <a:rPr lang="en-GB" dirty="0" smtClean="0"/>
              <a:t> levels have a negative feedback effect on the pituitary gland, which </a:t>
            </a:r>
            <a:r>
              <a:rPr lang="en-GB" b="1" dirty="0" smtClean="0"/>
              <a:t>inhibits</a:t>
            </a:r>
            <a:r>
              <a:rPr lang="en-GB" dirty="0" smtClean="0"/>
              <a:t> the production of </a:t>
            </a:r>
            <a:r>
              <a:rPr lang="en-GB" b="1" dirty="0" smtClean="0"/>
              <a:t>FSH</a:t>
            </a:r>
            <a:r>
              <a:rPr lang="en-GB" dirty="0" smtClean="0"/>
              <a:t> and </a:t>
            </a:r>
            <a:r>
              <a:rPr lang="en-GB" b="1" dirty="0" smtClean="0"/>
              <a:t>LH</a:t>
            </a:r>
            <a:r>
              <a:rPr lang="en-GB" dirty="0" smtClean="0"/>
              <a:t>. (1)</a:t>
            </a:r>
          </a:p>
          <a:p>
            <a:pPr lvl="1"/>
            <a:endParaRPr lang="en-GB" dirty="0" smtClean="0"/>
          </a:p>
          <a:p>
            <a:pPr lvl="1"/>
            <a:endParaRPr lang="en-GB" dirty="0" smtClean="0"/>
          </a:p>
          <a:p>
            <a:pPr lvl="1"/>
            <a:endParaRPr lang="en-GB" dirty="0" smtClean="0"/>
          </a:p>
          <a:p>
            <a:pPr lvl="1"/>
            <a:endParaRPr lang="en-GB" dirty="0" smtClean="0"/>
          </a:p>
          <a:p>
            <a:pPr lvl="1"/>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ctr"/>
            <a:endParaRPr lang="en-GB" sz="5400" dirty="0" smtClean="0"/>
          </a:p>
          <a:p>
            <a:pPr algn="ctr"/>
            <a:r>
              <a:rPr lang="en-GB" sz="5400" dirty="0" smtClean="0"/>
              <a:t>Now do the questions on page 73 of the How to Pass textbook</a:t>
            </a:r>
            <a:endParaRPr lang="en-GB" sz="5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52800" y="2743200"/>
            <a:ext cx="25908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Key Area 2.2</a:t>
            </a:r>
          </a:p>
          <a:p>
            <a:pPr algn="ctr"/>
            <a:r>
              <a:rPr lang="en-GB" dirty="0" smtClean="0"/>
              <a:t>Hormonal Control of Reproduction</a:t>
            </a:r>
            <a:endParaRPr lang="en-GB" dirty="0"/>
          </a:p>
        </p:txBody>
      </p:sp>
      <p:sp>
        <p:nvSpPr>
          <p:cNvPr id="6" name="Rectangle 5"/>
          <p:cNvSpPr/>
          <p:nvPr/>
        </p:nvSpPr>
        <p:spPr>
          <a:xfrm>
            <a:off x="304800" y="228600"/>
            <a:ext cx="2362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How is puberty started?</a:t>
            </a:r>
            <a:endParaRPr lang="en-GB" sz="2400" dirty="0"/>
          </a:p>
        </p:txBody>
      </p:sp>
      <p:sp>
        <p:nvSpPr>
          <p:cNvPr id="7" name="Rectangle 6"/>
          <p:cNvSpPr/>
          <p:nvPr/>
        </p:nvSpPr>
        <p:spPr>
          <a:xfrm>
            <a:off x="457200" y="1752600"/>
            <a:ext cx="190500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Role of Hormones:</a:t>
            </a:r>
          </a:p>
          <a:p>
            <a:pPr algn="ctr"/>
            <a:r>
              <a:rPr lang="en-GB" sz="2400" dirty="0" smtClean="0"/>
              <a:t>FSH (males)</a:t>
            </a:r>
          </a:p>
          <a:p>
            <a:pPr algn="ctr"/>
            <a:r>
              <a:rPr lang="en-GB" sz="2400" dirty="0" smtClean="0"/>
              <a:t>ICSH</a:t>
            </a:r>
          </a:p>
          <a:p>
            <a:pPr algn="ctr"/>
            <a:r>
              <a:rPr lang="en-GB" sz="2400" dirty="0" smtClean="0"/>
              <a:t>Testosterone</a:t>
            </a:r>
          </a:p>
          <a:p>
            <a:pPr algn="ctr"/>
            <a:r>
              <a:rPr lang="en-GB" sz="2400" dirty="0" smtClean="0"/>
              <a:t>FSH (females)</a:t>
            </a:r>
          </a:p>
          <a:p>
            <a:pPr algn="ctr"/>
            <a:r>
              <a:rPr lang="en-GB" sz="2400" dirty="0" smtClean="0"/>
              <a:t>LH</a:t>
            </a:r>
          </a:p>
          <a:p>
            <a:pPr algn="ctr"/>
            <a:r>
              <a:rPr lang="en-GB" sz="2400" dirty="0" smtClean="0"/>
              <a:t>Oestrogen</a:t>
            </a:r>
          </a:p>
          <a:p>
            <a:pPr algn="ctr"/>
            <a:r>
              <a:rPr lang="en-GB" sz="2400" dirty="0" smtClean="0"/>
              <a:t>Progesterone</a:t>
            </a:r>
            <a:endParaRPr lang="en-GB" sz="2400" dirty="0"/>
          </a:p>
        </p:txBody>
      </p:sp>
      <p:sp>
        <p:nvSpPr>
          <p:cNvPr id="8" name="Rectangle 7"/>
          <p:cNvSpPr/>
          <p:nvPr/>
        </p:nvSpPr>
        <p:spPr>
          <a:xfrm>
            <a:off x="1447800" y="5334000"/>
            <a:ext cx="2362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Stages of the menstrual cycle</a:t>
            </a:r>
            <a:endParaRPr lang="en-GB" sz="2400" dirty="0"/>
          </a:p>
        </p:txBody>
      </p:sp>
      <p:sp>
        <p:nvSpPr>
          <p:cNvPr id="9" name="Rectangle 8"/>
          <p:cNvSpPr/>
          <p:nvPr/>
        </p:nvSpPr>
        <p:spPr>
          <a:xfrm>
            <a:off x="4572000" y="4876800"/>
            <a:ext cx="2590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Negative feedback:</a:t>
            </a:r>
          </a:p>
          <a:p>
            <a:pPr algn="ctr"/>
            <a:r>
              <a:rPr lang="en-GB" sz="2400" dirty="0" smtClean="0"/>
              <a:t>Testosterone</a:t>
            </a:r>
          </a:p>
          <a:p>
            <a:pPr algn="ctr"/>
            <a:r>
              <a:rPr lang="en-GB" sz="2400" dirty="0" smtClean="0"/>
              <a:t>Progesterone</a:t>
            </a:r>
            <a:endParaRPr lang="en-GB" sz="2400" dirty="0"/>
          </a:p>
        </p:txBody>
      </p:sp>
      <p:sp>
        <p:nvSpPr>
          <p:cNvPr id="10" name="Rectangle 9"/>
          <p:cNvSpPr/>
          <p:nvPr/>
        </p:nvSpPr>
        <p:spPr>
          <a:xfrm>
            <a:off x="3505200" y="228600"/>
            <a:ext cx="2590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What happens if fertilisation DOES NOT take place?</a:t>
            </a:r>
            <a:endParaRPr lang="en-GB" sz="2400" dirty="0"/>
          </a:p>
        </p:txBody>
      </p:sp>
      <p:sp>
        <p:nvSpPr>
          <p:cNvPr id="11" name="Rectangle 10"/>
          <p:cNvSpPr/>
          <p:nvPr/>
        </p:nvSpPr>
        <p:spPr>
          <a:xfrm>
            <a:off x="6324600" y="2362200"/>
            <a:ext cx="2590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What happens if fertilisation DOES take place?</a:t>
            </a:r>
            <a:endParaRPr lang="en-GB" sz="2400" dirty="0"/>
          </a:p>
        </p:txBody>
      </p:sp>
      <p:cxnSp>
        <p:nvCxnSpPr>
          <p:cNvPr id="13" name="Straight Arrow Connector 12"/>
          <p:cNvCxnSpPr/>
          <p:nvPr/>
        </p:nvCxnSpPr>
        <p:spPr>
          <a:xfrm rot="16200000" flipV="1">
            <a:off x="2362200" y="1676400"/>
            <a:ext cx="1143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3924300" y="2095500"/>
            <a:ext cx="762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5867400" y="3048000"/>
            <a:ext cx="304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a:off x="2438400" y="3352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2552700" y="4381500"/>
            <a:ext cx="914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6200000" flipH="1">
            <a:off x="5029200" y="42672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1750">
            <a:solidFill>
              <a:srgbClr val="FF0000"/>
            </a:solidFill>
          </a:ln>
        </p:spPr>
        <p:txBody>
          <a:bodyPr/>
          <a:lstStyle/>
          <a:p>
            <a:r>
              <a:rPr lang="en-GB" dirty="0" smtClean="0"/>
              <a:t>Hormonal Onset of Puberty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At puberty, the hypothalamus in the brain secretes a </a:t>
            </a:r>
            <a:r>
              <a:rPr lang="en-GB" b="1" dirty="0" smtClean="0"/>
              <a:t>releaser</a:t>
            </a:r>
            <a:r>
              <a:rPr lang="en-GB" dirty="0" smtClean="0"/>
              <a:t> hormone which targets the pituitary gland.</a:t>
            </a:r>
          </a:p>
          <a:p>
            <a:endParaRPr lang="en-GB" dirty="0" smtClean="0"/>
          </a:p>
          <a:p>
            <a:r>
              <a:rPr lang="en-GB" dirty="0" smtClean="0"/>
              <a:t>The pituitary gland then begins to secrete Follicle Stimulating Hormone (</a:t>
            </a:r>
            <a:r>
              <a:rPr lang="en-GB" b="1" dirty="0" smtClean="0"/>
              <a:t>FSH</a:t>
            </a:r>
            <a:r>
              <a:rPr lang="en-GB" dirty="0" smtClean="0"/>
              <a:t>) and Luteinising Hormone (</a:t>
            </a:r>
            <a:r>
              <a:rPr lang="en-GB" b="1" dirty="0" smtClean="0"/>
              <a:t>LH</a:t>
            </a:r>
            <a:r>
              <a:rPr lang="en-GB" dirty="0" smtClean="0"/>
              <a:t>) in </a:t>
            </a:r>
            <a:r>
              <a:rPr lang="en-GB" b="1" dirty="0" smtClean="0"/>
              <a:t>females</a:t>
            </a:r>
            <a:r>
              <a:rPr lang="en-GB" dirty="0" smtClean="0"/>
              <a:t>, and </a:t>
            </a:r>
            <a:r>
              <a:rPr lang="en-GB" b="1" dirty="0" smtClean="0"/>
              <a:t>FSH</a:t>
            </a:r>
            <a:r>
              <a:rPr lang="en-GB" dirty="0" smtClean="0"/>
              <a:t> and Interstitial Cell Stimulating Hormone (</a:t>
            </a:r>
            <a:r>
              <a:rPr lang="en-GB" b="1" dirty="0" smtClean="0"/>
              <a:t>ICSH</a:t>
            </a:r>
            <a:r>
              <a:rPr lang="en-GB" dirty="0" smtClean="0"/>
              <a:t>) in </a:t>
            </a:r>
            <a:r>
              <a:rPr lang="en-GB" b="1" dirty="0" smtClean="0"/>
              <a:t>males</a:t>
            </a:r>
            <a:r>
              <a:rPr lang="en-GB" dirty="0" smtClean="0"/>
              <a:t>.</a:t>
            </a:r>
          </a:p>
          <a:p>
            <a:endParaRPr lang="en-GB" dirty="0" smtClean="0"/>
          </a:p>
          <a:p>
            <a:r>
              <a:rPr lang="en-GB" dirty="0" smtClean="0"/>
              <a:t>This starts off the menstrual cycle in females and sperm production in males.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1750">
            <a:solidFill>
              <a:srgbClr val="FF0000"/>
            </a:solidFill>
          </a:ln>
        </p:spPr>
        <p:txBody>
          <a:bodyPr>
            <a:normAutofit fontScale="90000"/>
          </a:bodyPr>
          <a:lstStyle/>
          <a:p>
            <a:r>
              <a:rPr lang="en-GB" dirty="0" smtClean="0"/>
              <a:t>Figure 2.4 – The Effect of FSH and ICSH</a:t>
            </a:r>
            <a:endParaRPr lang="en-GB" dirty="0"/>
          </a:p>
        </p:txBody>
      </p:sp>
      <p:pic>
        <p:nvPicPr>
          <p:cNvPr id="2050" name="Picture 2"/>
          <p:cNvPicPr>
            <a:picLocks noGrp="1" noChangeAspect="1" noChangeArrowheads="1"/>
          </p:cNvPicPr>
          <p:nvPr>
            <p:ph idx="1"/>
          </p:nvPr>
        </p:nvPicPr>
        <p:blipFill>
          <a:blip r:embed="rId2"/>
          <a:srcRect/>
          <a:stretch>
            <a:fillRect/>
          </a:stretch>
        </p:blipFill>
        <p:spPr bwMode="auto">
          <a:xfrm>
            <a:off x="914400" y="1600200"/>
            <a:ext cx="731520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2225">
            <a:solidFill>
              <a:srgbClr val="FF0000"/>
            </a:solidFill>
          </a:ln>
        </p:spPr>
        <p:txBody>
          <a:bodyPr>
            <a:normAutofit fontScale="90000"/>
          </a:bodyPr>
          <a:lstStyle/>
          <a:p>
            <a:r>
              <a:rPr lang="en-GB" dirty="0" smtClean="0"/>
              <a:t>Hormonal Control of Sperm Production</a:t>
            </a:r>
            <a:endParaRPr lang="en-GB" dirty="0"/>
          </a:p>
        </p:txBody>
      </p:sp>
      <p:sp>
        <p:nvSpPr>
          <p:cNvPr id="4" name="TextBox 3"/>
          <p:cNvSpPr txBox="1"/>
          <p:nvPr/>
        </p:nvSpPr>
        <p:spPr>
          <a:xfrm>
            <a:off x="304800" y="1600200"/>
            <a:ext cx="8839200" cy="5386090"/>
          </a:xfrm>
          <a:prstGeom prst="rect">
            <a:avLst/>
          </a:prstGeom>
          <a:noFill/>
        </p:spPr>
        <p:txBody>
          <a:bodyPr wrap="square" rtlCol="0">
            <a:spAutoFit/>
          </a:bodyPr>
          <a:lstStyle/>
          <a:p>
            <a:pPr>
              <a:buFont typeface="Arial" pitchFamily="34" charset="0"/>
              <a:buChar char="•"/>
            </a:pPr>
            <a:r>
              <a:rPr lang="en-GB" sz="2800" dirty="0" smtClean="0"/>
              <a:t> ICSH stimulates interstitial cells to produce testosterone</a:t>
            </a:r>
          </a:p>
          <a:p>
            <a:pPr>
              <a:buFont typeface="Arial" pitchFamily="34" charset="0"/>
              <a:buChar char="•"/>
            </a:pPr>
            <a:endParaRPr lang="en-GB" sz="2800" dirty="0" smtClean="0"/>
          </a:p>
          <a:p>
            <a:pPr>
              <a:buFont typeface="Arial" pitchFamily="34" charset="0"/>
              <a:buChar char="•"/>
            </a:pPr>
            <a:r>
              <a:rPr lang="en-GB" sz="2800" dirty="0" smtClean="0"/>
              <a:t>In turn, this stimulates the seminiferous tubules, so sperm is now made inside the seminiferous tubules.</a:t>
            </a:r>
          </a:p>
          <a:p>
            <a:pPr>
              <a:buFont typeface="Arial" pitchFamily="34" charset="0"/>
              <a:buChar char="•"/>
            </a:pPr>
            <a:endParaRPr lang="en-GB" sz="2800" dirty="0" smtClean="0"/>
          </a:p>
          <a:p>
            <a:pPr>
              <a:buFont typeface="Arial" pitchFamily="34" charset="0"/>
              <a:buChar char="•"/>
            </a:pPr>
            <a:r>
              <a:rPr lang="en-GB" sz="2800" dirty="0" smtClean="0"/>
              <a:t>If testosterone levels in the blood increase above a certain level, testosterone molecules inhibit the production of ICSH and FSH from the pituitary gland.</a:t>
            </a:r>
          </a:p>
          <a:p>
            <a:pPr>
              <a:buFont typeface="Arial" pitchFamily="34" charset="0"/>
              <a:buChar char="•"/>
            </a:pPr>
            <a:endParaRPr lang="en-GB" sz="2800" dirty="0" smtClean="0"/>
          </a:p>
          <a:p>
            <a:pPr>
              <a:buFont typeface="Arial" pitchFamily="34" charset="0"/>
              <a:buChar char="•"/>
            </a:pPr>
            <a:r>
              <a:rPr lang="en-GB" sz="2800" dirty="0" smtClean="0"/>
              <a:t>This decreases the level of testosterone released from the interstitial cells.</a:t>
            </a:r>
          </a:p>
          <a:p>
            <a:pPr>
              <a:buFont typeface="Arial" pitchFamily="34" charset="0"/>
              <a:buChar char="•"/>
            </a:pPr>
            <a:endParaRPr lang="en-GB" dirty="0" smtClean="0"/>
          </a:p>
          <a:p>
            <a:pPr>
              <a:buFont typeface="Arial" pitchFamily="34" charset="0"/>
              <a:buChar char="•"/>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2225">
            <a:solidFill>
              <a:srgbClr val="FF0000"/>
            </a:solidFill>
          </a:ln>
        </p:spPr>
        <p:txBody>
          <a:bodyPr/>
          <a:lstStyle/>
          <a:p>
            <a:r>
              <a:rPr lang="en-GB" dirty="0" smtClean="0"/>
              <a:t>Menstrual Cycle in Females</a:t>
            </a:r>
            <a:endParaRPr lang="en-GB" dirty="0"/>
          </a:p>
        </p:txBody>
      </p:sp>
      <p:sp>
        <p:nvSpPr>
          <p:cNvPr id="3" name="Content Placeholder 2"/>
          <p:cNvSpPr>
            <a:spLocks noGrp="1"/>
          </p:cNvSpPr>
          <p:nvPr>
            <p:ph idx="1"/>
          </p:nvPr>
        </p:nvSpPr>
        <p:spPr>
          <a:xfrm>
            <a:off x="457200" y="1447800"/>
            <a:ext cx="8229600" cy="5181600"/>
          </a:xfrm>
        </p:spPr>
        <p:txBody>
          <a:bodyPr>
            <a:normAutofit fontScale="92500"/>
          </a:bodyPr>
          <a:lstStyle/>
          <a:p>
            <a:r>
              <a:rPr lang="en-GB" dirty="0" smtClean="0"/>
              <a:t>In females, </a:t>
            </a:r>
            <a:r>
              <a:rPr lang="en-GB" b="1" dirty="0" smtClean="0"/>
              <a:t>FSH</a:t>
            </a:r>
            <a:r>
              <a:rPr lang="en-GB" dirty="0" smtClean="0"/>
              <a:t> stimulates the development of one </a:t>
            </a:r>
            <a:r>
              <a:rPr lang="en-GB" b="1" dirty="0" smtClean="0"/>
              <a:t>Graafian</a:t>
            </a:r>
            <a:r>
              <a:rPr lang="en-GB" dirty="0" smtClean="0"/>
              <a:t> </a:t>
            </a:r>
            <a:r>
              <a:rPr lang="en-GB" b="1" dirty="0" smtClean="0"/>
              <a:t>follicle</a:t>
            </a:r>
            <a:r>
              <a:rPr lang="en-GB" dirty="0" smtClean="0"/>
              <a:t> at a time. The </a:t>
            </a:r>
            <a:r>
              <a:rPr lang="en-GB" b="1" dirty="0" smtClean="0"/>
              <a:t>Graafian</a:t>
            </a:r>
            <a:r>
              <a:rPr lang="en-GB" dirty="0" smtClean="0"/>
              <a:t> </a:t>
            </a:r>
            <a:r>
              <a:rPr lang="en-GB" b="1" dirty="0" smtClean="0"/>
              <a:t>follicle</a:t>
            </a:r>
            <a:r>
              <a:rPr lang="en-GB" dirty="0" smtClean="0"/>
              <a:t> then begins to produce </a:t>
            </a:r>
            <a:r>
              <a:rPr lang="en-GB" b="1" dirty="0" smtClean="0"/>
              <a:t>oestrogen</a:t>
            </a:r>
            <a:r>
              <a:rPr lang="en-GB" dirty="0" smtClean="0"/>
              <a:t> (previous lesson).</a:t>
            </a:r>
            <a:endParaRPr lang="en-GB" b="1" dirty="0" smtClean="0"/>
          </a:p>
          <a:p>
            <a:pPr>
              <a:buNone/>
            </a:pPr>
            <a:endParaRPr lang="en-GB" b="1" dirty="0" smtClean="0"/>
          </a:p>
          <a:p>
            <a:r>
              <a:rPr lang="en-GB" b="1" dirty="0" smtClean="0"/>
              <a:t>LH</a:t>
            </a:r>
            <a:r>
              <a:rPr lang="en-GB" dirty="0" smtClean="0"/>
              <a:t> triggers </a:t>
            </a:r>
            <a:r>
              <a:rPr lang="en-GB" b="1" dirty="0" smtClean="0"/>
              <a:t>ovulation</a:t>
            </a:r>
            <a:r>
              <a:rPr lang="en-GB" dirty="0" smtClean="0"/>
              <a:t>, where the egg is </a:t>
            </a:r>
            <a:r>
              <a:rPr lang="en-GB" b="1" dirty="0" smtClean="0"/>
              <a:t>released</a:t>
            </a:r>
            <a:r>
              <a:rPr lang="en-GB" dirty="0" smtClean="0"/>
              <a:t> from the graafian follicle into the oviduct.</a:t>
            </a:r>
            <a:endParaRPr lang="en-GB" b="1" dirty="0" smtClean="0"/>
          </a:p>
          <a:p>
            <a:pPr>
              <a:buNone/>
            </a:pPr>
            <a:endParaRPr lang="en-GB" dirty="0" smtClean="0"/>
          </a:p>
          <a:p>
            <a:r>
              <a:rPr lang="en-GB" dirty="0" smtClean="0"/>
              <a:t>After </a:t>
            </a:r>
            <a:r>
              <a:rPr lang="en-GB" b="1" dirty="0" smtClean="0"/>
              <a:t>ovulation</a:t>
            </a:r>
            <a:r>
              <a:rPr lang="en-GB" dirty="0" smtClean="0"/>
              <a:t>, </a:t>
            </a:r>
            <a:r>
              <a:rPr lang="en-GB" b="1" dirty="0" smtClean="0"/>
              <a:t>LH</a:t>
            </a:r>
            <a:r>
              <a:rPr lang="en-GB" dirty="0" smtClean="0"/>
              <a:t> </a:t>
            </a:r>
            <a:r>
              <a:rPr lang="en-GB" b="1" dirty="0" smtClean="0"/>
              <a:t>stimulates</a:t>
            </a:r>
            <a:r>
              <a:rPr lang="en-GB" dirty="0" smtClean="0"/>
              <a:t> the </a:t>
            </a:r>
            <a:r>
              <a:rPr lang="en-GB" b="1" dirty="0" smtClean="0"/>
              <a:t>corpus</a:t>
            </a:r>
            <a:r>
              <a:rPr lang="en-GB" dirty="0" smtClean="0"/>
              <a:t> </a:t>
            </a:r>
            <a:r>
              <a:rPr lang="en-GB" b="1" dirty="0" err="1" smtClean="0"/>
              <a:t>luteum</a:t>
            </a:r>
            <a:r>
              <a:rPr lang="en-GB" dirty="0" smtClean="0"/>
              <a:t> to release </a:t>
            </a:r>
            <a:r>
              <a:rPr lang="en-GB" b="1" dirty="0" smtClean="0"/>
              <a:t>progesterone</a:t>
            </a:r>
            <a:r>
              <a:rPr lang="en-GB"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2225">
            <a:solidFill>
              <a:srgbClr val="FF0000"/>
            </a:solidFill>
          </a:ln>
        </p:spPr>
        <p:txBody>
          <a:bodyPr/>
          <a:lstStyle/>
          <a:p>
            <a:r>
              <a:rPr lang="en-GB" dirty="0" smtClean="0"/>
              <a:t>Ovulation</a:t>
            </a:r>
            <a:endParaRPr lang="en-GB" dirty="0"/>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r>
              <a:rPr lang="en-GB" dirty="0" smtClean="0"/>
              <a:t>Each egg cell is surrounded by a </a:t>
            </a:r>
            <a:r>
              <a:rPr lang="en-GB" b="1" dirty="0" smtClean="0"/>
              <a:t>Graafian</a:t>
            </a:r>
            <a:r>
              <a:rPr lang="en-GB" dirty="0" smtClean="0"/>
              <a:t> </a:t>
            </a:r>
            <a:r>
              <a:rPr lang="en-GB" b="1" dirty="0" smtClean="0"/>
              <a:t>follicle</a:t>
            </a:r>
            <a:r>
              <a:rPr lang="en-GB" dirty="0" smtClean="0"/>
              <a:t> which </a:t>
            </a:r>
            <a:r>
              <a:rPr lang="en-GB" b="1" dirty="0" smtClean="0"/>
              <a:t>protects</a:t>
            </a:r>
            <a:r>
              <a:rPr lang="en-GB" dirty="0" smtClean="0"/>
              <a:t> the maturing egg and produces </a:t>
            </a:r>
            <a:r>
              <a:rPr lang="en-GB" b="1" dirty="0" smtClean="0"/>
              <a:t>oestrogen</a:t>
            </a:r>
            <a:r>
              <a:rPr lang="en-GB" dirty="0" smtClean="0"/>
              <a:t>.</a:t>
            </a:r>
          </a:p>
          <a:p>
            <a:r>
              <a:rPr lang="en-GB" b="1" dirty="0" smtClean="0"/>
              <a:t>Ovulation</a:t>
            </a:r>
            <a:r>
              <a:rPr lang="en-GB" dirty="0" smtClean="0"/>
              <a:t> is the </a:t>
            </a:r>
            <a:r>
              <a:rPr lang="en-GB" b="1" dirty="0" smtClean="0"/>
              <a:t>release</a:t>
            </a:r>
            <a:r>
              <a:rPr lang="en-GB" dirty="0" smtClean="0"/>
              <a:t> of a </a:t>
            </a:r>
            <a:r>
              <a:rPr lang="en-GB" b="1" dirty="0" smtClean="0"/>
              <a:t>mature</a:t>
            </a:r>
            <a:r>
              <a:rPr lang="en-GB" dirty="0" smtClean="0"/>
              <a:t> egg into the oviduct, where it may be fertilised by a </a:t>
            </a:r>
            <a:r>
              <a:rPr lang="en-GB" b="1" dirty="0" smtClean="0"/>
              <a:t>sperm</a:t>
            </a:r>
            <a:r>
              <a:rPr lang="en-GB" dirty="0" smtClean="0"/>
              <a:t> cell to become a </a:t>
            </a:r>
            <a:r>
              <a:rPr lang="en-GB" b="1" dirty="0" smtClean="0"/>
              <a:t>zygote</a:t>
            </a:r>
            <a:r>
              <a:rPr lang="en-GB" dirty="0" smtClean="0"/>
              <a:t>.</a:t>
            </a:r>
          </a:p>
          <a:p>
            <a:r>
              <a:rPr lang="en-GB" dirty="0" smtClean="0"/>
              <a:t>The </a:t>
            </a:r>
            <a:r>
              <a:rPr lang="en-GB" b="1" dirty="0" smtClean="0"/>
              <a:t>zygote</a:t>
            </a:r>
            <a:r>
              <a:rPr lang="en-GB" dirty="0" smtClean="0"/>
              <a:t> will divide by mitosis to form an early embryo as it continues along the </a:t>
            </a:r>
            <a:r>
              <a:rPr lang="en-GB" b="1" dirty="0" smtClean="0"/>
              <a:t>oviduct</a:t>
            </a:r>
            <a:r>
              <a:rPr lang="en-GB" dirty="0" smtClean="0"/>
              <a:t> and enters the </a:t>
            </a:r>
            <a:r>
              <a:rPr lang="en-GB" b="1" dirty="0" smtClean="0"/>
              <a:t>uterus</a:t>
            </a:r>
            <a:r>
              <a:rPr lang="en-GB" dirty="0" smtClean="0"/>
              <a:t>, where it implants in the womb lining to continue it’s development.</a:t>
            </a:r>
          </a:p>
          <a:p>
            <a:r>
              <a:rPr lang="en-GB" dirty="0" smtClean="0"/>
              <a:t>Following </a:t>
            </a:r>
            <a:r>
              <a:rPr lang="en-GB" b="1" dirty="0" smtClean="0"/>
              <a:t>ovulation</a:t>
            </a:r>
            <a:r>
              <a:rPr lang="en-GB" dirty="0" smtClean="0"/>
              <a:t>, the Graafian follicle develops into a </a:t>
            </a:r>
            <a:r>
              <a:rPr lang="en-GB" b="1" dirty="0" smtClean="0"/>
              <a:t>corpus</a:t>
            </a:r>
            <a:r>
              <a:rPr lang="en-GB" dirty="0" smtClean="0"/>
              <a:t> </a:t>
            </a:r>
            <a:r>
              <a:rPr lang="en-GB" b="1" dirty="0" smtClean="0"/>
              <a:t>luteum</a:t>
            </a:r>
            <a:r>
              <a:rPr lang="en-GB" dirty="0" smtClean="0"/>
              <a:t>, which secretes </a:t>
            </a:r>
            <a:r>
              <a:rPr lang="en-GB" b="1" dirty="0" smtClean="0"/>
              <a:t>progesterone</a:t>
            </a:r>
            <a:r>
              <a:rPr lang="en-GB"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5400">
            <a:solidFill>
              <a:srgbClr val="FF0000"/>
            </a:solidFill>
          </a:ln>
        </p:spPr>
        <p:txBody>
          <a:bodyPr>
            <a:normAutofit fontScale="90000"/>
          </a:bodyPr>
          <a:lstStyle/>
          <a:p>
            <a:r>
              <a:rPr lang="en-GB" dirty="0" smtClean="0"/>
              <a:t>Figure 2.6 – FSH and LH on the Ovaries</a:t>
            </a:r>
            <a:endParaRPr lang="en-GB" dirty="0"/>
          </a:p>
        </p:txBody>
      </p:sp>
      <p:sp>
        <p:nvSpPr>
          <p:cNvPr id="4" name="Content Placeholder 3"/>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a:srcRect/>
          <a:stretch>
            <a:fillRect/>
          </a:stretch>
        </p:blipFill>
        <p:spPr bwMode="auto">
          <a:xfrm>
            <a:off x="457200" y="1600200"/>
            <a:ext cx="8229600" cy="5040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2225">
            <a:solidFill>
              <a:srgbClr val="FF0000"/>
            </a:solidFill>
          </a:ln>
        </p:spPr>
        <p:txBody>
          <a:bodyPr>
            <a:normAutofit fontScale="90000"/>
          </a:bodyPr>
          <a:lstStyle/>
          <a:p>
            <a:r>
              <a:rPr lang="en-GB" dirty="0" smtClean="0"/>
              <a:t>Hormonal Control of the Menstrual Cycle</a:t>
            </a:r>
            <a:endParaRPr lang="en-GB" dirty="0"/>
          </a:p>
        </p:txBody>
      </p:sp>
      <p:sp>
        <p:nvSpPr>
          <p:cNvPr id="3" name="Content Placeholder 2"/>
          <p:cNvSpPr>
            <a:spLocks noGrp="1"/>
          </p:cNvSpPr>
          <p:nvPr>
            <p:ph idx="1"/>
          </p:nvPr>
        </p:nvSpPr>
        <p:spPr>
          <a:xfrm>
            <a:off x="457200" y="1676400"/>
            <a:ext cx="8229600" cy="4953000"/>
          </a:xfrm>
        </p:spPr>
        <p:txBody>
          <a:bodyPr>
            <a:normAutofit/>
          </a:bodyPr>
          <a:lstStyle/>
          <a:p>
            <a:r>
              <a:rPr lang="en-GB" sz="3600" dirty="0" smtClean="0"/>
              <a:t>Each menstrual cycle lasts approximately </a:t>
            </a:r>
            <a:r>
              <a:rPr lang="en-GB" sz="3600" b="1" dirty="0" smtClean="0"/>
              <a:t>28</a:t>
            </a:r>
            <a:r>
              <a:rPr lang="en-GB" sz="3600" dirty="0" smtClean="0"/>
              <a:t> </a:t>
            </a:r>
            <a:r>
              <a:rPr lang="en-GB" sz="3600" b="1" dirty="0" smtClean="0"/>
              <a:t>days</a:t>
            </a:r>
            <a:r>
              <a:rPr lang="en-GB" sz="3600" dirty="0" smtClean="0"/>
              <a:t> in the majority of women.</a:t>
            </a:r>
          </a:p>
          <a:p>
            <a:pPr>
              <a:buNone/>
            </a:pPr>
            <a:endParaRPr lang="en-GB" sz="3600" dirty="0" smtClean="0"/>
          </a:p>
          <a:p>
            <a:r>
              <a:rPr lang="en-GB" sz="3600" dirty="0" smtClean="0"/>
              <a:t>This is divided into two 14-day phases:</a:t>
            </a:r>
          </a:p>
          <a:p>
            <a:r>
              <a:rPr lang="en-GB" sz="3600" dirty="0" smtClean="0"/>
              <a:t>Phase 1 – Follicular phase</a:t>
            </a:r>
          </a:p>
          <a:p>
            <a:r>
              <a:rPr lang="en-GB" sz="3600" dirty="0" smtClean="0"/>
              <a:t>Phase 2 – Luteal phase</a:t>
            </a:r>
          </a:p>
          <a:p>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1197</Words>
  <Application>Microsoft Office PowerPoint</Application>
  <PresentationFormat>On-screen Show (4:3)</PresentationFormat>
  <Paragraphs>131</Paragraphs>
  <Slides>23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Key Area 2.2 –  Hormonal Control of Reproduction</vt:lpstr>
      <vt:lpstr>PowerPoint Presentation</vt:lpstr>
      <vt:lpstr>Hormonal Onset of Puberty</vt:lpstr>
      <vt:lpstr>Figure 2.4 – The Effect of FSH and ICSH</vt:lpstr>
      <vt:lpstr>Hormonal Control of Sperm Production</vt:lpstr>
      <vt:lpstr>Menstrual Cycle in Females</vt:lpstr>
      <vt:lpstr>Ovulation</vt:lpstr>
      <vt:lpstr>Figure 2.6 – FSH and LH on the Ovaries</vt:lpstr>
      <vt:lpstr>Hormonal Control of the Menstrual Cycle</vt:lpstr>
      <vt:lpstr>Follicular Phase</vt:lpstr>
      <vt:lpstr>Luteal Phase</vt:lpstr>
      <vt:lpstr>Negative Feedback in Females</vt:lpstr>
      <vt:lpstr>Hormones in the Menstrual Cycle</vt:lpstr>
      <vt:lpstr>No fertilisation</vt:lpstr>
      <vt:lpstr>Fertilisation and Pregnancy</vt:lpstr>
      <vt:lpstr>Past Paper Question</vt:lpstr>
      <vt:lpstr>Past Paper Question</vt:lpstr>
      <vt:lpstr>Past Paper Question</vt:lpstr>
      <vt:lpstr>Past Paper Question</vt:lpstr>
      <vt:lpstr>Past Paper Question</vt:lpstr>
      <vt:lpstr>Past Paper Question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Area 1.8 –  Energy Systems in Muscle Cells</dc:title>
  <dc:creator>AAitken</dc:creator>
  <cp:lastModifiedBy>aaitken</cp:lastModifiedBy>
  <cp:revision>42</cp:revision>
  <dcterms:created xsi:type="dcterms:W3CDTF">2006-08-16T00:00:00Z</dcterms:created>
  <dcterms:modified xsi:type="dcterms:W3CDTF">2019-01-25T11:25:25Z</dcterms:modified>
</cp:coreProperties>
</file>