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7C6A-CBDC-4EA0-A648-76F6A14B79E4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143F-A1AF-4B97-A89C-300417717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DE76-4DAE-450A-8388-E27A206071A5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E08CB-9EC1-4C43-8F6C-735B3B6F66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83BB-E63B-4711-965B-39A7B908A53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E08CB-9EC1-4C43-8F6C-735B3B6F661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924051"/>
          </a:xfrm>
          <a:ln w="254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Key Area 2.1 – </a:t>
            </a:r>
            <a:br>
              <a:rPr lang="en-GB" dirty="0" smtClean="0"/>
            </a:br>
            <a:r>
              <a:rPr lang="en-GB" dirty="0" smtClean="0"/>
              <a:t>The Structure and Function of Reproductive Organs and Gametes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44450" cap="rnd" cmpd="sng">
            <a:solidFill>
              <a:srgbClr val="BF11BF"/>
            </a:solidFill>
            <a:prstDash val="sysDot"/>
            <a:bevel/>
          </a:ln>
        </p:spPr>
        <p:txBody>
          <a:bodyPr/>
          <a:lstStyle/>
          <a:p>
            <a:r>
              <a:rPr lang="en-GB" dirty="0" smtClean="0"/>
              <a:t>Unit 2 Physiology and Health</a:t>
            </a:r>
          </a:p>
          <a:p>
            <a:r>
              <a:rPr lang="en-GB" dirty="0" smtClean="0"/>
              <a:t>Higher Human Biology for CfE</a:t>
            </a:r>
          </a:p>
          <a:p>
            <a:r>
              <a:rPr lang="en-GB" dirty="0" smtClean="0"/>
              <a:t>Miss Aitken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1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Gametes are produced from </a:t>
            </a:r>
            <a:r>
              <a:rPr lang="en-GB" b="1" dirty="0" smtClean="0"/>
              <a:t>germline</a:t>
            </a:r>
            <a:r>
              <a:rPr lang="en-GB" dirty="0" smtClean="0"/>
              <a:t> </a:t>
            </a:r>
            <a:r>
              <a:rPr lang="en-GB" b="1" dirty="0" smtClean="0"/>
              <a:t>cells</a:t>
            </a:r>
            <a:r>
              <a:rPr lang="en-GB" dirty="0" smtClean="0"/>
              <a:t> found in the reproductive organs</a:t>
            </a:r>
          </a:p>
          <a:p>
            <a:endParaRPr lang="en-GB" sz="3200" dirty="0" smtClean="0"/>
          </a:p>
          <a:p>
            <a:r>
              <a:rPr lang="en-GB" dirty="0" smtClean="0"/>
              <a:t>Diploid germline cells divide by </a:t>
            </a:r>
            <a:r>
              <a:rPr lang="en-GB" b="1" dirty="0" smtClean="0"/>
              <a:t>mitosis</a:t>
            </a:r>
            <a:r>
              <a:rPr lang="en-GB" dirty="0" smtClean="0"/>
              <a:t> to form more diploid germline cells</a:t>
            </a:r>
          </a:p>
          <a:p>
            <a:endParaRPr lang="en-GB" sz="3200" dirty="0" smtClean="0"/>
          </a:p>
          <a:p>
            <a:r>
              <a:rPr lang="en-GB" dirty="0" smtClean="0"/>
              <a:t>Diploid germline cells divide by </a:t>
            </a:r>
            <a:r>
              <a:rPr lang="en-GB" b="1" dirty="0" smtClean="0"/>
              <a:t>meiosis</a:t>
            </a:r>
            <a:r>
              <a:rPr lang="en-GB" dirty="0" smtClean="0"/>
              <a:t> to form haploid gametes</a:t>
            </a:r>
            <a:endParaRPr lang="en-GB" sz="3200" dirty="0" smtClean="0"/>
          </a:p>
          <a:p>
            <a:pPr lvl="1"/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/>
              <a:t>Gametes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0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Male Reproductive Organs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male</a:t>
            </a:r>
            <a:r>
              <a:rPr lang="en-GB" dirty="0" smtClean="0"/>
              <a:t> reproductive organs are called the </a:t>
            </a:r>
            <a:r>
              <a:rPr lang="en-GB" b="1" dirty="0" smtClean="0"/>
              <a:t>testes</a:t>
            </a:r>
          </a:p>
          <a:p>
            <a:r>
              <a:rPr lang="en-GB" dirty="0" smtClean="0"/>
              <a:t>Inside the testes there are </a:t>
            </a:r>
            <a:r>
              <a:rPr lang="en-GB" b="1" dirty="0" smtClean="0"/>
              <a:t>seminiferous</a:t>
            </a:r>
            <a:r>
              <a:rPr lang="en-GB" dirty="0" smtClean="0"/>
              <a:t> </a:t>
            </a:r>
            <a:r>
              <a:rPr lang="en-GB" b="1" dirty="0" smtClean="0"/>
              <a:t>tubules</a:t>
            </a:r>
            <a:r>
              <a:rPr lang="en-GB" dirty="0" smtClean="0"/>
              <a:t> which produce </a:t>
            </a:r>
            <a:r>
              <a:rPr lang="en-GB" b="1" dirty="0" smtClean="0"/>
              <a:t>sperm</a:t>
            </a:r>
            <a:r>
              <a:rPr lang="en-GB" dirty="0" smtClean="0"/>
              <a:t> cells</a:t>
            </a:r>
          </a:p>
          <a:p>
            <a:r>
              <a:rPr lang="en-GB" dirty="0" smtClean="0"/>
              <a:t>Seminiferous tubules are lined with germline cells.</a:t>
            </a:r>
          </a:p>
          <a:p>
            <a:r>
              <a:rPr lang="en-GB" b="1" dirty="0" smtClean="0"/>
              <a:t>Interstitial</a:t>
            </a:r>
            <a:r>
              <a:rPr lang="en-GB" dirty="0" smtClean="0"/>
              <a:t> </a:t>
            </a:r>
            <a:r>
              <a:rPr lang="en-GB" b="1" dirty="0" smtClean="0"/>
              <a:t>cells</a:t>
            </a:r>
            <a:r>
              <a:rPr lang="en-GB" dirty="0" smtClean="0"/>
              <a:t>, which are found </a:t>
            </a:r>
            <a:r>
              <a:rPr lang="en-GB" b="1" dirty="0" smtClean="0"/>
              <a:t>between</a:t>
            </a:r>
            <a:r>
              <a:rPr lang="en-GB" dirty="0" smtClean="0"/>
              <a:t> the seminiferous tubules, produce the male hormone </a:t>
            </a:r>
            <a:r>
              <a:rPr lang="en-GB" b="1" dirty="0" smtClean="0"/>
              <a:t>testosterone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0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Male Reproductive Organs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1452" y="353148"/>
            <a:ext cx="5049697" cy="754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Prostate Gland and Seminal Vesicles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The hormone testosterone </a:t>
            </a:r>
            <a:r>
              <a:rPr lang="en-GB" sz="3200" b="1" dirty="0" smtClean="0"/>
              <a:t>activates</a:t>
            </a:r>
            <a:r>
              <a:rPr lang="en-GB" sz="3200" dirty="0" smtClean="0"/>
              <a:t> two other parts of the male reproductive system:</a:t>
            </a:r>
          </a:p>
          <a:p>
            <a:pPr lvl="1">
              <a:buFont typeface="Arial" pitchFamily="34" charset="0"/>
              <a:buChar char="•"/>
            </a:pPr>
            <a:endParaRPr lang="en-GB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GB" sz="2800" dirty="0" smtClean="0"/>
              <a:t>The </a:t>
            </a:r>
            <a:r>
              <a:rPr lang="en-GB" sz="2800" b="1" dirty="0" smtClean="0"/>
              <a:t>prostate</a:t>
            </a:r>
            <a:r>
              <a:rPr lang="en-GB" sz="2800" dirty="0" smtClean="0"/>
              <a:t> – when activated it produces </a:t>
            </a:r>
            <a:r>
              <a:rPr lang="en-GB" sz="2800" b="1" dirty="0" smtClean="0"/>
              <a:t>enzymes</a:t>
            </a:r>
            <a:r>
              <a:rPr lang="en-GB" sz="2800" dirty="0" smtClean="0"/>
              <a:t> to keep seminal fluid at the correct </a:t>
            </a:r>
            <a:r>
              <a:rPr lang="en-GB" sz="2800" b="1" dirty="0" smtClean="0"/>
              <a:t>consistency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800" b="1" dirty="0" smtClean="0"/>
              <a:t>Seminal</a:t>
            </a:r>
            <a:r>
              <a:rPr lang="en-GB" sz="2800" dirty="0" smtClean="0"/>
              <a:t> </a:t>
            </a:r>
            <a:r>
              <a:rPr lang="en-GB" sz="2800" b="1" dirty="0" smtClean="0"/>
              <a:t>vesicles</a:t>
            </a:r>
            <a:r>
              <a:rPr lang="en-GB" sz="2800" dirty="0" smtClean="0"/>
              <a:t> – when activated they produce </a:t>
            </a:r>
            <a:r>
              <a:rPr lang="en-GB" sz="2800" b="1" dirty="0" smtClean="0"/>
              <a:t>fructose</a:t>
            </a:r>
            <a:r>
              <a:rPr lang="en-GB" sz="2800" dirty="0" smtClean="0"/>
              <a:t> to give sperm </a:t>
            </a:r>
            <a:r>
              <a:rPr lang="en-GB" sz="2800" b="1" dirty="0" smtClean="0"/>
              <a:t>energy</a:t>
            </a:r>
            <a:r>
              <a:rPr lang="en-GB" sz="2800" dirty="0" smtClean="0"/>
              <a:t> to swim, and </a:t>
            </a:r>
            <a:r>
              <a:rPr lang="en-GB" sz="2800" b="1" dirty="0" smtClean="0"/>
              <a:t>prostaglandins</a:t>
            </a:r>
            <a:r>
              <a:rPr lang="en-GB" sz="2800" dirty="0" smtClean="0"/>
              <a:t>, which cause the female reproductive tract to </a:t>
            </a:r>
            <a:r>
              <a:rPr lang="en-GB" sz="2800" b="1" dirty="0" smtClean="0"/>
              <a:t>contract</a:t>
            </a:r>
            <a:r>
              <a:rPr lang="en-GB" sz="2800" dirty="0" smtClean="0"/>
              <a:t>, pulling sperm upwards.</a:t>
            </a:r>
          </a:p>
          <a:p>
            <a:pPr marL="1371600" lvl="2" indent="-45720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Female Reproductive Organs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female</a:t>
            </a:r>
            <a:r>
              <a:rPr lang="en-GB" dirty="0" smtClean="0"/>
              <a:t> reproductive organs are called the </a:t>
            </a:r>
            <a:r>
              <a:rPr lang="en-GB" b="1" dirty="0" smtClean="0"/>
              <a:t>ovaries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dirty="0" smtClean="0"/>
              <a:t>Ovaries produce </a:t>
            </a:r>
            <a:r>
              <a:rPr lang="en-GB" b="1" dirty="0" smtClean="0"/>
              <a:t>ova (egg cells)</a:t>
            </a:r>
            <a:r>
              <a:rPr lang="en-GB" dirty="0" smtClean="0"/>
              <a:t> and the hormones </a:t>
            </a:r>
            <a:r>
              <a:rPr lang="en-GB" b="1" dirty="0" smtClean="0"/>
              <a:t>oestrogen </a:t>
            </a:r>
            <a:r>
              <a:rPr lang="en-GB" dirty="0" smtClean="0"/>
              <a:t>and </a:t>
            </a:r>
            <a:r>
              <a:rPr lang="en-GB" b="1" dirty="0" smtClean="0"/>
              <a:t>progesterone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Ovaries are lined with germline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Ovulation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Each egg cell is surrounded by a </a:t>
            </a:r>
            <a:r>
              <a:rPr lang="en-GB" b="1" dirty="0" smtClean="0"/>
              <a:t>Graafian</a:t>
            </a:r>
            <a:r>
              <a:rPr lang="en-GB" dirty="0" smtClean="0"/>
              <a:t> </a:t>
            </a:r>
            <a:r>
              <a:rPr lang="en-GB" b="1" dirty="0" smtClean="0"/>
              <a:t>follicle</a:t>
            </a:r>
            <a:r>
              <a:rPr lang="en-GB" dirty="0" smtClean="0"/>
              <a:t> which </a:t>
            </a:r>
            <a:r>
              <a:rPr lang="en-GB" b="1" dirty="0" smtClean="0"/>
              <a:t>protects</a:t>
            </a:r>
            <a:r>
              <a:rPr lang="en-GB" dirty="0" smtClean="0"/>
              <a:t> the maturing egg and produces </a:t>
            </a:r>
            <a:r>
              <a:rPr lang="en-GB" b="1" dirty="0" smtClean="0"/>
              <a:t>oestrogen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Ovulation</a:t>
            </a:r>
            <a:r>
              <a:rPr lang="en-GB" dirty="0" smtClean="0"/>
              <a:t> is the </a:t>
            </a:r>
            <a:r>
              <a:rPr lang="en-GB" b="1" dirty="0" smtClean="0"/>
              <a:t>release</a:t>
            </a:r>
            <a:r>
              <a:rPr lang="en-GB" dirty="0" smtClean="0"/>
              <a:t> of a </a:t>
            </a:r>
            <a:r>
              <a:rPr lang="en-GB" b="1" dirty="0" smtClean="0"/>
              <a:t>mature</a:t>
            </a:r>
            <a:r>
              <a:rPr lang="en-GB" dirty="0" smtClean="0"/>
              <a:t> egg into the oviduct, where it may be fertilised by a </a:t>
            </a:r>
            <a:r>
              <a:rPr lang="en-GB" b="1" dirty="0" smtClean="0"/>
              <a:t>sperm</a:t>
            </a:r>
            <a:r>
              <a:rPr lang="en-GB" dirty="0" smtClean="0"/>
              <a:t> cell to become a </a:t>
            </a:r>
            <a:r>
              <a:rPr lang="en-GB" b="1" dirty="0" smtClean="0"/>
              <a:t>zygote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zygote</a:t>
            </a:r>
            <a:r>
              <a:rPr lang="en-GB" dirty="0" smtClean="0"/>
              <a:t> will divide by mitosis to form a </a:t>
            </a:r>
            <a:r>
              <a:rPr lang="en-GB" b="1" dirty="0" smtClean="0"/>
              <a:t>blastocyst</a:t>
            </a:r>
            <a:r>
              <a:rPr lang="en-GB" dirty="0" smtClean="0"/>
              <a:t> as it continues along the </a:t>
            </a:r>
            <a:r>
              <a:rPr lang="en-GB" b="1" dirty="0" smtClean="0"/>
              <a:t>oviduct</a:t>
            </a:r>
            <a:r>
              <a:rPr lang="en-GB" dirty="0" smtClean="0"/>
              <a:t> and enters the </a:t>
            </a:r>
            <a:r>
              <a:rPr lang="en-GB" b="1" dirty="0" smtClean="0"/>
              <a:t>uterus</a:t>
            </a:r>
            <a:r>
              <a:rPr lang="en-GB" dirty="0" smtClean="0"/>
              <a:t>, where it implants in the womb lining to continue it’s development.</a:t>
            </a:r>
          </a:p>
          <a:p>
            <a:r>
              <a:rPr lang="en-GB" dirty="0" smtClean="0"/>
              <a:t>Following </a:t>
            </a:r>
            <a:r>
              <a:rPr lang="en-GB" b="1" dirty="0" smtClean="0"/>
              <a:t>ovulation</a:t>
            </a:r>
            <a:r>
              <a:rPr lang="en-GB" dirty="0" smtClean="0"/>
              <a:t>, the Graafian follicle develops into a </a:t>
            </a:r>
            <a:r>
              <a:rPr lang="en-GB" b="1" dirty="0" smtClean="0"/>
              <a:t>corpus</a:t>
            </a:r>
            <a:r>
              <a:rPr lang="en-GB" dirty="0" smtClean="0"/>
              <a:t> </a:t>
            </a:r>
            <a:r>
              <a:rPr lang="en-GB" b="1" dirty="0" err="1" smtClean="0"/>
              <a:t>luteum</a:t>
            </a:r>
            <a:r>
              <a:rPr lang="en-GB" dirty="0" smtClean="0"/>
              <a:t>, which secretes </a:t>
            </a:r>
            <a:r>
              <a:rPr lang="en-GB" b="1" dirty="0" smtClean="0"/>
              <a:t>progesterone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Female Reproductive Organs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43100" y="-342899"/>
            <a:ext cx="52578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End of Key Area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algn="ctr"/>
            <a:endParaRPr lang="en-GB" sz="6000" dirty="0" smtClean="0"/>
          </a:p>
          <a:p>
            <a:pPr algn="ctr"/>
            <a:r>
              <a:rPr lang="en-GB" sz="6000" dirty="0" smtClean="0"/>
              <a:t>Now do the questions on page 67 in the HTP textbook.</a:t>
            </a:r>
            <a:endParaRPr lang="en-GB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312</Words>
  <Application>Microsoft Office PowerPoint</Application>
  <PresentationFormat>On-screen Show (4:3)</PresentationFormat>
  <Paragraphs>38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Key Area 2.1 –  The Structure and Function of Reproductive Organs and Gametes</vt:lpstr>
      <vt:lpstr>Slide 2</vt:lpstr>
      <vt:lpstr>Male Reproductive Organs</vt:lpstr>
      <vt:lpstr>Male Reproductive Organs</vt:lpstr>
      <vt:lpstr>Prostate Gland and Seminal Vesicles</vt:lpstr>
      <vt:lpstr>Female Reproductive Organs</vt:lpstr>
      <vt:lpstr>Ovulation</vt:lpstr>
      <vt:lpstr>Female Reproductive Organs</vt:lpstr>
      <vt:lpstr>End of Key Area 2.1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Area 1.8 –  Energy Systems in Muscle Cells</dc:title>
  <dc:creator>AAitken</dc:creator>
  <cp:lastModifiedBy>aaitken</cp:lastModifiedBy>
  <cp:revision>33</cp:revision>
  <dcterms:created xsi:type="dcterms:W3CDTF">2006-08-16T00:00:00Z</dcterms:created>
  <dcterms:modified xsi:type="dcterms:W3CDTF">2018-01-12T09:55:31Z</dcterms:modified>
</cp:coreProperties>
</file>