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7" r:id="rId4"/>
    <p:sldId id="260" r:id="rId5"/>
    <p:sldId id="262" r:id="rId6"/>
    <p:sldId id="268" r:id="rId7"/>
    <p:sldId id="26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7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87C6A-CBDC-4EA0-A648-76F6A14B79E4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143F-A1AF-4B97-A89C-300417717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4DE76-4DAE-450A-8388-E27A206071A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E08CB-9EC1-4C43-8F6C-735B3B6F66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Key Area 1.8 – </a:t>
            </a:r>
            <a:br>
              <a:rPr lang="en-GB" dirty="0" smtClean="0"/>
            </a:br>
            <a:r>
              <a:rPr lang="en-GB" dirty="0" smtClean="0"/>
              <a:t>Energy Systems in Muscle Cells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1 Human Cells</a:t>
            </a:r>
          </a:p>
          <a:p>
            <a:r>
              <a:rPr lang="en-GB" dirty="0" smtClean="0"/>
              <a:t>Higher Human Biology for </a:t>
            </a:r>
            <a:r>
              <a:rPr lang="en-GB" dirty="0" err="1" smtClean="0"/>
              <a:t>CfE</a:t>
            </a:r>
            <a:endParaRPr lang="en-GB" dirty="0" smtClean="0"/>
          </a:p>
          <a:p>
            <a:r>
              <a:rPr lang="en-GB" smtClean="0"/>
              <a:t>Miss Aitken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808309"/>
              </p:ext>
            </p:extLst>
          </p:nvPr>
        </p:nvGraphicFramePr>
        <p:xfrm>
          <a:off x="457200" y="312408"/>
          <a:ext cx="8382001" cy="60121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9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5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7688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Characteristic</a:t>
                      </a:r>
                      <a:endParaRPr lang="en-GB" sz="24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Fast-twitch fibres</a:t>
                      </a:r>
                      <a:endParaRPr lang="en-GB" sz="24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/>
                        <a:t>Slow-twitch</a:t>
                      </a:r>
                      <a:r>
                        <a:rPr lang="en-GB" sz="2400" b="0" baseline="0" dirty="0" smtClean="0"/>
                        <a:t> fibres</a:t>
                      </a:r>
                      <a:endParaRPr lang="en-GB" sz="24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67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Type</a:t>
                      </a:r>
                      <a:r>
                        <a:rPr lang="en-GB" sz="2000" baseline="0" dirty="0" smtClean="0"/>
                        <a:t> of activities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Strength</a:t>
                      </a:r>
                      <a:r>
                        <a:rPr lang="en-GB" sz="2000" baseline="0" dirty="0" smtClean="0"/>
                        <a:t> &amp; speed, fast bursts</a:t>
                      </a:r>
                    </a:p>
                    <a:p>
                      <a:pPr algn="ctr"/>
                      <a:r>
                        <a:rPr lang="en-GB" sz="1800" baseline="0" dirty="0" smtClean="0"/>
                        <a:t>(weight lifting, high jump, sprint)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Stamina</a:t>
                      </a:r>
                    </a:p>
                    <a:p>
                      <a:pPr algn="ctr"/>
                      <a:r>
                        <a:rPr lang="en-GB" sz="1800" dirty="0" smtClean="0"/>
                        <a:t>(Rowing, distance</a:t>
                      </a:r>
                      <a:r>
                        <a:rPr lang="en-GB" sz="1800" baseline="0" dirty="0" smtClean="0"/>
                        <a:t> &amp; cycling)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8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Blood supply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Fewer blood</a:t>
                      </a:r>
                      <a:r>
                        <a:rPr lang="en-GB" sz="2000" baseline="0" dirty="0" smtClean="0"/>
                        <a:t> vessels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Many blood vessels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8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Energy release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Small amounts quickly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Large</a:t>
                      </a:r>
                      <a:r>
                        <a:rPr lang="en-GB" sz="2000" baseline="0" dirty="0" smtClean="0"/>
                        <a:t> amounts slowly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8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Mitochondria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Few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Many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68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Myoglobin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Few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Many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68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Respiratory Pathway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Glycolysis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Glycolysis, Citric Acid C</a:t>
                      </a:r>
                      <a:r>
                        <a:rPr lang="en-GB" sz="2000" baseline="0" dirty="0" smtClean="0"/>
                        <a:t>ycle, ETC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68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Respiratory</a:t>
                      </a:r>
                      <a:r>
                        <a:rPr lang="en-GB" sz="2000" baseline="0" dirty="0" smtClean="0"/>
                        <a:t> Substrate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Glycogen </a:t>
                      </a:r>
                    </a:p>
                    <a:p>
                      <a:pPr algn="ctr"/>
                      <a:r>
                        <a:rPr lang="en-GB" sz="2000" dirty="0" smtClean="0"/>
                        <a:t>(stored glucose)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Fats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05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Muscle Fibres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GB" dirty="0" smtClean="0"/>
              <a:t>Most human muscles have a mix of both fast and slow twitch muscle fibres.</a:t>
            </a:r>
          </a:p>
          <a:p>
            <a:r>
              <a:rPr lang="en-GB" dirty="0" smtClean="0"/>
              <a:t>Back</a:t>
            </a:r>
            <a:r>
              <a:rPr lang="en-GB" dirty="0" smtClean="0"/>
              <a:t> </a:t>
            </a:r>
            <a:r>
              <a:rPr lang="en-GB" dirty="0" smtClean="0"/>
              <a:t>muscles contain mostly slow twitch fibres</a:t>
            </a:r>
          </a:p>
          <a:p>
            <a:r>
              <a:rPr lang="en-GB" dirty="0" smtClean="0"/>
              <a:t>Eye muscles contain mostly fast twitch </a:t>
            </a:r>
            <a:r>
              <a:rPr lang="en-GB" dirty="0" smtClean="0"/>
              <a:t>fibres</a:t>
            </a:r>
            <a:endParaRPr lang="en-GB" dirty="0" smtClean="0"/>
          </a:p>
          <a:p>
            <a:r>
              <a:rPr lang="en-GB" dirty="0" smtClean="0"/>
              <a:t>Different types of training can affect the proportion of these fibres in the </a:t>
            </a:r>
            <a:r>
              <a:rPr lang="en-GB" dirty="0" smtClean="0"/>
              <a:t>body</a:t>
            </a:r>
          </a:p>
          <a:p>
            <a:r>
              <a:rPr lang="en-GB" dirty="0" smtClean="0"/>
              <a:t>Athletes show distinct patterns of muscle fibres that reflect their sporting activities</a:t>
            </a:r>
            <a:endParaRPr lang="en-GB" dirty="0" smtClean="0"/>
          </a:p>
        </p:txBody>
      </p:sp>
      <p:pic>
        <p:nvPicPr>
          <p:cNvPr id="3074" name="Picture 2" descr="C:\Users\aaitken.TURNBULLHS.029\AppData\Local\Microsoft\Windows\Temporary Internet Files\Content.IE5\CWJX89B6\958px-Hand_weight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8020" y="99219"/>
            <a:ext cx="180598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Lactate 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After a short period of intense exercise, the demand for oxygen in the muscles becomes too high. </a:t>
            </a:r>
          </a:p>
          <a:p>
            <a:r>
              <a:rPr lang="en-GB" dirty="0" smtClean="0"/>
              <a:t>When oxygen is in a limited supply, muscle cells must convert pyruvate to lactate </a:t>
            </a:r>
            <a:r>
              <a:rPr lang="en-GB" dirty="0" smtClean="0"/>
              <a:t>(lactic acid) instead </a:t>
            </a:r>
            <a:r>
              <a:rPr lang="en-GB" dirty="0" smtClean="0"/>
              <a:t>of carbon dioxide. This is called </a:t>
            </a:r>
            <a:r>
              <a:rPr lang="en-GB" dirty="0" smtClean="0">
                <a:solidFill>
                  <a:srgbClr val="FF0000"/>
                </a:solidFill>
              </a:rPr>
              <a:t>fermentation (anaerobic respiration).</a:t>
            </a: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Lactate 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Under thes</a:t>
            </a:r>
            <a:r>
              <a:rPr lang="en-GB" dirty="0" smtClean="0"/>
              <a:t>e anaerobic conditions the conversion of pyruvate to lactate involved the transfer of hydrogen from NADH produced during glycolysis to pyruvate in order to produce lactate</a:t>
            </a:r>
            <a:endParaRPr lang="en-GB" dirty="0" smtClean="0"/>
          </a:p>
          <a:p>
            <a:r>
              <a:rPr lang="en-GB" dirty="0" smtClean="0"/>
              <a:t>This is </a:t>
            </a:r>
            <a:r>
              <a:rPr lang="en-GB" u="sng" dirty="0" smtClean="0"/>
              <a:t>beneficial </a:t>
            </a:r>
            <a:r>
              <a:rPr lang="en-GB" dirty="0" smtClean="0"/>
              <a:t>because the process produces NAD, which is required for glycolysis and allows exercise to continue.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9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Lactate 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Lactate builds up if it is produced faster than it can be removed during extended periods of intense exercise.</a:t>
            </a:r>
          </a:p>
          <a:p>
            <a:r>
              <a:rPr lang="en-GB" dirty="0" smtClean="0"/>
              <a:t>Lactate build up is painful, because the pH of muscle cells decreases and causes </a:t>
            </a:r>
            <a:r>
              <a:rPr lang="en-GB" dirty="0" smtClean="0">
                <a:solidFill>
                  <a:srgbClr val="FF0000"/>
                </a:solidFill>
              </a:rPr>
              <a:t>acidosis</a:t>
            </a:r>
            <a:r>
              <a:rPr lang="en-GB" dirty="0" smtClean="0"/>
              <a:t>. This is what causes “the burn</a:t>
            </a:r>
            <a:r>
              <a:rPr lang="en-GB" dirty="0" smtClean="0"/>
              <a:t>”, causing muscle cells to become fatigued.</a:t>
            </a:r>
            <a:endParaRPr lang="en-GB" dirty="0" smtClean="0"/>
          </a:p>
          <a:p>
            <a:r>
              <a:rPr lang="en-GB" dirty="0" smtClean="0"/>
              <a:t>During the recovery period following exercise, muscle cells become well oxygenated and this allows the Lactate to be converted back to pyruvate, which can then pass to the </a:t>
            </a:r>
            <a:r>
              <a:rPr lang="en-GB" dirty="0" smtClean="0"/>
              <a:t>Citric Acid</a:t>
            </a:r>
            <a:r>
              <a:rPr lang="en-GB" dirty="0" smtClean="0"/>
              <a:t> </a:t>
            </a:r>
            <a:r>
              <a:rPr lang="en-GB" dirty="0"/>
              <a:t>C</a:t>
            </a:r>
            <a:r>
              <a:rPr lang="en-GB" dirty="0" smtClean="0"/>
              <a:t>ycle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Skeletal Muscle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Skeletal muscle is muscle that is connected to the skeleton. It is connected by tendons.</a:t>
            </a:r>
          </a:p>
          <a:p>
            <a:r>
              <a:rPr lang="en-GB" dirty="0" smtClean="0"/>
              <a:t>Skeletal muscle </a:t>
            </a:r>
            <a:r>
              <a:rPr lang="en-GB" u="sng" dirty="0" smtClean="0"/>
              <a:t>contracts</a:t>
            </a:r>
            <a:r>
              <a:rPr lang="en-GB" dirty="0" smtClean="0"/>
              <a:t> to cause movement during exercise. There are two types of skeletal muscle fibres:</a:t>
            </a:r>
          </a:p>
          <a:p>
            <a:pPr lvl="1"/>
            <a:r>
              <a:rPr lang="en-GB" u="sng" dirty="0" smtClean="0"/>
              <a:t>Slow twitch </a:t>
            </a:r>
            <a:r>
              <a:rPr lang="en-GB" dirty="0" smtClean="0"/>
              <a:t>muscle fibres (type 1)</a:t>
            </a:r>
          </a:p>
          <a:p>
            <a:pPr lvl="1"/>
            <a:r>
              <a:rPr lang="en-GB" u="sng" dirty="0" smtClean="0"/>
              <a:t>Fast twitch </a:t>
            </a:r>
            <a:r>
              <a:rPr lang="en-GB" dirty="0" smtClean="0"/>
              <a:t>muscle fibres (type </a:t>
            </a:r>
            <a:r>
              <a:rPr lang="en-GB" dirty="0" smtClean="0"/>
              <a:t>2)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Most </a:t>
            </a:r>
            <a:r>
              <a:rPr lang="en-GB" dirty="0" smtClean="0"/>
              <a:t>muscles contain both types but the percentage of each varies depending on the muscle 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Look at page 50 How to pass brain book; take a note of differing % of each fibre relating to activity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Skeletal Muscle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4400" dirty="0" smtClean="0"/>
              <a:t>Myoglobin – protein in muscle tissue that can bind with oxygen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293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Different fibres for different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Slow twitch fibres – endurance events e.g. rowing, cycling, cross </a:t>
            </a:r>
            <a:r>
              <a:rPr lang="en-GB" smtClean="0"/>
              <a:t>country skiing </a:t>
            </a:r>
            <a:r>
              <a:rPr lang="en-GB" dirty="0" smtClean="0"/>
              <a:t>&amp; long distance running</a:t>
            </a:r>
          </a:p>
          <a:p>
            <a:endParaRPr lang="en-GB" dirty="0"/>
          </a:p>
          <a:p>
            <a:r>
              <a:rPr lang="en-GB" dirty="0" smtClean="0"/>
              <a:t>Fast twitch fibres- power events e.g. weight lifting &amp; sprinting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58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Slow Twitch Muscle Fibres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SLOW</a:t>
            </a:r>
            <a:r>
              <a:rPr lang="en-GB" dirty="0" smtClean="0"/>
              <a:t> twitch muscle fibres are for activities which require </a:t>
            </a:r>
            <a:r>
              <a:rPr lang="en-GB" b="1" dirty="0" smtClean="0"/>
              <a:t>STAMINA</a:t>
            </a:r>
            <a:r>
              <a:rPr lang="en-GB" dirty="0" smtClean="0"/>
              <a:t>. They are for endurance activities like marathon running or long distance cycling.</a:t>
            </a:r>
          </a:p>
          <a:p>
            <a:r>
              <a:rPr lang="en-GB" dirty="0" smtClean="0"/>
              <a:t>They can </a:t>
            </a:r>
            <a:r>
              <a:rPr lang="en-GB" b="1" dirty="0" smtClean="0"/>
              <a:t>SUSTAIN</a:t>
            </a:r>
            <a:r>
              <a:rPr lang="en-GB" dirty="0" smtClean="0"/>
              <a:t> contractions over a long period of time. </a:t>
            </a:r>
          </a:p>
          <a:p>
            <a:r>
              <a:rPr lang="en-GB" dirty="0" smtClean="0"/>
              <a:t>The fibres are dense with capillaries, rich in mitochondria and have lots of </a:t>
            </a:r>
            <a:r>
              <a:rPr lang="en-GB" dirty="0" smtClean="0">
                <a:solidFill>
                  <a:srgbClr val="FF0000"/>
                </a:solidFill>
              </a:rPr>
              <a:t>myoglobin</a:t>
            </a:r>
            <a:r>
              <a:rPr lang="en-GB" dirty="0" smtClean="0"/>
              <a:t>, the oxygen carrying protein, which makes the fibres dark red in colour.</a:t>
            </a:r>
          </a:p>
          <a:p>
            <a:r>
              <a:rPr lang="en-GB" dirty="0" smtClean="0"/>
              <a:t>They take up more oxygen and can sustain activity for longer.</a:t>
            </a:r>
          </a:p>
          <a:p>
            <a:r>
              <a:rPr lang="en-GB" dirty="0" smtClean="0"/>
              <a:t>Their energy comes from </a:t>
            </a:r>
            <a:r>
              <a:rPr lang="en-GB" dirty="0" err="1" smtClean="0"/>
              <a:t>glycolysis</a:t>
            </a:r>
            <a:r>
              <a:rPr lang="en-GB" dirty="0" smtClean="0"/>
              <a:t>, citric acid cycle and the electron transport chain.</a:t>
            </a:r>
          </a:p>
        </p:txBody>
      </p:sp>
      <p:pic>
        <p:nvPicPr>
          <p:cNvPr id="1026" name="Picture 2" descr="C:\Users\aaitken.TURNBULLHS.029\AppData\Local\Microsoft\Windows\Temporary Internet Files\Content.IE5\CWJX89B6\moulded-letter-s-orang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791200"/>
            <a:ext cx="798833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Fast Twitch Muscle Fibres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FAST</a:t>
            </a:r>
            <a:r>
              <a:rPr lang="en-GB" dirty="0" smtClean="0"/>
              <a:t> twitch muscle fibres are for activities which require </a:t>
            </a:r>
            <a:r>
              <a:rPr lang="en-GB" b="1" dirty="0" smtClean="0"/>
              <a:t>FAST action</a:t>
            </a:r>
            <a:r>
              <a:rPr lang="en-GB" dirty="0" smtClean="0"/>
              <a:t>. They are for short term activities like sprinting and high jumping.</a:t>
            </a:r>
          </a:p>
          <a:p>
            <a:r>
              <a:rPr lang="en-GB" dirty="0" smtClean="0"/>
              <a:t>They can </a:t>
            </a:r>
            <a:r>
              <a:rPr lang="en-GB" b="1" dirty="0" smtClean="0"/>
              <a:t>FATIGUE very quickly</a:t>
            </a:r>
            <a:r>
              <a:rPr lang="en-GB" dirty="0" smtClean="0"/>
              <a:t> and can only sustain a quick burst of energy.</a:t>
            </a:r>
          </a:p>
          <a:p>
            <a:r>
              <a:rPr lang="en-GB" dirty="0" smtClean="0"/>
              <a:t>The fibres have </a:t>
            </a:r>
            <a:r>
              <a:rPr lang="en-GB" b="1" dirty="0" smtClean="0"/>
              <a:t>fewer</a:t>
            </a:r>
            <a:r>
              <a:rPr lang="en-GB" dirty="0" smtClean="0"/>
              <a:t> capillaries and mitochondria.</a:t>
            </a:r>
          </a:p>
          <a:p>
            <a:r>
              <a:rPr lang="en-GB" dirty="0" smtClean="0"/>
              <a:t>They make up most of the muscle </a:t>
            </a:r>
          </a:p>
          <a:p>
            <a:pPr>
              <a:buNone/>
            </a:pPr>
            <a:r>
              <a:rPr lang="en-GB" dirty="0" smtClean="0"/>
              <a:t>	strength and have the greatest </a:t>
            </a:r>
          </a:p>
          <a:p>
            <a:pPr>
              <a:buNone/>
            </a:pPr>
            <a:r>
              <a:rPr lang="en-GB" dirty="0" smtClean="0"/>
              <a:t>	potential for increase in mass.</a:t>
            </a:r>
          </a:p>
          <a:p>
            <a:r>
              <a:rPr lang="en-GB" dirty="0" smtClean="0"/>
              <a:t>Their energy comes from </a:t>
            </a:r>
            <a:r>
              <a:rPr lang="en-GB" dirty="0" err="1" smtClean="0"/>
              <a:t>glycolysis</a:t>
            </a:r>
            <a:r>
              <a:rPr lang="en-GB" dirty="0" smtClean="0"/>
              <a:t> only.</a:t>
            </a:r>
          </a:p>
        </p:txBody>
      </p:sp>
      <p:pic>
        <p:nvPicPr>
          <p:cNvPr id="2050" name="Picture 2" descr="C:\Users\aaitken.TURNBULLHS.029\AppData\Local\Microsoft\Windows\Temporary Internet Files\Content.IE5\CWJX89B6\-F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4920" y="4114800"/>
            <a:ext cx="177908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626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Key Area 1.8 –  Energy Systems in Muscle Cells</vt:lpstr>
      <vt:lpstr>Lactate Metabolism</vt:lpstr>
      <vt:lpstr>Lactate Metabolism</vt:lpstr>
      <vt:lpstr>Lactate Metabolism</vt:lpstr>
      <vt:lpstr>Skeletal Muscle</vt:lpstr>
      <vt:lpstr>Skeletal Muscle</vt:lpstr>
      <vt:lpstr>Different fibres for different events</vt:lpstr>
      <vt:lpstr>Slow Twitch Muscle Fibres</vt:lpstr>
      <vt:lpstr>Fast Twitch Muscle Fibres</vt:lpstr>
      <vt:lpstr>PowerPoint Presentation</vt:lpstr>
      <vt:lpstr>Muscle Fibres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1.8 –  Energy Systems in Muscle Cells</dc:title>
  <dc:creator>AAitken</dc:creator>
  <cp:lastModifiedBy>nmcdaid</cp:lastModifiedBy>
  <cp:revision>30</cp:revision>
  <dcterms:created xsi:type="dcterms:W3CDTF">2006-08-16T00:00:00Z</dcterms:created>
  <dcterms:modified xsi:type="dcterms:W3CDTF">2019-01-18T11:29:17Z</dcterms:modified>
</cp:coreProperties>
</file>