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6" r:id="rId3"/>
    <p:sldId id="267" r:id="rId4"/>
    <p:sldId id="260" r:id="rId5"/>
    <p:sldId id="268" r:id="rId6"/>
    <p:sldId id="277" r:id="rId7"/>
    <p:sldId id="269" r:id="rId8"/>
    <p:sldId id="261" r:id="rId9"/>
    <p:sldId id="270" r:id="rId10"/>
    <p:sldId id="262" r:id="rId11"/>
    <p:sldId id="278" r:id="rId12"/>
    <p:sldId id="273" r:id="rId13"/>
    <p:sldId id="274" r:id="rId14"/>
    <p:sldId id="279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16FE7-BF4B-4BC4-8022-143AB180BB57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10E31-6FE6-41B3-9D23-3CF0FB3A1D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C3BD-768B-4DB2-90B2-1F2695DD8EAA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841EE-38E4-4386-9671-281F230D54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4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841EE-38E4-4386-9671-281F230D54C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841EE-38E4-4386-9671-281F230D54C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DE33-BAA5-49C9-BD77-961B0E2E4EC0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1A9B-A5C1-43E6-B184-B74D957D5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1.7 – </a:t>
            </a:r>
            <a:br>
              <a:rPr lang="en-GB" dirty="0" smtClean="0"/>
            </a:br>
            <a:r>
              <a:rPr lang="en-GB" dirty="0" smtClean="0"/>
              <a:t>Cellular Respiration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1 Human Cells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N:\FullSizeRender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260648"/>
            <a:ext cx="4968552" cy="64110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124744"/>
            <a:ext cx="2880320" cy="5847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Citric acid cycle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204864"/>
            <a:ext cx="2880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NAD is a hydrogen carrier which takes hydrogen and electrons to stage 3 of respiration where they are used to make ATP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:\FullSizeRender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0"/>
            <a:ext cx="727280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Stage 3: Electron transport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place on </a:t>
            </a:r>
            <a:r>
              <a:rPr lang="en-US" u="sng" dirty="0" smtClean="0"/>
              <a:t>inner membranes </a:t>
            </a:r>
            <a:r>
              <a:rPr lang="en-US" dirty="0" smtClean="0"/>
              <a:t>of mitochondria.</a:t>
            </a:r>
          </a:p>
          <a:p>
            <a:r>
              <a:rPr lang="en-US" u="sng" dirty="0" smtClean="0"/>
              <a:t>Requires</a:t>
            </a:r>
            <a:r>
              <a:rPr lang="en-US" dirty="0" smtClean="0"/>
              <a:t> oxygen.</a:t>
            </a:r>
          </a:p>
          <a:p>
            <a:r>
              <a:rPr lang="en-US" dirty="0" smtClean="0"/>
              <a:t>Hydrogen and electrons are carried here by NAD from glycolysis and citric acid cycle.</a:t>
            </a:r>
          </a:p>
          <a:p>
            <a:r>
              <a:rPr lang="en-US" dirty="0" smtClean="0"/>
              <a:t>These are then used to form a lot of ATP molecules.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Stage 3: Electron transport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9974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Made up of a chain of</a:t>
            </a:r>
            <a:r>
              <a:rPr lang="en-US" sz="2800" b="1" dirty="0" smtClean="0"/>
              <a:t> electron acceptor proteins </a:t>
            </a:r>
            <a:r>
              <a:rPr lang="en-US" sz="2800" dirty="0" smtClean="0"/>
              <a:t>attached to inner membranes of mitochondria.</a:t>
            </a:r>
          </a:p>
          <a:p>
            <a:r>
              <a:rPr lang="en-US" sz="2800" b="1" dirty="0" smtClean="0"/>
              <a:t>High energy electrons </a:t>
            </a:r>
            <a:r>
              <a:rPr lang="en-US" sz="2800" dirty="0" smtClean="0"/>
              <a:t>from NAD and FAD are passed along chain.</a:t>
            </a:r>
          </a:p>
          <a:p>
            <a:r>
              <a:rPr lang="en-US" sz="2800" dirty="0" smtClean="0"/>
              <a:t>Their</a:t>
            </a:r>
            <a:r>
              <a:rPr lang="en-US" sz="2800" b="1" dirty="0" smtClean="0"/>
              <a:t> energy </a:t>
            </a:r>
            <a:r>
              <a:rPr lang="en-US" sz="2800" dirty="0" smtClean="0"/>
              <a:t>is used to pump </a:t>
            </a:r>
            <a:r>
              <a:rPr lang="en-US" sz="2800" b="1" dirty="0" smtClean="0"/>
              <a:t>hydrogen ions </a:t>
            </a:r>
            <a:r>
              <a:rPr lang="en-US" sz="2800" dirty="0" smtClean="0"/>
              <a:t>across inner mitochondrial membranes.</a:t>
            </a:r>
          </a:p>
          <a:p>
            <a:r>
              <a:rPr lang="en-US" sz="2800" b="1" dirty="0" smtClean="0"/>
              <a:t>Return flow </a:t>
            </a:r>
            <a:r>
              <a:rPr lang="en-US" sz="2800" dirty="0" smtClean="0"/>
              <a:t>of hydrogen ions drives the enzyme </a:t>
            </a:r>
            <a:r>
              <a:rPr lang="en-US" sz="2800" b="1" dirty="0" smtClean="0"/>
              <a:t>ATP synthase </a:t>
            </a:r>
            <a:r>
              <a:rPr lang="en-US" sz="2800" dirty="0" smtClean="0"/>
              <a:t>which results in the synthesis of ATP from ADP and Pi.</a:t>
            </a:r>
          </a:p>
          <a:p>
            <a:r>
              <a:rPr lang="en-US" sz="2800" b="1" dirty="0" smtClean="0"/>
              <a:t>Oxygen</a:t>
            </a:r>
            <a:r>
              <a:rPr lang="en-US" sz="2800" dirty="0" smtClean="0"/>
              <a:t> is the final hydrogen acceptor forming water.</a:t>
            </a:r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635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42088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Key Area 1.7</a:t>
            </a:r>
          </a:p>
          <a:p>
            <a:pPr algn="ctr"/>
            <a:r>
              <a:rPr lang="en-GB" sz="3200" dirty="0" smtClean="0"/>
              <a:t>Cellular Respiration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Stage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Name of 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ATP made and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Enzymes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Carriers involved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277385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Stage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Name of 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ATP made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Enzymes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Carriers involved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149080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Stage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Name of 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How is ATP made?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Enzymes involved</a:t>
            </a:r>
          </a:p>
        </p:txBody>
      </p:sp>
    </p:spTree>
    <p:extLst>
      <p:ext uri="{BB962C8B-B14F-4D97-AF65-F5344CB8AC3E}">
        <p14:creationId xmlns:p14="http://schemas.microsoft.com/office/powerpoint/2010/main" val="37454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N:\FullSizeRender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485900"/>
            <a:ext cx="8257048" cy="46073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electron transport chain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Stages of 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three stages of respiration which take place in different parts of the cell:</a:t>
            </a:r>
          </a:p>
          <a:p>
            <a:endParaRPr lang="en-GB" dirty="0" smtClean="0"/>
          </a:p>
          <a:p>
            <a:pPr lvl="2"/>
            <a:r>
              <a:rPr lang="en-GB" sz="3600" dirty="0" smtClean="0"/>
              <a:t>1. Glycolysis</a:t>
            </a:r>
          </a:p>
          <a:p>
            <a:pPr lvl="2"/>
            <a:r>
              <a:rPr lang="en-GB" sz="3600" dirty="0" smtClean="0"/>
              <a:t>2. Citric Acid Cycle/Krebs Cycle</a:t>
            </a:r>
          </a:p>
          <a:p>
            <a:pPr lvl="2"/>
            <a:r>
              <a:rPr lang="en-GB" sz="3600" dirty="0" smtClean="0"/>
              <a:t>3. Electron Transport Chain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Stage1: Glycolysis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Glycolysis means “</a:t>
            </a:r>
            <a:r>
              <a:rPr lang="en-GB" b="1" dirty="0" smtClean="0"/>
              <a:t>splitting</a:t>
            </a:r>
            <a:r>
              <a:rPr lang="en-GB" dirty="0" smtClean="0"/>
              <a:t> </a:t>
            </a:r>
            <a:r>
              <a:rPr lang="en-GB" b="1" dirty="0" smtClean="0"/>
              <a:t>of</a:t>
            </a:r>
            <a:r>
              <a:rPr lang="en-GB" dirty="0" smtClean="0"/>
              <a:t> </a:t>
            </a:r>
            <a:r>
              <a:rPr lang="en-GB" b="1" dirty="0" smtClean="0"/>
              <a:t>glucose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Glycolysis is a series of enzyme-controlled reactions which take place in the cell </a:t>
            </a:r>
            <a:r>
              <a:rPr lang="en-GB" b="1" dirty="0" smtClean="0"/>
              <a:t>cytoplasm</a:t>
            </a:r>
            <a:r>
              <a:rPr lang="en-GB" dirty="0" smtClean="0"/>
              <a:t>.</a:t>
            </a:r>
          </a:p>
          <a:p>
            <a:r>
              <a:rPr lang="en-GB" dirty="0" smtClean="0"/>
              <a:t>During glycolysis, </a:t>
            </a:r>
            <a:r>
              <a:rPr lang="en-GB" b="1" dirty="0" smtClean="0"/>
              <a:t>glucose</a:t>
            </a:r>
            <a:r>
              <a:rPr lang="en-GB" dirty="0" smtClean="0"/>
              <a:t> is broken down into </a:t>
            </a:r>
            <a:r>
              <a:rPr lang="en-GB" b="1" dirty="0" smtClean="0"/>
              <a:t>pyruvate.</a:t>
            </a:r>
          </a:p>
          <a:p>
            <a:r>
              <a:rPr lang="en-GB" dirty="0" smtClean="0"/>
              <a:t>Oxygen is </a:t>
            </a:r>
            <a:r>
              <a:rPr lang="en-GB" b="1" u="sng" dirty="0" smtClean="0"/>
              <a:t>not</a:t>
            </a:r>
            <a:r>
              <a:rPr lang="en-GB" dirty="0" smtClean="0"/>
              <a:t> required in this step.</a:t>
            </a:r>
          </a:p>
          <a:p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s://outlook.office.com/owa/service.svc/s/GetFileAttachment?id=AAMkADU4YWQwYWUxLTRkYTMtNDBiYS1hMTZjLWRhY2QwMWQxYjc5ZABGAAAAAACXTQEnKRuCQ7zQZYPDUk2zBwDD0FEzXUb3QZvtAdZlUFQbAAAA1YwxAACVuAiQRejDQqjpJv%2FrjPCVAAMnZ%2Fd8AAABEgAQAMepU%2FE4ZYRJr9yZbDATpq8%3D&amp;X-OWA-CANARY=MG-XuxP51ESmBK1F9-s6n0CX8R8PCtQYf5S0nHi6hYVinzamqVLjqk4hxr_J_zYr4q3XyL0WED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 descr="https://outlook.office.com/owa/service.svc/s/GetFileAttachment?id=AAMkADU4YWQwYWUxLTRkYTMtNDBiYS1hMTZjLWRhY2QwMWQxYjc5ZABGAAAAAACXTQEnKRuCQ7zQZYPDUk2zBwDD0FEzXUb3QZvtAdZlUFQbAAAA1YwxAACVuAiQRejDQqjpJv%2FrjPCVAAMnZ%2Fd8AAABEgAQAMepU%2FE4ZYRJr9yZbDATpq8%3D&amp;X-OWA-CANARY=wFnGJg3byUuTHFV6V5HF0PCkZ5gPCtQYcBuauWCsgRh8cOj9Gl0NpZNAow2vQaL4P-my1Y_lh9o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5" name="Picture 5" descr="N:\FullSizeRender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36510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188640"/>
            <a:ext cx="8496944" cy="2520280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429309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first part of glycolysis is called the “</a:t>
            </a:r>
            <a:r>
              <a:rPr lang="en-GB" sz="2800" b="1" dirty="0" smtClean="0"/>
              <a:t>energy investment</a:t>
            </a:r>
            <a:r>
              <a:rPr lang="en-GB" sz="2800" dirty="0" smtClean="0"/>
              <a:t>” phase. This is because </a:t>
            </a:r>
            <a:r>
              <a:rPr lang="en-GB" sz="2800" b="1" dirty="0" smtClean="0"/>
              <a:t>two</a:t>
            </a:r>
            <a:r>
              <a:rPr lang="en-GB" sz="2800" dirty="0" smtClean="0"/>
              <a:t> ATP molecules must be “</a:t>
            </a:r>
            <a:r>
              <a:rPr lang="en-GB" sz="2800" b="1" dirty="0" smtClean="0"/>
              <a:t>invested</a:t>
            </a:r>
            <a:r>
              <a:rPr lang="en-GB" sz="2800" dirty="0" smtClean="0"/>
              <a:t>” in order for the second half of the reaction to proceed. </a:t>
            </a:r>
          </a:p>
          <a:p>
            <a:r>
              <a:rPr lang="en-GB" sz="2800" dirty="0" smtClean="0"/>
              <a:t>This is referred to as phosphorylation of intermediates as the </a:t>
            </a:r>
            <a:r>
              <a:rPr lang="en-GB" sz="2800" b="1" dirty="0" smtClean="0"/>
              <a:t>2 ATP</a:t>
            </a:r>
            <a:r>
              <a:rPr lang="en-GB" sz="2800" dirty="0" smtClean="0"/>
              <a:t> molecules are broken down to </a:t>
            </a:r>
            <a:r>
              <a:rPr lang="en-GB" sz="2800" b="1" dirty="0" smtClean="0"/>
              <a:t>2</a:t>
            </a:r>
            <a:r>
              <a:rPr lang="en-GB" sz="2800" dirty="0" smtClean="0"/>
              <a:t> </a:t>
            </a:r>
            <a:r>
              <a:rPr lang="en-GB" sz="2800" b="1" dirty="0" smtClean="0"/>
              <a:t>ADP + 2 Pi </a:t>
            </a:r>
            <a:r>
              <a:rPr lang="en-GB" sz="2800" dirty="0" smtClean="0"/>
              <a:t>to allow the reaction to proceed.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s://outlook.office.com/owa/service.svc/s/GetFileAttachment?id=AAMkADU4YWQwYWUxLTRkYTMtNDBiYS1hMTZjLWRhY2QwMWQxYjc5ZABGAAAAAACXTQEnKRuCQ7zQZYPDUk2zBwDD0FEzXUb3QZvtAdZlUFQbAAAA1YwxAACVuAiQRejDQqjpJv%2FrjPCVAAMnZ%2Fd8AAABEgAQAMepU%2FE4ZYRJr9yZbDATpq8%3D&amp;X-OWA-CANARY=MG-XuxP51ESmBK1F9-s6n0CX8R8PCtQYf5S0nHi6hYVinzamqVLjqk4hxr_J_zYr4q3XyL0WED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 descr="https://outlook.office.com/owa/service.svc/s/GetFileAttachment?id=AAMkADU4YWQwYWUxLTRkYTMtNDBiYS1hMTZjLWRhY2QwMWQxYjc5ZABGAAAAAACXTQEnKRuCQ7zQZYPDUk2zBwDD0FEzXUb3QZvtAdZlUFQbAAAA1YwxAACVuAiQRejDQqjpJv%2FrjPCVAAMnZ%2Fd8AAABEgAQAMepU%2FE4ZYRJr9yZbDATpq8%3D&amp;X-OWA-CANARY=wFnGJg3byUuTHFV6V5HF0PCkZ5gPCtQYcBuauWCsgRh8cOj9Gl0NpZNAow2vQaL4P-my1Y_lh9o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5" name="Picture 5" descr="N:\FullSizeRender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-387424"/>
            <a:ext cx="8676456" cy="414191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3528" y="2060848"/>
            <a:ext cx="8640960" cy="1728192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3645024"/>
            <a:ext cx="9144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second part of glycolysis is called the “</a:t>
            </a:r>
            <a:r>
              <a:rPr lang="en-GB" sz="2800" b="1" dirty="0" smtClean="0"/>
              <a:t>energy payoff</a:t>
            </a:r>
            <a:r>
              <a:rPr lang="en-GB" sz="2800" dirty="0" smtClean="0"/>
              <a:t>” phase. This is because </a:t>
            </a:r>
            <a:r>
              <a:rPr lang="en-GB" sz="2800" b="1" dirty="0" smtClean="0"/>
              <a:t>4</a:t>
            </a:r>
            <a:r>
              <a:rPr lang="en-GB" sz="2800" dirty="0" smtClean="0"/>
              <a:t> ATP molecules are made – a net gain of 2 ATP. During this part of the reaction, </a:t>
            </a:r>
            <a:r>
              <a:rPr lang="en-GB" sz="2800" u="sng" dirty="0" smtClean="0"/>
              <a:t>dehydrogenase enzymes</a:t>
            </a:r>
            <a:r>
              <a:rPr lang="en-GB" sz="2800" dirty="0" smtClean="0"/>
              <a:t> remove Hydrogen ions, which combine with a hydrogen carrier NAD to form NADH. This hydrogen carrier transports hydrogen to stage 3 of respiration where more ATP is made. 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:\FullSizeRender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n-GB" sz="3600" dirty="0" smtClean="0"/>
              <a:t>Stage2. Citric Acid Cycle/Krebs Cycle</a:t>
            </a:r>
            <a:br>
              <a:rPr lang="en-GB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place in the </a:t>
            </a:r>
            <a:r>
              <a:rPr lang="en-US" b="1" dirty="0" smtClean="0"/>
              <a:t>central matrix of the mitochondria </a:t>
            </a:r>
            <a:r>
              <a:rPr lang="en-US" dirty="0" smtClean="0"/>
              <a:t>and </a:t>
            </a:r>
            <a:r>
              <a:rPr lang="en-US" u="sng" dirty="0" smtClean="0"/>
              <a:t>requires</a:t>
            </a:r>
            <a:r>
              <a:rPr lang="en-US" dirty="0" smtClean="0"/>
              <a:t> oxygen.</a:t>
            </a:r>
            <a:endParaRPr lang="en-US" b="1" dirty="0" smtClean="0"/>
          </a:p>
          <a:p>
            <a:r>
              <a:rPr lang="en-US" b="1" dirty="0" smtClean="0"/>
              <a:t>Pyruvate</a:t>
            </a:r>
            <a:r>
              <a:rPr lang="en-US" dirty="0" smtClean="0"/>
              <a:t> formed during glycolysis enters from the cytoplasm.</a:t>
            </a:r>
          </a:p>
          <a:p>
            <a:r>
              <a:rPr lang="en-US" dirty="0" smtClean="0"/>
              <a:t>Pyruvate is broken down to an </a:t>
            </a:r>
            <a:r>
              <a:rPr lang="en-US" b="1" dirty="0" smtClean="0"/>
              <a:t>acetyl group </a:t>
            </a:r>
            <a:r>
              <a:rPr lang="en-US" dirty="0" smtClean="0"/>
              <a:t>and </a:t>
            </a:r>
            <a:r>
              <a:rPr lang="en-US" b="1" dirty="0" smtClean="0"/>
              <a:t>CO</a:t>
            </a:r>
            <a:r>
              <a:rPr lang="en-US" b="1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Acetyl group combines with coenzyme A to form </a:t>
            </a:r>
            <a:r>
              <a:rPr lang="en-US" b="1" dirty="0" smtClean="0"/>
              <a:t>Acetyl coenzyme 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N:\FullSizeRender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772816"/>
            <a:ext cx="8128000" cy="454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Mitochondrion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Citric acid cycle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Acetyl coenzyme A combines with </a:t>
            </a:r>
            <a:r>
              <a:rPr lang="en-US" sz="2800" b="1" dirty="0" smtClean="0"/>
              <a:t>oxaloacetate</a:t>
            </a:r>
            <a:r>
              <a:rPr lang="en-US" sz="2800" dirty="0" smtClean="0"/>
              <a:t> to form </a:t>
            </a:r>
            <a:r>
              <a:rPr lang="en-US" sz="2800" b="1" dirty="0" smtClean="0"/>
              <a:t>citrate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Citrate undergoes a series of enzyme steps resulting in </a:t>
            </a:r>
            <a:r>
              <a:rPr lang="en-US" sz="2800" u="sng" dirty="0" smtClean="0"/>
              <a:t>one</a:t>
            </a:r>
            <a:r>
              <a:rPr lang="en-US" sz="2800" dirty="0" smtClean="0"/>
              <a:t> </a:t>
            </a:r>
            <a:r>
              <a:rPr lang="en-US" sz="2800" b="1" dirty="0" smtClean="0"/>
              <a:t>ATP molecule </a:t>
            </a:r>
            <a:r>
              <a:rPr lang="en-US" sz="2800" dirty="0" smtClean="0"/>
              <a:t>being made.</a:t>
            </a:r>
          </a:p>
          <a:p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is also released and oxaloacetate is regenerated.</a:t>
            </a:r>
          </a:p>
          <a:p>
            <a:r>
              <a:rPr lang="en-US" sz="2800" b="1" dirty="0" smtClean="0"/>
              <a:t>Dehydrogenase enzymes </a:t>
            </a:r>
            <a:r>
              <a:rPr lang="en-US" sz="2800" u="sng" dirty="0" smtClean="0"/>
              <a:t>remove hydrogen ions </a:t>
            </a:r>
            <a:r>
              <a:rPr lang="en-US" sz="2800" dirty="0" smtClean="0"/>
              <a:t>and </a:t>
            </a:r>
            <a:r>
              <a:rPr lang="en-US" sz="2800" u="sng" dirty="0" smtClean="0"/>
              <a:t>electrons </a:t>
            </a:r>
            <a:r>
              <a:rPr lang="en-US" sz="2800" dirty="0" smtClean="0"/>
              <a:t>during the citric acid cycle.</a:t>
            </a:r>
          </a:p>
          <a:p>
            <a:r>
              <a:rPr lang="en-US" sz="2800" dirty="0" smtClean="0"/>
              <a:t>These are carried to stage 3 by coenzyme hydrogen carrier </a:t>
            </a:r>
            <a:r>
              <a:rPr lang="en-US" sz="2800" b="1" dirty="0" smtClean="0"/>
              <a:t>NAD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70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541</Words>
  <Application>Microsoft Office PowerPoint</Application>
  <PresentationFormat>On-screen Show (4:3)</PresentationFormat>
  <Paragraphs>67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Key Area 1.7 –  Cellular Respiration</vt:lpstr>
      <vt:lpstr>Stages of Respiration</vt:lpstr>
      <vt:lpstr>Stage1: Glycolysis</vt:lpstr>
      <vt:lpstr>PowerPoint Presentation</vt:lpstr>
      <vt:lpstr>PowerPoint Presentation</vt:lpstr>
      <vt:lpstr>PowerPoint Presentation</vt:lpstr>
      <vt:lpstr>Stage2. Citric Acid Cycle/Krebs Cycle </vt:lpstr>
      <vt:lpstr>Mitochondrion</vt:lpstr>
      <vt:lpstr>Citric acid cycle (continued)</vt:lpstr>
      <vt:lpstr>PowerPoint Presentation</vt:lpstr>
      <vt:lpstr>PowerPoint Presentation</vt:lpstr>
      <vt:lpstr>Stage 3: Electron transport chain</vt:lpstr>
      <vt:lpstr>Stage 3: Electron transport chain</vt:lpstr>
      <vt:lpstr>PowerPoint Presentation</vt:lpstr>
      <vt:lpstr>The electron transport chain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1.7 – Cellular respiration</dc:title>
  <dc:creator>jtait</dc:creator>
  <cp:lastModifiedBy>aaitken</cp:lastModifiedBy>
  <cp:revision>74</cp:revision>
  <dcterms:created xsi:type="dcterms:W3CDTF">2016-11-08T13:06:10Z</dcterms:created>
  <dcterms:modified xsi:type="dcterms:W3CDTF">2019-01-11T11:22:37Z</dcterms:modified>
</cp:coreProperties>
</file>