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1" r:id="rId22"/>
  </p:sldIdLst>
  <p:sldSz cx="9144000" cy="6858000" type="screen4x3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57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FFE0-9F0A-4DC6-880D-2FF2D0C02D7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948-228B-4E7B-BF57-7CA8B3A36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2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4908-5D49-9D4A-B746-7C732CEB86A3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ABAF5-8C88-634D-8195-8D91EF609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83BB-E63B-4711-965B-39A7B908A53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40A0AE-0945-334D-A155-DFA874AD49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6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5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0223-CE58-2647-95A7-59AD9B80D08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4EE4-458E-6748-B4EC-AB873C3E4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Key Area 1.6 – Metabolic pathways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44450" cap="rnd" cmpd="sng">
            <a:solidFill>
              <a:srgbClr val="BF11BF"/>
            </a:solidFill>
            <a:prstDash val="sysDot"/>
            <a:bevel/>
          </a:ln>
        </p:spPr>
        <p:txBody>
          <a:bodyPr/>
          <a:lstStyle/>
          <a:p>
            <a:r>
              <a:rPr lang="en-GB" dirty="0" smtClean="0"/>
              <a:t>Unit 1 Human Cells</a:t>
            </a:r>
          </a:p>
          <a:p>
            <a:r>
              <a:rPr lang="en-GB" dirty="0" smtClean="0"/>
              <a:t>Higher Human Biology for CfE</a:t>
            </a:r>
          </a:p>
          <a:p>
            <a:r>
              <a:rPr lang="en-GB" smtClean="0"/>
              <a:t>Miss Aitken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21" y="498354"/>
            <a:ext cx="6174687" cy="49397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18053"/>
            <a:ext cx="3106738" cy="56834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800" dirty="0" smtClean="0">
                <a:latin typeface="Tahoma" charset="0"/>
              </a:rPr>
              <a:t>Increasing substrate </a:t>
            </a:r>
            <a:r>
              <a:rPr lang="en-GB" sz="2800" dirty="0" err="1" smtClean="0">
                <a:latin typeface="Tahoma" charset="0"/>
              </a:rPr>
              <a:t>conc</a:t>
            </a:r>
            <a:r>
              <a:rPr lang="en-GB" sz="2800" dirty="0" smtClean="0">
                <a:latin typeface="Tahoma" charset="0"/>
              </a:rPr>
              <a:t> increases the rate of reaction up  to a certain point as more active sites become occupied.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Tahoma" charset="0"/>
              </a:rPr>
              <a:t>Beyond that point, the </a:t>
            </a:r>
            <a:r>
              <a:rPr lang="en-GB" sz="2800" dirty="0" err="1" smtClean="0">
                <a:latin typeface="Tahoma" charset="0"/>
              </a:rPr>
              <a:t>conc</a:t>
            </a:r>
            <a:r>
              <a:rPr lang="en-GB" sz="2800" dirty="0" smtClean="0">
                <a:latin typeface="Tahoma" charset="0"/>
              </a:rPr>
              <a:t> of enzyme becomes </a:t>
            </a:r>
            <a:r>
              <a:rPr lang="en-GB" sz="2800" u="sng" dirty="0" smtClean="0">
                <a:latin typeface="Tahoma" charset="0"/>
              </a:rPr>
              <a:t>limiting</a:t>
            </a:r>
            <a:r>
              <a:rPr lang="en-GB" sz="2800" dirty="0" smtClean="0">
                <a:latin typeface="Tahoma" charset="0"/>
              </a:rPr>
              <a:t>.</a:t>
            </a:r>
            <a:endParaRPr lang="en-GB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Tahoma" charset="0"/>
              </a:rPr>
              <a:t>INCREASING SUBSTRATE CONCENTRATION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337" y="1945958"/>
            <a:ext cx="4033838" cy="452596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Tahoma" charset="0"/>
              </a:rPr>
              <a:t>From the diagram, you can see that increasing the substrate concentration, increases the rate of reaction, until the graph levels off-this is because the enzyme concentration is now a limiting factor</a:t>
            </a:r>
            <a:endParaRPr lang="en-GB" sz="2800" dirty="0">
              <a:latin typeface="Tahoma" charset="0"/>
            </a:endParaRPr>
          </a:p>
        </p:txBody>
      </p:sp>
      <p:pic>
        <p:nvPicPr>
          <p:cNvPr id="20484" name="Picture 4" descr="ENZY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76425"/>
            <a:ext cx="4670425" cy="4148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inhibitor is a substance that reduces the rate of an enzyme reaction.</a:t>
            </a:r>
          </a:p>
          <a:p>
            <a:r>
              <a:rPr lang="en-US" dirty="0" smtClean="0"/>
              <a:t>Inhibitors can control metabolic pathways by regulating enzyme action.</a:t>
            </a:r>
          </a:p>
          <a:p>
            <a:r>
              <a:rPr lang="en-US" dirty="0" smtClean="0"/>
              <a:t>There are two types of inhibitor:-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Competitive inhibitors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Non-competitive inhibitors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Competitive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similar in shape to the substrate and compete for the active site thereby reducing reaction rate.</a:t>
            </a:r>
          </a:p>
          <a:p>
            <a:r>
              <a:rPr lang="en-US" dirty="0" smtClean="0"/>
              <a:t>Competitive inhibitors are affected by the concentration of the substrate present.</a:t>
            </a:r>
          </a:p>
        </p:txBody>
      </p:sp>
    </p:spTree>
    <p:extLst>
      <p:ext uri="{BB962C8B-B14F-4D97-AF65-F5344CB8AC3E}">
        <p14:creationId xmlns:p14="http://schemas.microsoft.com/office/powerpoint/2010/main" val="13767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Competitive inhibitors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65" y="1533434"/>
            <a:ext cx="6803501" cy="46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367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The effect of increasing substrate concentration on competitive inhibition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60" y="1433367"/>
            <a:ext cx="5533544" cy="3838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4660" y="5295852"/>
            <a:ext cx="574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Competitive inhibition can be reduced by </a:t>
            </a:r>
            <a:r>
              <a:rPr lang="en-US" sz="2000" u="sng" dirty="0" smtClean="0"/>
              <a:t>increasing</a:t>
            </a:r>
            <a:r>
              <a:rPr lang="en-US" sz="2000" dirty="0" smtClean="0"/>
              <a:t> substrate concentration. More substrate will bind to active sites so the reaction rate will increase.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0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Non-competitive inhibitors.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Non-competitive inhibitors are </a:t>
            </a:r>
            <a:r>
              <a:rPr lang="en-US" u="sng" dirty="0" smtClean="0"/>
              <a:t>not similar</a:t>
            </a:r>
            <a:r>
              <a:rPr lang="en-US" dirty="0" smtClean="0"/>
              <a:t> in shape to the substrate and attach to another part of the enzyme.</a:t>
            </a:r>
          </a:p>
          <a:p>
            <a:r>
              <a:rPr lang="en-US" dirty="0" smtClean="0"/>
              <a:t>When they do this, they affect the shape of the active site so that the substrate no longer fits.</a:t>
            </a:r>
          </a:p>
          <a:p>
            <a:r>
              <a:rPr lang="en-US" dirty="0" smtClean="0"/>
              <a:t>This </a:t>
            </a:r>
            <a:r>
              <a:rPr lang="en-US" u="sng" dirty="0" smtClean="0"/>
              <a:t>reduces</a:t>
            </a:r>
            <a:r>
              <a:rPr lang="en-US" dirty="0" smtClean="0"/>
              <a:t> the rate of the reaction.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2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Non-competitive inhibitors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793754"/>
            <a:ext cx="8128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Non-competitive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Non-competitive inhibitors reduce the amount of active enzyme and have a similar effect to decreasing enzyme concentration.</a:t>
            </a:r>
          </a:p>
          <a:p>
            <a:r>
              <a:rPr lang="en-US" dirty="0" smtClean="0"/>
              <a:t>Cyanide, heavy metal ions and some insecticides act as non-competitive inhibitors.</a:t>
            </a:r>
          </a:p>
          <a:p>
            <a:r>
              <a:rPr lang="en-US" dirty="0" smtClean="0"/>
              <a:t>Non-competitive inhibitors are </a:t>
            </a:r>
            <a:r>
              <a:rPr lang="en-US" u="sng" dirty="0" smtClean="0"/>
              <a:t>not </a:t>
            </a:r>
            <a:r>
              <a:rPr lang="en-US" dirty="0" smtClean="0"/>
              <a:t>affected by substrate concentration (unlike competitive inhibitors).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Feedback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when the build up of the end product in a metabolic pathway inhibits an enzyme earlier in the pathway.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77085"/>
              </p:ext>
            </p:extLst>
          </p:nvPr>
        </p:nvGraphicFramePr>
        <p:xfrm>
          <a:off x="986156" y="3104479"/>
          <a:ext cx="6966488" cy="320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rawPlus Drawing" r:id="rId3" imgW="9258300" imgH="4257675" progId="Serif.DrawPlus">
                  <p:embed/>
                </p:oleObj>
              </mc:Choice>
              <mc:Fallback>
                <p:oleObj name="DrawPlus Drawing" r:id="rId3" imgW="9258300" imgH="4257675" progId="Serif.DrawPlus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156" y="3104479"/>
                        <a:ext cx="6966488" cy="3204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5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Metabolic pathways are controlled by enzymes.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Anabolic pathways </a:t>
            </a:r>
            <a:r>
              <a:rPr lang="en-US" dirty="0" smtClean="0"/>
              <a:t>are pathways which synthesize (build-up) complex molecules from simpler ones and need energy.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Catabolic pathways </a:t>
            </a:r>
            <a:r>
              <a:rPr lang="en-US" dirty="0" smtClean="0"/>
              <a:t>break down complex molecules into simpler ones and release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8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37" y="221923"/>
            <a:ext cx="6985299" cy="63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564904"/>
            <a:ext cx="20882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Key Area 1.6</a:t>
            </a:r>
          </a:p>
          <a:p>
            <a:pPr algn="ctr"/>
            <a:r>
              <a:rPr lang="en-GB" sz="2400" b="1" dirty="0" smtClean="0"/>
              <a:t>Metabolic Pathways</a:t>
            </a:r>
          </a:p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Anabolic and Catabolic Pathways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65610" y="4482698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Feedback Inhibition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7008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Induced fit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744308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Effect of substrate and enzyme concentration</a:t>
            </a:r>
            <a:endParaRPr lang="en-GB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411760" y="1412776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80112" y="198884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8104" y="3068960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411760" y="2924944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555776" y="364502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1" idx="0"/>
          </p:cNvCxnSpPr>
          <p:nvPr/>
        </p:nvCxnSpPr>
        <p:spPr>
          <a:xfrm>
            <a:off x="5508104" y="3833465"/>
            <a:ext cx="1440160" cy="910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aitken.TURNBULLHS.001\AppData\Local\Microsoft\Windows\Temporary Internet Files\Content.IE5\X1VCE2CO\thinking-clip-art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1916832" cy="19168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588224" y="287935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Activation Energy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5" y="25649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Enzyme Inhibition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Control of 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step in a metabolic pathway is controlled by a specific enzyme.</a:t>
            </a:r>
          </a:p>
          <a:p>
            <a:r>
              <a:rPr lang="en-US" dirty="0" smtClean="0"/>
              <a:t>Enzymes are coded for by genes.</a:t>
            </a:r>
          </a:p>
          <a:p>
            <a:r>
              <a:rPr lang="en-US" dirty="0" smtClean="0"/>
              <a:t>A ‘</a:t>
            </a:r>
            <a:r>
              <a:rPr lang="en-US" u="sng" dirty="0" smtClean="0"/>
              <a:t>metabolic block</a:t>
            </a:r>
            <a:r>
              <a:rPr lang="en-US" dirty="0" smtClean="0"/>
              <a:t>’ can occur on a pathway because of a gene mutation.</a:t>
            </a:r>
          </a:p>
          <a:p>
            <a:r>
              <a:rPr lang="en-US" dirty="0" smtClean="0"/>
              <a:t>This results in the enzyme being absent or not functioning correctly.</a:t>
            </a:r>
          </a:p>
        </p:txBody>
      </p:sp>
    </p:spTree>
    <p:extLst>
      <p:ext uri="{BB962C8B-B14F-4D97-AF65-F5344CB8AC3E}">
        <p14:creationId xmlns:p14="http://schemas.microsoft.com/office/powerpoint/2010/main" val="67080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9" y="994510"/>
            <a:ext cx="8599438" cy="2913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077" y="4635700"/>
            <a:ext cx="7899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Metabolite A is converted to metabolite B. </a:t>
            </a:r>
            <a:r>
              <a:rPr lang="en-US" sz="2000" dirty="0"/>
              <a:t> </a:t>
            </a:r>
            <a:r>
              <a:rPr lang="en-US" sz="2000" dirty="0" smtClean="0"/>
              <a:t>A metabolic block prevents the formation of metabolite C.</a:t>
            </a:r>
          </a:p>
          <a:p>
            <a:r>
              <a:rPr lang="en-US" sz="2000" dirty="0" smtClean="0"/>
              <a:t>Most metabolic pathways are reversible but some have irreversible steps and alternative routes.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78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Enzyme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Enzymes are </a:t>
            </a:r>
            <a:r>
              <a:rPr lang="en-US" u="sng" dirty="0" smtClean="0"/>
              <a:t>Biological catalysts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Enzymes </a:t>
            </a:r>
            <a:r>
              <a:rPr lang="en-US" u="sng" dirty="0" smtClean="0"/>
              <a:t>speed up </a:t>
            </a:r>
            <a:r>
              <a:rPr lang="en-US" dirty="0" smtClean="0"/>
              <a:t>the rates of chemical reactions by </a:t>
            </a:r>
            <a:r>
              <a:rPr lang="en-US" u="sng" dirty="0" smtClean="0"/>
              <a:t>lowering</a:t>
            </a:r>
            <a:r>
              <a:rPr lang="en-US" dirty="0" smtClean="0"/>
              <a:t> the activation energy required for the reaction to proceed.</a:t>
            </a:r>
          </a:p>
          <a:p>
            <a:r>
              <a:rPr lang="en-US" dirty="0" smtClean="0"/>
              <a:t>Before a substrate can change into a product, it must overcome this activation energy barrier.</a:t>
            </a:r>
          </a:p>
          <a:p>
            <a:r>
              <a:rPr lang="en-US" dirty="0" smtClean="0"/>
              <a:t>Enzymes </a:t>
            </a:r>
            <a:r>
              <a:rPr lang="en-US" u="sng" dirty="0" smtClean="0"/>
              <a:t>lower</a:t>
            </a:r>
            <a:r>
              <a:rPr lang="en-US" dirty="0" smtClean="0"/>
              <a:t> the activation energy need for the reaction to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3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54" y="1189918"/>
            <a:ext cx="8545965" cy="47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Induced fit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Enzymes are </a:t>
            </a:r>
            <a:r>
              <a:rPr lang="en-US" u="sng" dirty="0" smtClean="0"/>
              <a:t>specific</a:t>
            </a:r>
            <a:r>
              <a:rPr lang="en-US" dirty="0" smtClean="0"/>
              <a:t> because only one substrate is complementary to the shape of the active site.</a:t>
            </a:r>
          </a:p>
          <a:p>
            <a:r>
              <a:rPr lang="en-US" dirty="0" smtClean="0"/>
              <a:t>Substrates have a high </a:t>
            </a:r>
            <a:r>
              <a:rPr lang="en-US" dirty="0" smtClean="0">
                <a:solidFill>
                  <a:srgbClr val="FF0000"/>
                </a:solidFill>
              </a:rPr>
              <a:t>affinity</a:t>
            </a:r>
            <a:r>
              <a:rPr lang="en-US" dirty="0" smtClean="0"/>
              <a:t> for the active site and are chemically attracted to it.</a:t>
            </a:r>
          </a:p>
          <a:p>
            <a:r>
              <a:rPr lang="en-US" dirty="0" smtClean="0"/>
              <a:t>Enzymes are </a:t>
            </a:r>
            <a:r>
              <a:rPr lang="en-US" u="sng" dirty="0" smtClean="0"/>
              <a:t>flexible</a:t>
            </a:r>
            <a:r>
              <a:rPr lang="en-US" dirty="0" smtClean="0"/>
              <a:t> and as the substrate binds (attaches), the active site </a:t>
            </a:r>
            <a:r>
              <a:rPr lang="en-US" u="sng" dirty="0" smtClean="0"/>
              <a:t>changes shape </a:t>
            </a:r>
            <a:r>
              <a:rPr lang="en-US" dirty="0" smtClean="0"/>
              <a:t>to fit around the substrate more closely.</a:t>
            </a:r>
          </a:p>
          <a:p>
            <a:r>
              <a:rPr lang="en-US" dirty="0" smtClean="0"/>
              <a:t>This is called the </a:t>
            </a:r>
            <a:r>
              <a:rPr lang="en-US" u="sng" dirty="0" smtClean="0"/>
              <a:t>Induced fit hypothesis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7" y="1417638"/>
            <a:ext cx="8728469" cy="35384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Induced fit hypothesis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6058"/>
            <a:ext cx="8062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active site can also </a:t>
            </a:r>
            <a:r>
              <a:rPr lang="en-US" sz="2400" u="sng" dirty="0" smtClean="0"/>
              <a:t>orientate</a:t>
            </a:r>
            <a:r>
              <a:rPr lang="en-US" sz="2400" dirty="0" smtClean="0"/>
              <a:t> the substrate molecule so that they fit more closely (see p37 of HTP textbook).</a:t>
            </a:r>
          </a:p>
          <a:p>
            <a:r>
              <a:rPr lang="en-US" sz="2400" dirty="0" smtClean="0"/>
              <a:t>The product has a </a:t>
            </a:r>
            <a:r>
              <a:rPr lang="en-US" sz="2400" u="sng" dirty="0" smtClean="0"/>
              <a:t>low affinity </a:t>
            </a:r>
            <a:r>
              <a:rPr lang="en-US" sz="2400" dirty="0" smtClean="0"/>
              <a:t>for the active site so leaves and the active site returns to it’s original shape.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5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07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Effect of substrate concentration on the rate of an enzyme controlled reaction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82231"/>
            <a:ext cx="8229600" cy="394393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</a:t>
            </a:r>
            <a:r>
              <a:rPr lang="en-US" u="sng" dirty="0" smtClean="0"/>
              <a:t>increase</a:t>
            </a:r>
            <a:r>
              <a:rPr lang="en-US" dirty="0" smtClean="0"/>
              <a:t> in the substrate concentration drives the reaction in the direction of the end product and </a:t>
            </a:r>
            <a:r>
              <a:rPr lang="en-US" u="sng" dirty="0" smtClean="0"/>
              <a:t>increases</a:t>
            </a:r>
            <a:r>
              <a:rPr lang="en-US" dirty="0" smtClean="0"/>
              <a:t> the rate of the reaction.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669</Words>
  <Application>Microsoft Office PowerPoint</Application>
  <PresentationFormat>On-screen Show (4:3)</PresentationFormat>
  <Paragraphs>68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DrawPlus Drawing</vt:lpstr>
      <vt:lpstr>Key Area 1.6 – Metabolic pathways</vt:lpstr>
      <vt:lpstr>Metabolic pathways</vt:lpstr>
      <vt:lpstr>Control of metabolic pathways</vt:lpstr>
      <vt:lpstr>PowerPoint Presentation</vt:lpstr>
      <vt:lpstr>Enzyme action</vt:lpstr>
      <vt:lpstr>PowerPoint Presentation</vt:lpstr>
      <vt:lpstr>Induced fit hypothesis</vt:lpstr>
      <vt:lpstr>Induced fit hypothesis</vt:lpstr>
      <vt:lpstr>Effect of substrate concentration on the rate of an enzyme controlled reaction</vt:lpstr>
      <vt:lpstr>PowerPoint Presentation</vt:lpstr>
      <vt:lpstr>INCREASING SUBSTRATE CONCENTRATION</vt:lpstr>
      <vt:lpstr>Inhibitors</vt:lpstr>
      <vt:lpstr>Competitive inhibitors</vt:lpstr>
      <vt:lpstr>Competitive inhibitors</vt:lpstr>
      <vt:lpstr>The effect of increasing substrate concentration on competitive inhibition</vt:lpstr>
      <vt:lpstr>Non-competitive inhibitors.</vt:lpstr>
      <vt:lpstr>Non-competitive inhibitors</vt:lpstr>
      <vt:lpstr>Non-competitive inhibitors</vt:lpstr>
      <vt:lpstr>Feedback inhibition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Area 1.6 – Metabolic pathways</dc:title>
  <dc:creator>Joseph Tait</dc:creator>
  <cp:lastModifiedBy>nmcdaid</cp:lastModifiedBy>
  <cp:revision>50</cp:revision>
  <cp:lastPrinted>2018-10-30T14:46:57Z</cp:lastPrinted>
  <dcterms:created xsi:type="dcterms:W3CDTF">2016-11-06T15:30:17Z</dcterms:created>
  <dcterms:modified xsi:type="dcterms:W3CDTF">2018-11-08T12:41:48Z</dcterms:modified>
</cp:coreProperties>
</file>