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60" r:id="rId3"/>
    <p:sldId id="261" r:id="rId4"/>
    <p:sldId id="262" r:id="rId5"/>
    <p:sldId id="263" r:id="rId6"/>
    <p:sldId id="264" r:id="rId7"/>
    <p:sldId id="266" r:id="rId8"/>
    <p:sldId id="267" r:id="rId9"/>
    <p:sldId id="268" r:id="rId10"/>
    <p:sldId id="26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7EE302-4302-4044-A109-EAEA4D55CD75}" type="datetimeFigureOut">
              <a:rPr lang="en-GB" smtClean="0"/>
              <a:pPr/>
              <a:t>15/05/2018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17409E-B808-499A-8DB7-FE5DE3AF98D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483BB-E63B-4711-965B-39A7B908A53A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F318B-99F6-4F24-9AC7-48A2C43673C4}" type="datetimeFigureOut">
              <a:rPr lang="en-GB" smtClean="0"/>
              <a:pPr/>
              <a:t>15/05/2018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6751B-915F-45D9-9631-EAD8687532C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F318B-99F6-4F24-9AC7-48A2C43673C4}" type="datetimeFigureOut">
              <a:rPr lang="en-GB" smtClean="0"/>
              <a:pPr/>
              <a:t>15/05/2018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6751B-915F-45D9-9631-EAD8687532C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F318B-99F6-4F24-9AC7-48A2C43673C4}" type="datetimeFigureOut">
              <a:rPr lang="en-GB" smtClean="0"/>
              <a:pPr/>
              <a:t>15/05/2018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6751B-915F-45D9-9631-EAD8687532C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F318B-99F6-4F24-9AC7-48A2C43673C4}" type="datetimeFigureOut">
              <a:rPr lang="en-GB" smtClean="0"/>
              <a:pPr/>
              <a:t>15/05/2018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6751B-915F-45D9-9631-EAD8687532C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F318B-99F6-4F24-9AC7-48A2C43673C4}" type="datetimeFigureOut">
              <a:rPr lang="en-GB" smtClean="0"/>
              <a:pPr/>
              <a:t>15/05/2018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6751B-915F-45D9-9631-EAD8687532C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F318B-99F6-4F24-9AC7-48A2C43673C4}" type="datetimeFigureOut">
              <a:rPr lang="en-GB" smtClean="0"/>
              <a:pPr/>
              <a:t>15/05/2018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6751B-915F-45D9-9631-EAD8687532C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F318B-99F6-4F24-9AC7-48A2C43673C4}" type="datetimeFigureOut">
              <a:rPr lang="en-GB" smtClean="0"/>
              <a:pPr/>
              <a:t>15/05/2018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6751B-915F-45D9-9631-EAD8687532C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F318B-99F6-4F24-9AC7-48A2C43673C4}" type="datetimeFigureOut">
              <a:rPr lang="en-GB" smtClean="0"/>
              <a:pPr/>
              <a:t>15/05/2018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6751B-915F-45D9-9631-EAD8687532C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F318B-99F6-4F24-9AC7-48A2C43673C4}" type="datetimeFigureOut">
              <a:rPr lang="en-GB" smtClean="0"/>
              <a:pPr/>
              <a:t>15/05/2018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6751B-915F-45D9-9631-EAD8687532C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F318B-99F6-4F24-9AC7-48A2C43673C4}" type="datetimeFigureOut">
              <a:rPr lang="en-GB" smtClean="0"/>
              <a:pPr/>
              <a:t>15/05/2018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6751B-915F-45D9-9631-EAD8687532C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F318B-99F6-4F24-9AC7-48A2C43673C4}" type="datetimeFigureOut">
              <a:rPr lang="en-GB" smtClean="0"/>
              <a:pPr/>
              <a:t>15/05/2018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6751B-915F-45D9-9631-EAD8687532C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1F318B-99F6-4F24-9AC7-48A2C43673C4}" type="datetimeFigureOut">
              <a:rPr lang="en-GB" smtClean="0"/>
              <a:pPr/>
              <a:t>15/05/2018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16751B-915F-45D9-9631-EAD8687532C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 w="25400">
            <a:solidFill>
              <a:srgbClr val="FF0000"/>
            </a:solidFill>
          </a:ln>
        </p:spPr>
        <p:txBody>
          <a:bodyPr/>
          <a:lstStyle/>
          <a:p>
            <a:r>
              <a:rPr lang="en-GB" dirty="0" smtClean="0"/>
              <a:t>Key Area 1.4 – </a:t>
            </a:r>
            <a:r>
              <a:rPr lang="en-GB" dirty="0" smtClean="0"/>
              <a:t>Mutations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ln w="44450" cap="rnd" cmpd="sng">
            <a:solidFill>
              <a:srgbClr val="BF11BF"/>
            </a:solidFill>
            <a:prstDash val="sysDot"/>
            <a:bevel/>
          </a:ln>
        </p:spPr>
        <p:txBody>
          <a:bodyPr/>
          <a:lstStyle/>
          <a:p>
            <a:r>
              <a:rPr lang="en-GB" dirty="0" smtClean="0"/>
              <a:t>Unit 1 Human Cells</a:t>
            </a:r>
          </a:p>
          <a:p>
            <a:r>
              <a:rPr lang="en-GB" dirty="0" smtClean="0"/>
              <a:t>Higher Human Biology for CfE</a:t>
            </a:r>
          </a:p>
          <a:p>
            <a:r>
              <a:rPr lang="en-GB" smtClean="0"/>
              <a:t>Miss Aitken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rgbClr val="FF0000"/>
            </a:solidFill>
          </a:ln>
        </p:spPr>
        <p:txBody>
          <a:bodyPr/>
          <a:lstStyle/>
          <a:p>
            <a:r>
              <a:rPr lang="en-GB" dirty="0" smtClean="0"/>
              <a:t>Types of Chromosome Mutation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Deletion -  parts of a chromosome are completely missing e.g. Cri du Chat syndrome involves the loss of part of chromosome 5</a:t>
            </a:r>
          </a:p>
          <a:p>
            <a:endParaRPr lang="en-GB" dirty="0" smtClean="0"/>
          </a:p>
          <a:p>
            <a:r>
              <a:rPr lang="en-GB" dirty="0" smtClean="0"/>
              <a:t>Duplication – A set of genes on one chromosome becomes attached to another chromosome, leading to repeated genes e.g. many types of inherited cancer</a:t>
            </a:r>
          </a:p>
          <a:p>
            <a:endParaRPr lang="en-GB" dirty="0" smtClean="0"/>
          </a:p>
          <a:p>
            <a:r>
              <a:rPr lang="en-GB" dirty="0" smtClean="0"/>
              <a:t>Inversion -  A section of chromosome becomes reversed</a:t>
            </a:r>
          </a:p>
          <a:p>
            <a:endParaRPr lang="en-GB" dirty="0" smtClean="0"/>
          </a:p>
          <a:p>
            <a:r>
              <a:rPr lang="en-GB" dirty="0" smtClean="0"/>
              <a:t>Translocation – Detached genes become attached to a different chromosome e.g. some types of lymphoma are caused by a translocation on chromosome 14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Mutations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 smtClean="0"/>
              <a:t>Mutations </a:t>
            </a:r>
            <a:r>
              <a:rPr lang="en-GB" dirty="0" smtClean="0"/>
              <a:t>are </a:t>
            </a:r>
            <a:r>
              <a:rPr lang="en-GB" u="sng" dirty="0" smtClean="0"/>
              <a:t>random</a:t>
            </a:r>
            <a:r>
              <a:rPr lang="en-GB" dirty="0" smtClean="0"/>
              <a:t> changes to genetic </a:t>
            </a:r>
            <a:r>
              <a:rPr lang="en-GB" dirty="0" smtClean="0"/>
              <a:t>material that result in no protein or an altered protein being synthesised.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Single </a:t>
            </a:r>
            <a:r>
              <a:rPr lang="en-GB" dirty="0" smtClean="0"/>
              <a:t>g</a:t>
            </a:r>
            <a:r>
              <a:rPr lang="en-GB" dirty="0" smtClean="0"/>
              <a:t>ene </a:t>
            </a:r>
            <a:r>
              <a:rPr lang="en-GB" dirty="0" smtClean="0"/>
              <a:t>mutations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These involve </a:t>
            </a:r>
            <a:r>
              <a:rPr lang="en-GB" sz="2800" u="sng" dirty="0" smtClean="0"/>
              <a:t>changes to the DNA nucleotide sequence </a:t>
            </a:r>
            <a:r>
              <a:rPr lang="en-GB" sz="2800" dirty="0" smtClean="0"/>
              <a:t>which alters the sequence of bases on the DNA.</a:t>
            </a:r>
          </a:p>
          <a:p>
            <a:r>
              <a:rPr lang="en-GB" sz="2800" dirty="0" smtClean="0"/>
              <a:t>Three </a:t>
            </a:r>
            <a:r>
              <a:rPr lang="en-GB" sz="2800" dirty="0" smtClean="0"/>
              <a:t>types of single gene mutations exist: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>
                <a:solidFill>
                  <a:srgbClr val="FF0000"/>
                </a:solidFill>
              </a:rPr>
              <a:t>Substitution.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>
                <a:solidFill>
                  <a:srgbClr val="FF0000"/>
                </a:solidFill>
              </a:rPr>
              <a:t>Insertion.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>
                <a:solidFill>
                  <a:srgbClr val="FF0000"/>
                </a:solidFill>
              </a:rPr>
              <a:t>Deletion.</a:t>
            </a:r>
            <a:endParaRPr lang="en-GB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Substitution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One nucleotide is removed from a DNA sequence and </a:t>
            </a:r>
            <a:r>
              <a:rPr lang="en-GB" u="sng" dirty="0" smtClean="0"/>
              <a:t>replaced</a:t>
            </a:r>
            <a:r>
              <a:rPr lang="en-GB" dirty="0" smtClean="0"/>
              <a:t> by another with a different base.</a:t>
            </a:r>
          </a:p>
          <a:p>
            <a:r>
              <a:rPr lang="en-GB" sz="2800" dirty="0" err="1" smtClean="0"/>
              <a:t>e.g</a:t>
            </a:r>
            <a:r>
              <a:rPr lang="en-GB" sz="2800" dirty="0" smtClean="0"/>
              <a:t> Normal ATGTCCATG.....Mutation ATG</a:t>
            </a:r>
            <a:r>
              <a:rPr lang="en-GB" sz="2800" dirty="0" smtClean="0">
                <a:solidFill>
                  <a:srgbClr val="FF0000"/>
                </a:solidFill>
              </a:rPr>
              <a:t>G</a:t>
            </a:r>
            <a:r>
              <a:rPr lang="en-GB" sz="2800" dirty="0" smtClean="0"/>
              <a:t>CCATG</a:t>
            </a:r>
          </a:p>
          <a:p>
            <a:r>
              <a:rPr lang="en-GB" sz="2800" dirty="0" smtClean="0"/>
              <a:t>This causes only a change in </a:t>
            </a:r>
            <a:r>
              <a:rPr lang="en-GB" sz="2800" u="sng" dirty="0" smtClean="0"/>
              <a:t>one</a:t>
            </a:r>
            <a:r>
              <a:rPr lang="en-GB" sz="2800" dirty="0" smtClean="0"/>
              <a:t> amino acid in the protein and is called a </a:t>
            </a:r>
            <a:r>
              <a:rPr lang="en-GB" sz="2800" u="sng" dirty="0" smtClean="0">
                <a:solidFill>
                  <a:srgbClr val="FF0000"/>
                </a:solidFill>
              </a:rPr>
              <a:t>missense</a:t>
            </a:r>
            <a:r>
              <a:rPr lang="en-GB" sz="2800" dirty="0" smtClean="0"/>
              <a:t>.</a:t>
            </a:r>
          </a:p>
          <a:p>
            <a:r>
              <a:rPr lang="en-GB" sz="2800" dirty="0" smtClean="0"/>
              <a:t>However, if it causes the production or loss of a </a:t>
            </a:r>
            <a:r>
              <a:rPr lang="en-GB" sz="2800" u="sng" dirty="0" smtClean="0"/>
              <a:t>stop </a:t>
            </a:r>
            <a:r>
              <a:rPr lang="en-GB" sz="2800" u="sng" dirty="0" err="1" smtClean="0"/>
              <a:t>codon</a:t>
            </a:r>
            <a:r>
              <a:rPr lang="en-GB" sz="2800" dirty="0" smtClean="0"/>
              <a:t> this has a bigger impact and is called a </a:t>
            </a:r>
            <a:r>
              <a:rPr lang="en-GB" sz="2800" u="sng" dirty="0" smtClean="0">
                <a:solidFill>
                  <a:srgbClr val="FF0000"/>
                </a:solidFill>
              </a:rPr>
              <a:t>nonsense</a:t>
            </a:r>
            <a:r>
              <a:rPr lang="en-GB" sz="2800" dirty="0" smtClean="0"/>
              <a:t>.</a:t>
            </a:r>
            <a:endParaRPr lang="en-GB" sz="28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Insertion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 </a:t>
            </a:r>
            <a:r>
              <a:rPr lang="en-GB" u="sng" dirty="0" smtClean="0"/>
              <a:t>additional nucleotide </a:t>
            </a:r>
            <a:r>
              <a:rPr lang="en-GB" dirty="0" smtClean="0"/>
              <a:t>is added into a DNA sequence.</a:t>
            </a:r>
          </a:p>
          <a:p>
            <a:pPr>
              <a:buNone/>
            </a:pPr>
            <a:r>
              <a:rPr lang="en-GB" dirty="0" smtClean="0"/>
              <a:t>Normal ATGTCCATG.....Mutation ATGT</a:t>
            </a:r>
            <a:r>
              <a:rPr lang="en-GB" dirty="0" smtClean="0">
                <a:solidFill>
                  <a:srgbClr val="FF0000"/>
                </a:solidFill>
              </a:rPr>
              <a:t>G</a:t>
            </a:r>
            <a:r>
              <a:rPr lang="en-GB" dirty="0" smtClean="0"/>
              <a:t>CCATG</a:t>
            </a:r>
          </a:p>
          <a:p>
            <a:r>
              <a:rPr lang="en-GB" dirty="0" smtClean="0"/>
              <a:t>This has a major effect on the protein made since all amino acids after the mutation are affected.</a:t>
            </a:r>
          </a:p>
          <a:p>
            <a:r>
              <a:rPr lang="en-GB" dirty="0" smtClean="0"/>
              <a:t>Result in a </a:t>
            </a:r>
            <a:r>
              <a:rPr lang="en-GB" dirty="0" err="1" smtClean="0">
                <a:solidFill>
                  <a:srgbClr val="FF0000"/>
                </a:solidFill>
              </a:rPr>
              <a:t>frameshift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>
                <a:solidFill>
                  <a:srgbClr val="FF0000"/>
                </a:solidFill>
              </a:rPr>
              <a:t>mutation</a:t>
            </a:r>
            <a:r>
              <a:rPr lang="en-GB" dirty="0" smtClean="0"/>
              <a:t>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Deletion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nucleotide is </a:t>
            </a:r>
            <a:r>
              <a:rPr lang="en-GB" u="sng" dirty="0" smtClean="0"/>
              <a:t>removed</a:t>
            </a:r>
            <a:r>
              <a:rPr lang="en-GB" dirty="0" smtClean="0"/>
              <a:t> from the DNA sequence.</a:t>
            </a:r>
          </a:p>
          <a:p>
            <a:r>
              <a:rPr lang="en-GB" dirty="0" smtClean="0"/>
              <a:t>Normal ATGTCCATG.....Mutation ATGCCATG</a:t>
            </a:r>
          </a:p>
          <a:p>
            <a:r>
              <a:rPr lang="en-GB" dirty="0" smtClean="0"/>
              <a:t>Like insertion mutations, a deletion mutation has a major effect on the protein made since all amino acids after the mutation are affected.</a:t>
            </a:r>
          </a:p>
          <a:p>
            <a:r>
              <a:rPr lang="en-GB" dirty="0" smtClean="0"/>
              <a:t> Also </a:t>
            </a:r>
            <a:r>
              <a:rPr lang="en-GB" dirty="0" smtClean="0"/>
              <a:t>result in a </a:t>
            </a:r>
            <a:r>
              <a:rPr lang="en-GB" dirty="0" err="1" smtClean="0">
                <a:solidFill>
                  <a:srgbClr val="FF0000"/>
                </a:solidFill>
              </a:rPr>
              <a:t>frameshift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>
                <a:solidFill>
                  <a:srgbClr val="FF0000"/>
                </a:solidFill>
              </a:rPr>
              <a:t>mutation.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Splice Site Mutations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mutation at a splice site could result in an intron being left in the mature mRNA and so contributing to protein structure. </a:t>
            </a:r>
          </a:p>
          <a:p>
            <a:endParaRPr lang="en-GB" dirty="0" smtClean="0"/>
          </a:p>
          <a:p>
            <a:r>
              <a:rPr lang="en-GB" dirty="0" smtClean="0"/>
              <a:t>This would result in a protein that would not function normally.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rgbClr val="FF0000"/>
            </a:solidFill>
          </a:ln>
        </p:spPr>
        <p:txBody>
          <a:bodyPr/>
          <a:lstStyle/>
          <a:p>
            <a:r>
              <a:rPr lang="en-GB" dirty="0" smtClean="0"/>
              <a:t>Examples of Gene Mutation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Some well-known inherited genetic disorders include cystic fibrosis, sickle cell </a:t>
            </a:r>
            <a:r>
              <a:rPr lang="en-GB" dirty="0" err="1" smtClean="0"/>
              <a:t>anemia</a:t>
            </a:r>
            <a:r>
              <a:rPr lang="en-GB" dirty="0" smtClean="0"/>
              <a:t>, Tay-Sachs disease, </a:t>
            </a:r>
            <a:r>
              <a:rPr lang="en-GB" dirty="0" err="1" smtClean="0"/>
              <a:t>phenylketonuria</a:t>
            </a:r>
            <a:r>
              <a:rPr lang="en-GB" dirty="0" smtClean="0"/>
              <a:t> (PKU) and colour-blindness, among many others. </a:t>
            </a:r>
          </a:p>
          <a:p>
            <a:r>
              <a:rPr lang="en-GB" dirty="0" smtClean="0"/>
              <a:t>All of these disorders are caused by the mutation of a single gene.</a:t>
            </a:r>
            <a:endParaRPr lang="en-GB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0000"/>
            </a:solidFill>
          </a:ln>
        </p:spPr>
        <p:txBody>
          <a:bodyPr/>
          <a:lstStyle/>
          <a:p>
            <a:r>
              <a:rPr lang="en-GB" dirty="0" smtClean="0"/>
              <a:t>Chromosome Mutations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Some mutations affect the structure of chromosomes present in our cells. </a:t>
            </a:r>
          </a:p>
          <a:p>
            <a:r>
              <a:rPr lang="en-GB" dirty="0" smtClean="0"/>
              <a:t>These happen because chromosomes break off and are lost, or join back on in a different way.</a:t>
            </a:r>
          </a:p>
          <a:p>
            <a:r>
              <a:rPr lang="en-GB" dirty="0" smtClean="0"/>
              <a:t>Chromosome mutations are often lethal. Others give rise to serious health complications.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1405</TotalTime>
  <Words>443</Words>
  <Application>Microsoft Office PowerPoint</Application>
  <PresentationFormat>On-screen Show (4:3)</PresentationFormat>
  <Paragraphs>48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Key Area 1.4 – Mutations</vt:lpstr>
      <vt:lpstr>Mutations</vt:lpstr>
      <vt:lpstr>Single gene mutations</vt:lpstr>
      <vt:lpstr>Substitution</vt:lpstr>
      <vt:lpstr>Insertion</vt:lpstr>
      <vt:lpstr>Deletion</vt:lpstr>
      <vt:lpstr>Splice Site Mutations</vt:lpstr>
      <vt:lpstr>Examples of Gene Mutation</vt:lpstr>
      <vt:lpstr>Chromosome Mutations</vt:lpstr>
      <vt:lpstr>Types of Chromosome Mutation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jtait</dc:creator>
  <cp:lastModifiedBy>aaitken</cp:lastModifiedBy>
  <cp:revision>160</cp:revision>
  <dcterms:created xsi:type="dcterms:W3CDTF">2016-10-12T09:07:55Z</dcterms:created>
  <dcterms:modified xsi:type="dcterms:W3CDTF">2018-05-15T09:21:09Z</dcterms:modified>
</cp:coreProperties>
</file>