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72" r:id="rId4"/>
    <p:sldId id="273" r:id="rId5"/>
    <p:sldId id="259" r:id="rId6"/>
    <p:sldId id="260" r:id="rId7"/>
    <p:sldId id="261" r:id="rId8"/>
    <p:sldId id="274" r:id="rId9"/>
    <p:sldId id="280" r:id="rId10"/>
    <p:sldId id="275" r:id="rId11"/>
    <p:sldId id="281" r:id="rId12"/>
    <p:sldId id="282" r:id="rId13"/>
    <p:sldId id="283" r:id="rId14"/>
    <p:sldId id="284" r:id="rId15"/>
    <p:sldId id="285" r:id="rId16"/>
    <p:sldId id="276" r:id="rId17"/>
    <p:sldId id="289" r:id="rId18"/>
    <p:sldId id="287" r:id="rId19"/>
    <p:sldId id="288" r:id="rId20"/>
    <p:sldId id="291" r:id="rId21"/>
    <p:sldId id="292" r:id="rId22"/>
    <p:sldId id="29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354E5-8EB9-49A4-B8D0-D19F8DEBDB63}" type="datetimeFigureOut">
              <a:rPr lang="en-GB" smtClean="0"/>
              <a:pPr/>
              <a:t>08/10/2018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3483BB-E63B-4711-965B-39A7B908A53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483BB-E63B-4711-965B-39A7B908A53A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483BB-E63B-4711-965B-39A7B908A53A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483BB-E63B-4711-965B-39A7B908A53A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483BB-E63B-4711-965B-39A7B908A53A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483BB-E63B-4711-965B-39A7B908A53A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483BB-E63B-4711-965B-39A7B908A53A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148B7-28E3-4E37-8695-9124A4518AD4}" type="datetimeFigureOut">
              <a:rPr lang="en-GB" smtClean="0"/>
              <a:pPr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9A0F-D958-4CC0-808D-697B2EF26C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148B7-28E3-4E37-8695-9124A4518AD4}" type="datetimeFigureOut">
              <a:rPr lang="en-GB" smtClean="0"/>
              <a:pPr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9A0F-D958-4CC0-808D-697B2EF26C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148B7-28E3-4E37-8695-9124A4518AD4}" type="datetimeFigureOut">
              <a:rPr lang="en-GB" smtClean="0"/>
              <a:pPr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9A0F-D958-4CC0-808D-697B2EF26C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148B7-28E3-4E37-8695-9124A4518AD4}" type="datetimeFigureOut">
              <a:rPr lang="en-GB" smtClean="0"/>
              <a:pPr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9A0F-D958-4CC0-808D-697B2EF26C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148B7-28E3-4E37-8695-9124A4518AD4}" type="datetimeFigureOut">
              <a:rPr lang="en-GB" smtClean="0"/>
              <a:pPr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9A0F-D958-4CC0-808D-697B2EF26C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148B7-28E3-4E37-8695-9124A4518AD4}" type="datetimeFigureOut">
              <a:rPr lang="en-GB" smtClean="0"/>
              <a:pPr/>
              <a:t>08/10/2018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9A0F-D958-4CC0-808D-697B2EF26C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148B7-28E3-4E37-8695-9124A4518AD4}" type="datetimeFigureOut">
              <a:rPr lang="en-GB" smtClean="0"/>
              <a:pPr/>
              <a:t>08/10/2018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9A0F-D958-4CC0-808D-697B2EF26C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148B7-28E3-4E37-8695-9124A4518AD4}" type="datetimeFigureOut">
              <a:rPr lang="en-GB" smtClean="0"/>
              <a:pPr/>
              <a:t>08/10/2018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9A0F-D958-4CC0-808D-697B2EF26C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148B7-28E3-4E37-8695-9124A4518AD4}" type="datetimeFigureOut">
              <a:rPr lang="en-GB" smtClean="0"/>
              <a:pPr/>
              <a:t>08/10/2018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9A0F-D958-4CC0-808D-697B2EF26C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148B7-28E3-4E37-8695-9124A4518AD4}" type="datetimeFigureOut">
              <a:rPr lang="en-GB" smtClean="0"/>
              <a:pPr/>
              <a:t>08/10/2018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9A0F-D958-4CC0-808D-697B2EF26C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148B7-28E3-4E37-8695-9124A4518AD4}" type="datetimeFigureOut">
              <a:rPr lang="en-GB" smtClean="0"/>
              <a:pPr/>
              <a:t>08/10/2018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39A0F-D958-4CC0-808D-697B2EF26CC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148B7-28E3-4E37-8695-9124A4518AD4}" type="datetimeFigureOut">
              <a:rPr lang="en-GB" smtClean="0"/>
              <a:pPr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39A0F-D958-4CC0-808D-697B2EF26CC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w="25400"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Key Area 1.3 – Gene Expression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5400"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Formation of a primary transcript</a:t>
            </a:r>
            <a:endParaRPr lang="en-GB" dirty="0"/>
          </a:p>
        </p:txBody>
      </p:sp>
      <p:sp>
        <p:nvSpPr>
          <p:cNvPr id="12290" name="AutoShape 2" descr="https://outlook.office.com/owa/service.svc/s/GetFileAttachment?id=AAMkADU4YWQwYWUxLTRkYTMtNDBiYS1hMTZjLWRhY2QwMWQxYjc5ZABGAAAAAACXTQEnKRuCQ7zQZYPDUk2zBwDD0FEzXUb3QZvtAdZlUFQbAAAA1YwxAACVuAiQRejDQqjpJv%2FrjPCVAAMOTvMkAAABEgAQAKG5sw2lkyJDkwhUUlf0Qng%3D&amp;X-OWA-CANARY=jLLASarNwkapjthzc1wv-SCEnz1_69MYU9zsiOujCpfORLPzoSZJa21psuDY7_TAVGyK_ByRHBM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292" name="AutoShape 4" descr="https://outlook.office.com/owa/service.svc/s/GetFileAttachment?id=AAMkADU4YWQwYWUxLTRkYTMtNDBiYS1hMTZjLWRhY2QwMWQxYjc5ZABGAAAAAACXTQEnKRuCQ7zQZYPDUk2zBwDD0FEzXUb3QZvtAdZlUFQbAAAA1YwxAACVuAiQRejDQqjpJv%2FrjPCVAAMOTvMkAAABEgAQAKG5sw2lkyJDkwhUUlf0Qng%3D&amp;X-OWA-CANARY=jLLASarNwkapjthzc1wv-SCEnz1_69MYU9zsiOujCpfORLPzoSZJa21psuDY7_TAVGyK_ByRHBM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294" name="AutoShape 6" descr="https://outlook.office.com/owa/service.svc/s/GetFileAttachment?id=AAMkADU4YWQwYWUxLTRkYTMtNDBiYS1hMTZjLWRhY2QwMWQxYjc5ZABGAAAAAACXTQEnKRuCQ7zQZYPDUk2zBwDD0FEzXUb3QZvtAdZlUFQbAAAA1YwxAACVuAiQRejDQqjpJv%2FrjPCVAAMOTvMkAAABEgAQAKG5sw2lkyJDkwhUUlf0Qng%3D&amp;X-OWA-CANARY=jLLASarNwkapjthzc1wv-SCEnz1_69MYU9zsiOujCpfORLPzoSZJa21psuDY7_TAVGyK_ByRHBM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296" name="AutoShape 8" descr="https://outlook.office.com/owa/service.svc/s/GetFileAttachment?id=AAMkADU4YWQwYWUxLTRkYTMtNDBiYS1hMTZjLWRhY2QwMWQxYjc5ZABGAAAAAACXTQEnKRuCQ7zQZYPDUk2zBwDD0FEzXUb3QZvtAdZlUFQbAAAA1YwxAACVuAiQRejDQqjpJv%2FrjPCVAAMOTvMkAAABEgAQAKG5sw2lkyJDkwhUUlf0Qng%3D&amp;X-OWA-CANARY=jLLASarNwkapjthzc1wv-SCEnz1_69MYU9zsiOujCpfORLPzoSZJa21psuDY7_TAVGyK_ByRHBM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2297" name="Picture 9" descr="N:\Transcripti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528" y="1844824"/>
            <a:ext cx="8307862" cy="38164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err="1" smtClean="0"/>
              <a:t>Introns</a:t>
            </a:r>
            <a:r>
              <a:rPr lang="en-GB" dirty="0" smtClean="0"/>
              <a:t> and </a:t>
            </a:r>
            <a:r>
              <a:rPr lang="en-GB" dirty="0" err="1" smtClean="0"/>
              <a:t>Exons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Each primary mRNA transcript is made up of regions called </a:t>
            </a:r>
            <a:r>
              <a:rPr lang="en-GB" b="1" dirty="0" err="1" smtClean="0"/>
              <a:t>introns</a:t>
            </a:r>
            <a:r>
              <a:rPr lang="en-GB" dirty="0" smtClean="0"/>
              <a:t> and </a:t>
            </a:r>
            <a:r>
              <a:rPr lang="en-GB" b="1" dirty="0" err="1" smtClean="0"/>
              <a:t>exons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Introns</a:t>
            </a:r>
            <a:r>
              <a:rPr lang="en-GB" dirty="0" smtClean="0"/>
              <a:t> are </a:t>
            </a:r>
            <a:r>
              <a:rPr lang="en-GB" u="sng" dirty="0" smtClean="0"/>
              <a:t>non-coding</a:t>
            </a:r>
            <a:r>
              <a:rPr lang="en-GB" dirty="0" smtClean="0"/>
              <a:t> regions while </a:t>
            </a:r>
            <a:r>
              <a:rPr lang="en-GB" dirty="0" err="1" smtClean="0"/>
              <a:t>exons</a:t>
            </a:r>
            <a:r>
              <a:rPr lang="en-GB" dirty="0" smtClean="0"/>
              <a:t> are </a:t>
            </a:r>
            <a:r>
              <a:rPr lang="en-GB" u="sng" dirty="0" smtClean="0"/>
              <a:t>coding</a:t>
            </a:r>
            <a:r>
              <a:rPr lang="en-GB" dirty="0" smtClean="0"/>
              <a:t> regions.</a:t>
            </a:r>
          </a:p>
          <a:p>
            <a:r>
              <a:rPr lang="en-GB" dirty="0" err="1" smtClean="0"/>
              <a:t>Introns</a:t>
            </a:r>
            <a:r>
              <a:rPr lang="en-GB" dirty="0" smtClean="0"/>
              <a:t> are removed and the </a:t>
            </a:r>
            <a:r>
              <a:rPr lang="en-GB" dirty="0" err="1" smtClean="0"/>
              <a:t>exons</a:t>
            </a:r>
            <a:r>
              <a:rPr lang="en-GB" dirty="0" smtClean="0"/>
              <a:t> are then spliced together to form a </a:t>
            </a:r>
            <a:r>
              <a:rPr lang="en-GB" b="1" dirty="0" smtClean="0"/>
              <a:t>mature RNA transcript.</a:t>
            </a:r>
          </a:p>
          <a:p>
            <a:r>
              <a:rPr lang="en-GB" dirty="0" smtClean="0"/>
              <a:t>This is called </a:t>
            </a:r>
            <a:r>
              <a:rPr lang="en-GB" b="1" dirty="0" smtClean="0"/>
              <a:t>RNA splicing.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600" dirty="0" smtClean="0"/>
              <a:t>RNA splicing to make a mature transcript</a:t>
            </a:r>
            <a:endParaRPr lang="en-GB" sz="3600" dirty="0"/>
          </a:p>
        </p:txBody>
      </p:sp>
      <p:pic>
        <p:nvPicPr>
          <p:cNvPr id="38914" name="Picture 2" descr="N:\RNA splicin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5536" y="1556792"/>
            <a:ext cx="8128000" cy="3403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 rot="10800000" flipH="1" flipV="1">
            <a:off x="1043608" y="5157192"/>
            <a:ext cx="7200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The mature transcript then moves to the ribosome to be translated.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Alternative RNA splicing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Alternative RNA splicing allows a primary transcript to form different mature mRNA transcripts depending on which sequences are treated as </a:t>
            </a:r>
            <a:r>
              <a:rPr lang="en-GB" dirty="0" err="1" smtClean="0"/>
              <a:t>introns</a:t>
            </a:r>
            <a:r>
              <a:rPr lang="en-GB" dirty="0" smtClean="0"/>
              <a:t> and which as </a:t>
            </a:r>
            <a:r>
              <a:rPr lang="en-GB" dirty="0" err="1" smtClean="0"/>
              <a:t>exons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err="1" smtClean="0"/>
              <a:t>Ribosomes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Ribosomes</a:t>
            </a:r>
            <a:r>
              <a:rPr lang="en-GB" dirty="0" smtClean="0"/>
              <a:t> are found free in the cytoplasm or attached to the endoplasmic reticulum (ER).</a:t>
            </a:r>
          </a:p>
          <a:p>
            <a:r>
              <a:rPr lang="en-GB" dirty="0" smtClean="0"/>
              <a:t>They are made of </a:t>
            </a:r>
            <a:r>
              <a:rPr lang="en-GB" b="1" dirty="0" err="1" smtClean="0"/>
              <a:t>rRNA</a:t>
            </a:r>
            <a:r>
              <a:rPr lang="en-GB" dirty="0" smtClean="0"/>
              <a:t> and </a:t>
            </a:r>
            <a:r>
              <a:rPr lang="en-GB" b="1" dirty="0" smtClean="0"/>
              <a:t>protein</a:t>
            </a:r>
            <a:r>
              <a:rPr lang="en-GB" dirty="0" smtClean="0"/>
              <a:t>.</a:t>
            </a:r>
          </a:p>
          <a:p>
            <a:r>
              <a:rPr lang="en-GB" dirty="0" smtClean="0"/>
              <a:t>A mature mRNA transcript attaches to a ribosome and then translation occurs.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Translation (steps)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Mature mRNA binds to ribosome.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err="1" smtClean="0"/>
              <a:t>tRNA</a:t>
            </a:r>
            <a:r>
              <a:rPr lang="en-GB" sz="2400" dirty="0" smtClean="0"/>
              <a:t> molecules carry a specific amino acid to the mRNA transcript.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err="1" smtClean="0"/>
              <a:t>Anticodons</a:t>
            </a:r>
            <a:r>
              <a:rPr lang="en-GB" sz="2400" dirty="0" smtClean="0"/>
              <a:t> on the </a:t>
            </a:r>
            <a:r>
              <a:rPr lang="en-GB" sz="2400" dirty="0" err="1" smtClean="0"/>
              <a:t>tRNA</a:t>
            </a:r>
            <a:r>
              <a:rPr lang="en-GB" sz="2400" dirty="0" smtClean="0"/>
              <a:t> attach to the complementary </a:t>
            </a:r>
            <a:r>
              <a:rPr lang="en-GB" sz="2400" b="1" dirty="0" err="1" smtClean="0"/>
              <a:t>codons</a:t>
            </a:r>
            <a:r>
              <a:rPr lang="en-GB" sz="2400" dirty="0" smtClean="0"/>
              <a:t> on the mRNA.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/>
              <a:t>Peptide bonds </a:t>
            </a:r>
            <a:r>
              <a:rPr lang="en-GB" sz="2400" dirty="0" smtClean="0"/>
              <a:t>form between amino acids to form a polypeptide (a small protein).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b="1" dirty="0" smtClean="0"/>
              <a:t>Start</a:t>
            </a:r>
            <a:r>
              <a:rPr lang="en-GB" sz="2400" dirty="0" smtClean="0"/>
              <a:t> and </a:t>
            </a:r>
            <a:r>
              <a:rPr lang="en-GB" sz="2400" b="1" dirty="0" smtClean="0"/>
              <a:t>stop</a:t>
            </a:r>
            <a:r>
              <a:rPr lang="en-GB" sz="2400" dirty="0" smtClean="0"/>
              <a:t> </a:t>
            </a:r>
            <a:r>
              <a:rPr lang="en-GB" sz="2400" b="1" dirty="0" err="1" smtClean="0"/>
              <a:t>codons</a:t>
            </a:r>
            <a:r>
              <a:rPr lang="en-GB" sz="2400" dirty="0" smtClean="0"/>
              <a:t> on the mRNA cause translation to start and finish to make the complete polypeptide.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The polypeptide then folds to form a </a:t>
            </a:r>
            <a:r>
              <a:rPr lang="en-GB" sz="2400" b="1" dirty="0" smtClean="0"/>
              <a:t>protein </a:t>
            </a:r>
            <a:r>
              <a:rPr lang="en-GB" sz="2400" dirty="0" smtClean="0"/>
              <a:t>held together by </a:t>
            </a:r>
            <a:r>
              <a:rPr lang="en-GB" sz="2400" b="1" dirty="0" smtClean="0"/>
              <a:t>hydrogen bonds</a:t>
            </a:r>
            <a:r>
              <a:rPr lang="en-GB" sz="2400" dirty="0" smtClean="0"/>
              <a:t>.</a:t>
            </a:r>
          </a:p>
          <a:p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5400"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Translation</a:t>
            </a:r>
            <a:endParaRPr lang="en-GB" dirty="0"/>
          </a:p>
        </p:txBody>
      </p:sp>
      <p:sp>
        <p:nvSpPr>
          <p:cNvPr id="10242" name="AutoShape 2" descr="https://outlook.office.com/owa/service.svc/s/GetFileAttachment?id=AAMkADU4YWQwYWUxLTRkYTMtNDBiYS1hMTZjLWRhY2QwMWQxYjc5ZABGAAAAAACXTQEnKRuCQ7zQZYPDUk2zBwDD0FEzXUb3QZvtAdZlUFQbAAAA1YwxAACVuAiQRejDQqjpJv%2FrjPCVAAMOTvMnAAABEgAQAEdS3Oc8PM5IqdQkgW1U8k0%3D&amp;X-OWA-CANARY=aoSasz0ZpkKzsMMxol0ghVAvDBeF69MYnMvI9jR5xfokkbS0OvFydCJUlCq_LdXKg0Ss9ZReF7g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44" name="AutoShape 4" descr="https://outlook.office.com/owa/service.svc/s/GetFileAttachment?id=AAMkADU4YWQwYWUxLTRkYTMtNDBiYS1hMTZjLWRhY2QwMWQxYjc5ZABGAAAAAACXTQEnKRuCQ7zQZYPDUk2zBwDD0FEzXUb3QZvtAdZlUFQbAAAA1YwxAACVuAiQRejDQqjpJv%2FrjPCVAAMOTvMnAAABEgAQAEdS3Oc8PM5IqdQkgW1U8k0%3D&amp;X-OWA-CANARY=aoSasz0ZpkKzsMMxol0ghVAvDBeF69MYnMvI9jR5xfokkbS0OvFydCJUlCq_LdXKg0Ss9ZReF7g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45" name="Picture 5" descr="N:\Translati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000" y="1587500"/>
            <a:ext cx="8128000" cy="368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908720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ACT-</a:t>
            </a:r>
            <a:r>
              <a:rPr lang="en-GB" sz="2400" dirty="0"/>
              <a:t>ATC</a:t>
            </a:r>
            <a:r>
              <a:rPr lang="en-GB" sz="2400" dirty="0" smtClean="0"/>
              <a:t>-ACC-GGG-ACT-TCA-AAC-AGA-GCG-GCC-ATA-AAA-TGA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40466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DNA Transcript: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62880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mRNA codons: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285293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tRNA  anti-codons: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28" y="422108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Amino Acid sequence: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2204864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UGA-UAG-UGG-CCC-UGA-AGU-UUG-UCU-CGC-CGG-UAU-UUU-ACU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552" y="3501008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</a:rPr>
              <a:t>ACU-</a:t>
            </a:r>
            <a:r>
              <a:rPr lang="en-GB" sz="2400" dirty="0">
                <a:solidFill>
                  <a:schemeClr val="bg1"/>
                </a:solidFill>
              </a:rPr>
              <a:t>AUC</a:t>
            </a:r>
            <a:r>
              <a:rPr lang="en-GB" sz="2400" dirty="0" smtClean="0">
                <a:solidFill>
                  <a:schemeClr val="bg1"/>
                </a:solidFill>
              </a:rPr>
              <a:t>-ACC-GGG-ACU-UCA-AAC-AGA-GCG-GCC-AUA-AAA-UGA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One gene, many proteins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A variety of proteins can be made from the same gene due to alternative RNA splicing and post-translational modification.</a:t>
            </a:r>
            <a:endParaRPr lang="en-GB" sz="2400" dirty="0"/>
          </a:p>
        </p:txBody>
      </p:sp>
      <p:pic>
        <p:nvPicPr>
          <p:cNvPr id="1026" name="Picture 2" descr="N:\One ge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1680" y="2492896"/>
            <a:ext cx="5256584" cy="37288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Regulation of gene expression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Some proteins are needed continuously in the life of the cell </a:t>
            </a:r>
            <a:r>
              <a:rPr lang="en-GB" sz="2800" dirty="0" err="1" smtClean="0"/>
              <a:t>e.g</a:t>
            </a:r>
            <a:r>
              <a:rPr lang="en-GB" sz="2800" dirty="0" smtClean="0"/>
              <a:t> enzymes, so their genes remain switched on. Other proteins are only made when needed so their genes can be switched on and off.</a:t>
            </a:r>
          </a:p>
          <a:p>
            <a:endParaRPr lang="en-GB" sz="2800" dirty="0" smtClean="0"/>
          </a:p>
          <a:p>
            <a:r>
              <a:rPr lang="en-GB" sz="2800" dirty="0" smtClean="0"/>
              <a:t>This regulation is </a:t>
            </a:r>
            <a:r>
              <a:rPr lang="en-GB" sz="2800" u="sng" dirty="0" smtClean="0"/>
              <a:t>important </a:t>
            </a:r>
            <a:r>
              <a:rPr lang="en-GB" sz="2800" dirty="0" smtClean="0"/>
              <a:t>because it conserves </a:t>
            </a:r>
            <a:r>
              <a:rPr lang="en-GB" sz="2800" b="1" dirty="0" smtClean="0"/>
              <a:t>cell resources </a:t>
            </a:r>
            <a:r>
              <a:rPr lang="en-GB" sz="2800" dirty="0" smtClean="0"/>
              <a:t>and </a:t>
            </a:r>
            <a:r>
              <a:rPr lang="en-GB" sz="2800" b="1" dirty="0" smtClean="0"/>
              <a:t>energy </a:t>
            </a:r>
            <a:r>
              <a:rPr lang="en-GB" sz="2800" dirty="0" smtClean="0"/>
              <a:t>by making proteins only when they are needed. </a:t>
            </a:r>
            <a:endParaRPr lang="en-GB" sz="2800" b="1" dirty="0" smtClean="0"/>
          </a:p>
          <a:p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5400"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The Genetic Code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DNA is found in all forms of life on earth. DNA forms the genetic code by which all life can exist.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A gene is a portion of DNA. Genes are passed on to offspring.</a:t>
            </a:r>
          </a:p>
          <a:p>
            <a:endParaRPr lang="en-GB" dirty="0" smtClean="0"/>
          </a:p>
          <a:p>
            <a:r>
              <a:rPr lang="en-GB" dirty="0" smtClean="0"/>
              <a:t>Genes are </a:t>
            </a:r>
            <a:r>
              <a:rPr lang="en-GB" b="1" dirty="0" smtClean="0">
                <a:solidFill>
                  <a:srgbClr val="FF0000"/>
                </a:solidFill>
              </a:rPr>
              <a:t>expressed</a:t>
            </a:r>
            <a:r>
              <a:rPr lang="en-GB" dirty="0" smtClean="0"/>
              <a:t> to produce proteins.</a:t>
            </a:r>
          </a:p>
          <a:p>
            <a:r>
              <a:rPr lang="en-GB" dirty="0" smtClean="0"/>
              <a:t>Proteins form the structure of the organism, and control many of it’s functions.</a:t>
            </a:r>
          </a:p>
          <a:p>
            <a:r>
              <a:rPr lang="en-GB" dirty="0" smtClean="0"/>
              <a:t>Proteins are required for growth &amp; repair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Structure and function of proteins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Proteins are made up from chains of polypeptides.</a:t>
            </a:r>
          </a:p>
          <a:p>
            <a:r>
              <a:rPr lang="en-GB" dirty="0" smtClean="0"/>
              <a:t>A polypeptide is a chain of amino acids linked by </a:t>
            </a:r>
            <a:r>
              <a:rPr lang="en-GB" b="1" dirty="0" smtClean="0"/>
              <a:t>peptide bonds</a:t>
            </a:r>
            <a:r>
              <a:rPr lang="en-GB" dirty="0" smtClean="0"/>
              <a:t>.</a:t>
            </a:r>
          </a:p>
          <a:p>
            <a:r>
              <a:rPr lang="en-GB" dirty="0" smtClean="0"/>
              <a:t>In proteins, different polypeptide chains are held together by </a:t>
            </a:r>
            <a:r>
              <a:rPr lang="en-GB" b="1" dirty="0" smtClean="0"/>
              <a:t>hydrogen bonds </a:t>
            </a:r>
            <a:r>
              <a:rPr lang="en-GB" dirty="0" smtClean="0"/>
              <a:t>and other molecular interactions.</a:t>
            </a:r>
          </a:p>
          <a:p>
            <a:r>
              <a:rPr lang="en-GB" dirty="0" smtClean="0"/>
              <a:t>This gives the protein a </a:t>
            </a:r>
            <a:r>
              <a:rPr lang="en-GB" b="1" dirty="0" smtClean="0"/>
              <a:t>3D shape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Different functions of proteins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shape of a protein is linked to it’s function.</a:t>
            </a:r>
          </a:p>
          <a:p>
            <a:r>
              <a:rPr lang="en-GB" dirty="0" err="1" smtClean="0"/>
              <a:t>e.g</a:t>
            </a:r>
            <a:r>
              <a:rPr lang="en-GB" dirty="0" smtClean="0"/>
              <a:t> an enzyme has a part called an active site which is complementary to the shape of it’s substrate.</a:t>
            </a:r>
          </a:p>
          <a:p>
            <a:r>
              <a:rPr lang="en-GB" dirty="0" smtClean="0"/>
              <a:t>Protein functions include acting as </a:t>
            </a:r>
            <a:r>
              <a:rPr lang="en-GB" b="1" dirty="0" smtClean="0"/>
              <a:t>structural components of cells, enzymes, hormones </a:t>
            </a:r>
            <a:r>
              <a:rPr lang="en-GB" dirty="0" smtClean="0"/>
              <a:t>and </a:t>
            </a:r>
            <a:r>
              <a:rPr lang="en-GB" b="1" dirty="0" smtClean="0"/>
              <a:t>antibodies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635896" y="3068960"/>
            <a:ext cx="2304256" cy="115212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 smtClean="0"/>
              <a:t>1.3 Gene Expression</a:t>
            </a:r>
            <a:endParaRPr lang="en-GB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827584" y="1124744"/>
            <a:ext cx="2304256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Genotype and Phenotype</a:t>
            </a:r>
            <a:endParaRPr lang="en-GB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467544" y="2780928"/>
            <a:ext cx="2304256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Differences between RNA and DNA</a:t>
            </a:r>
            <a:endParaRPr lang="en-GB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899592" y="4581128"/>
            <a:ext cx="2304256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Types of RNA and their function</a:t>
            </a:r>
            <a:endParaRPr lang="en-GB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3707904" y="1052736"/>
            <a:ext cx="2304256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Process of Transcription</a:t>
            </a:r>
            <a:endParaRPr lang="en-GB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6516216" y="2924944"/>
            <a:ext cx="2304256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Process of Translation</a:t>
            </a:r>
            <a:endParaRPr lang="en-GB" sz="2400" dirty="0"/>
          </a:p>
        </p:txBody>
      </p:sp>
      <p:sp>
        <p:nvSpPr>
          <p:cNvPr id="11" name="Rounded Rectangle 10"/>
          <p:cNvSpPr/>
          <p:nvPr/>
        </p:nvSpPr>
        <p:spPr>
          <a:xfrm>
            <a:off x="5796136" y="4509120"/>
            <a:ext cx="2304256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Process of Splicing</a:t>
            </a:r>
            <a:endParaRPr lang="en-GB" sz="2400" dirty="0"/>
          </a:p>
        </p:txBody>
      </p:sp>
      <p:cxnSp>
        <p:nvCxnSpPr>
          <p:cNvPr id="14" name="Straight Arrow Connector 13"/>
          <p:cNvCxnSpPr>
            <a:stCxn id="4" idx="0"/>
          </p:cNvCxnSpPr>
          <p:nvPr/>
        </p:nvCxnSpPr>
        <p:spPr>
          <a:xfrm rot="5400000" flipH="1" flipV="1">
            <a:off x="4391980" y="2672916"/>
            <a:ext cx="7920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796136" y="3140968"/>
            <a:ext cx="648072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644802" y="4293890"/>
            <a:ext cx="1007318" cy="3592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 flipV="1">
            <a:off x="2483768" y="3933056"/>
            <a:ext cx="100811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0800000">
            <a:off x="2915816" y="3140968"/>
            <a:ext cx="57606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V="1">
            <a:off x="3167844" y="2312876"/>
            <a:ext cx="79208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6516216" y="1340768"/>
            <a:ext cx="2304256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Structure and function of proteins</a:t>
            </a:r>
            <a:endParaRPr lang="en-GB" sz="2400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5724128" y="2492896"/>
            <a:ext cx="72008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5400"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The Genetic Code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Genes are </a:t>
            </a:r>
            <a:r>
              <a:rPr lang="en-GB" b="1" dirty="0" smtClean="0"/>
              <a:t>expressed</a:t>
            </a:r>
            <a:r>
              <a:rPr lang="en-GB" dirty="0" smtClean="0"/>
              <a:t> to produce proteins. Only a small number of the genes in any cell are expressed.</a:t>
            </a:r>
          </a:p>
          <a:p>
            <a:r>
              <a:rPr lang="en-GB" dirty="0" smtClean="0"/>
              <a:t>For example the pancreas makes the protein insulin (this regulates/controls; blood sugar (glucose) concentration) therefore the gene to make insulin is expressed in the pancreas.</a:t>
            </a:r>
          </a:p>
          <a:p>
            <a:endParaRPr lang="en-GB" dirty="0" smtClean="0"/>
          </a:p>
          <a:p>
            <a:r>
              <a:rPr lang="en-GB" dirty="0" smtClean="0">
                <a:solidFill>
                  <a:srgbClr val="FF0000"/>
                </a:solidFill>
              </a:rPr>
              <a:t>G</a:t>
            </a:r>
            <a:r>
              <a:rPr lang="en-GB" dirty="0" smtClean="0"/>
              <a:t>enotype: The </a:t>
            </a:r>
            <a:r>
              <a:rPr lang="en-GB" dirty="0" smtClean="0">
                <a:solidFill>
                  <a:srgbClr val="FF0000"/>
                </a:solidFill>
              </a:rPr>
              <a:t>g</a:t>
            </a:r>
            <a:r>
              <a:rPr lang="en-GB" dirty="0" smtClean="0"/>
              <a:t>enes an individual has (</a:t>
            </a:r>
            <a:r>
              <a:rPr lang="en-GB" dirty="0" err="1" smtClean="0"/>
              <a:t>Ss</a:t>
            </a:r>
            <a:r>
              <a:rPr lang="en-GB" dirty="0" smtClean="0"/>
              <a:t>/TT)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P</a:t>
            </a:r>
            <a:r>
              <a:rPr lang="en-GB" dirty="0" smtClean="0"/>
              <a:t>henotype: How an individual looks – </a:t>
            </a:r>
            <a:r>
              <a:rPr lang="en-GB" dirty="0" smtClean="0">
                <a:solidFill>
                  <a:srgbClr val="FF0000"/>
                </a:solidFill>
              </a:rPr>
              <a:t>p</a:t>
            </a:r>
            <a:r>
              <a:rPr lang="en-GB" dirty="0" smtClean="0"/>
              <a:t>hysical appearance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5400"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The Genetic Code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7544" y="2852936"/>
            <a:ext cx="2016224" cy="1440160"/>
          </a:xfrm>
          <a:prstGeom prst="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DNA base sequences in the genes make up the genotype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19872" y="2852936"/>
            <a:ext cx="2016224" cy="144016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Proteins produced by gene expression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72200" y="2852936"/>
            <a:ext cx="2016224" cy="144016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Proteins determine the phenotype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627784" y="3429000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ight Arrow 7"/>
          <p:cNvSpPr/>
          <p:nvPr/>
        </p:nvSpPr>
        <p:spPr>
          <a:xfrm>
            <a:off x="5580112" y="3429000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5400"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Stages of Gene Expression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2 main stages – transcription and translation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Transcription – to </a:t>
            </a:r>
            <a:r>
              <a:rPr lang="en-GB" b="1" dirty="0" smtClean="0"/>
              <a:t>copy</a:t>
            </a:r>
            <a:r>
              <a:rPr lang="en-GB" dirty="0" smtClean="0"/>
              <a:t> something</a:t>
            </a:r>
          </a:p>
          <a:p>
            <a:r>
              <a:rPr lang="en-GB" dirty="0" smtClean="0"/>
              <a:t>Translation – to </a:t>
            </a:r>
            <a:r>
              <a:rPr lang="en-GB" b="1" dirty="0" smtClean="0"/>
              <a:t>change</a:t>
            </a:r>
            <a:r>
              <a:rPr lang="en-GB" dirty="0" smtClean="0"/>
              <a:t> the information into another language</a:t>
            </a:r>
          </a:p>
          <a:p>
            <a:endParaRPr lang="en-GB" dirty="0" smtClean="0"/>
          </a:p>
          <a:p>
            <a:r>
              <a:rPr lang="en-GB" dirty="0" smtClean="0"/>
              <a:t>In transcription, the gene is copied by a molecule called mRNA</a:t>
            </a:r>
          </a:p>
          <a:p>
            <a:r>
              <a:rPr lang="en-GB" dirty="0" smtClean="0"/>
              <a:t>In translation, the mRNA is changed into a sequence of amino acids. Amino acids join together to make proteins.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5400"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Structure of RNA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en-GB" dirty="0" smtClean="0"/>
              <a:t>RNA nucleotides look similar to DNA.</a:t>
            </a:r>
            <a:endParaRPr lang="en-GB" b="1" dirty="0" smtClean="0"/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b="1" dirty="0" smtClean="0"/>
          </a:p>
          <a:p>
            <a:endParaRPr lang="en-GB" dirty="0" smtClean="0"/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283968" y="4293096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1</a:t>
            </a:r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4139952" y="4725144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2</a:t>
            </a:r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3635896" y="4725144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3</a:t>
            </a:r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491880" y="4293096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4</a:t>
            </a:r>
            <a:endParaRPr lang="en-GB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3131840" y="3933056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5</a:t>
            </a:r>
            <a:endParaRPr lang="en-GB" sz="1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552" y="2636912"/>
            <a:ext cx="8162925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5400"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Differences between DNA and RNA</a:t>
            </a:r>
            <a:endParaRPr lang="en-GB" dirty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1547664" y="1700808"/>
          <a:ext cx="6096000" cy="3024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6084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DNA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RNA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6084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Double stranded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Single stranded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6084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Deoxyribose</a:t>
                      </a:r>
                      <a:r>
                        <a:rPr lang="en-GB" sz="2400" baseline="0" dirty="0" smtClean="0"/>
                        <a:t> sugar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Ribose</a:t>
                      </a:r>
                      <a:r>
                        <a:rPr lang="en-GB" sz="2400" baseline="0" dirty="0" smtClean="0"/>
                        <a:t> sugar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6084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Bases are A,</a:t>
                      </a:r>
                      <a:r>
                        <a:rPr lang="en-GB" sz="2400" baseline="0" dirty="0" smtClean="0"/>
                        <a:t> C, T and G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Bases are</a:t>
                      </a:r>
                      <a:r>
                        <a:rPr lang="en-GB" sz="2400" baseline="0" dirty="0" smtClean="0"/>
                        <a:t> A, C, </a:t>
                      </a:r>
                      <a:r>
                        <a:rPr lang="en-GB" sz="2400" b="1" u="sng" baseline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</a:t>
                      </a:r>
                      <a:r>
                        <a:rPr lang="en-GB" sz="2400" baseline="0" dirty="0" smtClean="0"/>
                        <a:t> and G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611560" y="5013176"/>
            <a:ext cx="82089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In RNA, the base Thymine is replaced by a base called URACIL.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5400">
            <a:solidFill>
              <a:srgbClr val="FF0000"/>
            </a:solidFill>
          </a:ln>
        </p:spPr>
        <p:txBody>
          <a:bodyPr/>
          <a:lstStyle/>
          <a:p>
            <a:r>
              <a:rPr lang="en-GB" dirty="0" smtClean="0"/>
              <a:t>Types of RNA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845878"/>
              </p:ext>
            </p:extLst>
          </p:nvPr>
        </p:nvGraphicFramePr>
        <p:xfrm>
          <a:off x="0" y="0"/>
          <a:ext cx="8686800" cy="6552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011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Name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Job</a:t>
                      </a:r>
                      <a:endParaRPr lang="en-GB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011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Messenger RNA (mRNA)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Carries</a:t>
                      </a:r>
                      <a:r>
                        <a:rPr lang="en-GB" sz="2000" baseline="0" dirty="0" smtClean="0"/>
                        <a:t> a complimentary copy of DNA from the nucleus to the ribosome</a:t>
                      </a:r>
                    </a:p>
                    <a:p>
                      <a:endParaRPr lang="en-GB" sz="20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000" dirty="0" smtClean="0"/>
                        <a:t>The bases on the mRNA molecule are grouped in triplets called Codons. </a:t>
                      </a:r>
                    </a:p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011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Transfer RNA (tRNA)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Carries specific amino acids</a:t>
                      </a:r>
                      <a:r>
                        <a:rPr lang="en-GB" sz="2400" baseline="0" dirty="0" smtClean="0"/>
                        <a:t> to the ribosome to form proteins</a:t>
                      </a:r>
                    </a:p>
                    <a:p>
                      <a:endParaRPr lang="en-GB" sz="24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2400" dirty="0" smtClean="0"/>
                        <a:t>It carries an amino acid at one end and a triplet of</a:t>
                      </a:r>
                      <a:r>
                        <a:rPr lang="en-US" altLang="en-US" sz="2400" baseline="0" dirty="0" smtClean="0"/>
                        <a:t> </a:t>
                      </a:r>
                      <a:r>
                        <a:rPr lang="en-US" altLang="en-US" sz="2400" dirty="0" smtClean="0"/>
                        <a:t>bases called an anticodon at the other.</a:t>
                      </a:r>
                    </a:p>
                    <a:p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0110">
                <a:tc>
                  <a:txBody>
                    <a:bodyPr/>
                    <a:lstStyle/>
                    <a:p>
                      <a:r>
                        <a:rPr lang="en-GB" sz="2800" smtClean="0"/>
                        <a:t>Ribosomal </a:t>
                      </a:r>
                      <a:r>
                        <a:rPr lang="en-GB" sz="2800" dirty="0" smtClean="0"/>
                        <a:t>RNA</a:t>
                      </a:r>
                      <a:r>
                        <a:rPr lang="en-GB" sz="2800" baseline="0" dirty="0" smtClean="0"/>
                        <a:t> (rRNA)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 smtClean="0"/>
                        <a:t>rRNA</a:t>
                      </a:r>
                      <a:r>
                        <a:rPr lang="en-GB" sz="2400" dirty="0" smtClean="0"/>
                        <a:t> &amp; proteins make up the structure of a ribosome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Steps in Transcription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/>
              <a:t>RNA polymerase </a:t>
            </a:r>
            <a:r>
              <a:rPr lang="en-GB" dirty="0" smtClean="0"/>
              <a:t>(enzyme) unwinds and unzips gene.</a:t>
            </a:r>
          </a:p>
          <a:p>
            <a:r>
              <a:rPr lang="en-GB" b="1" dirty="0" smtClean="0"/>
              <a:t>Free RNA nucleotides </a:t>
            </a:r>
            <a:r>
              <a:rPr lang="en-GB" dirty="0" smtClean="0"/>
              <a:t>are then added to the exposed bases on the DNA strand by complementary base pairing.</a:t>
            </a:r>
          </a:p>
          <a:p>
            <a:r>
              <a:rPr lang="en-GB" dirty="0" smtClean="0"/>
              <a:t>RNA nucleotides are then joined to form a strand of mRNA called a </a:t>
            </a:r>
            <a:r>
              <a:rPr lang="en-GB" b="1" dirty="0" smtClean="0"/>
              <a:t>primary transcript.</a:t>
            </a:r>
          </a:p>
          <a:p>
            <a:r>
              <a:rPr lang="en-GB" dirty="0" smtClean="0"/>
              <a:t>This is made up of groups of three bases called </a:t>
            </a:r>
            <a:r>
              <a:rPr lang="en-GB" b="1" dirty="0" err="1" smtClean="0"/>
              <a:t>codons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905</Words>
  <Application>Microsoft Office PowerPoint</Application>
  <PresentationFormat>On-screen Show (4:3)</PresentationFormat>
  <Paragraphs>126</Paragraphs>
  <Slides>22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Key Area 1.3 – Gene Expression</vt:lpstr>
      <vt:lpstr>The Genetic Code</vt:lpstr>
      <vt:lpstr>The Genetic Code</vt:lpstr>
      <vt:lpstr>The Genetic Code</vt:lpstr>
      <vt:lpstr>Stages of Gene Expression</vt:lpstr>
      <vt:lpstr>Structure of RNA</vt:lpstr>
      <vt:lpstr>Differences between DNA and RNA</vt:lpstr>
      <vt:lpstr>Types of RNA</vt:lpstr>
      <vt:lpstr>Steps in Transcription</vt:lpstr>
      <vt:lpstr>Formation of a primary transcript</vt:lpstr>
      <vt:lpstr>Introns and Exons</vt:lpstr>
      <vt:lpstr>RNA splicing to make a mature transcript</vt:lpstr>
      <vt:lpstr>Alternative RNA splicing</vt:lpstr>
      <vt:lpstr>Ribosomes </vt:lpstr>
      <vt:lpstr>Translation (steps)</vt:lpstr>
      <vt:lpstr>Translation</vt:lpstr>
      <vt:lpstr>PowerPoint Presentation</vt:lpstr>
      <vt:lpstr>One gene, many proteins</vt:lpstr>
      <vt:lpstr>Regulation of gene expression</vt:lpstr>
      <vt:lpstr>Structure and function of proteins</vt:lpstr>
      <vt:lpstr>Different functions of proteins</vt:lpstr>
      <vt:lpstr>PowerPoint Presentation</vt:lpstr>
    </vt:vector>
  </TitlesOfParts>
  <Company>RM plc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Area 1.2 – Structure and Replication of DNA</dc:title>
  <dc:creator>aaitken</dc:creator>
  <cp:lastModifiedBy>026HHart</cp:lastModifiedBy>
  <cp:revision>94</cp:revision>
  <dcterms:created xsi:type="dcterms:W3CDTF">2016-09-21T12:33:26Z</dcterms:created>
  <dcterms:modified xsi:type="dcterms:W3CDTF">2018-10-08T13:43:57Z</dcterms:modified>
</cp:coreProperties>
</file>