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72" r:id="rId12"/>
    <p:sldId id="268" r:id="rId13"/>
    <p:sldId id="269" r:id="rId14"/>
    <p:sldId id="276" r:id="rId15"/>
    <p:sldId id="277" r:id="rId16"/>
    <p:sldId id="278" r:id="rId17"/>
    <p:sldId id="281" r:id="rId18"/>
    <p:sldId id="279" r:id="rId19"/>
    <p:sldId id="280" r:id="rId20"/>
    <p:sldId id="274" r:id="rId21"/>
    <p:sldId id="275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354E5-8EB9-49A4-B8D0-D19F8DEBDB63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483BB-E63B-4711-965B-39A7B908A53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933A4-4BFF-4C3E-88C0-53D14B8B3628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148B7-28E3-4E37-8695-9124A4518AD4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Key Area 1.2 – Structure and Replication of DNA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 w="44450" cap="rnd" cmpd="sng">
            <a:solidFill>
              <a:srgbClr val="BF11BF"/>
            </a:solidFill>
            <a:prstDash val="sysDot"/>
            <a:bevel/>
          </a:ln>
        </p:spPr>
        <p:txBody>
          <a:bodyPr/>
          <a:lstStyle/>
          <a:p>
            <a:r>
              <a:rPr lang="en-GB" dirty="0" smtClean="0"/>
              <a:t>Unit 1 Human Cells</a:t>
            </a:r>
          </a:p>
          <a:p>
            <a:r>
              <a:rPr lang="en-GB" dirty="0" smtClean="0"/>
              <a:t>Higher Human Biology for CfE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Stages in Replication of DNA</a:t>
            </a:r>
            <a:endParaRPr lang="en-GB" dirty="0"/>
          </a:p>
        </p:txBody>
      </p:sp>
      <p:pic>
        <p:nvPicPr>
          <p:cNvPr id="4" name="Picture 3" descr="imag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5" y="1628800"/>
            <a:ext cx="5568619" cy="45365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700808"/>
            <a:ext cx="302433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3. On the lagging strand, primers are added one by one into the replication fork as it widens. DNA nucleotides are added to form </a:t>
            </a:r>
            <a:r>
              <a:rPr lang="en-GB" sz="2200" b="1" dirty="0" smtClean="0"/>
              <a:t>fragments</a:t>
            </a:r>
            <a:r>
              <a:rPr lang="en-GB" sz="2200" dirty="0" smtClean="0"/>
              <a:t>.</a:t>
            </a:r>
          </a:p>
          <a:p>
            <a:endParaRPr lang="en-GB" sz="2200" dirty="0" smtClean="0"/>
          </a:p>
          <a:p>
            <a:r>
              <a:rPr lang="en-GB" sz="2200" dirty="0" smtClean="0"/>
              <a:t>4. These fragments must be joined together by an enzyme called </a:t>
            </a:r>
            <a:r>
              <a:rPr lang="en-GB" sz="2200" b="1" dirty="0" smtClean="0"/>
              <a:t>DNA</a:t>
            </a:r>
            <a:r>
              <a:rPr lang="en-GB" sz="2200" dirty="0" smtClean="0"/>
              <a:t> </a:t>
            </a:r>
            <a:r>
              <a:rPr lang="en-GB" sz="2200" b="1" dirty="0" smtClean="0"/>
              <a:t>Ligase</a:t>
            </a:r>
            <a:r>
              <a:rPr lang="en-GB" sz="2200" dirty="0" smtClean="0"/>
              <a:t>. The process requires energy, supplied by </a:t>
            </a:r>
            <a:r>
              <a:rPr lang="en-GB" sz="2200" b="1" dirty="0" smtClean="0"/>
              <a:t>ATP</a:t>
            </a:r>
            <a:r>
              <a:rPr lang="en-GB" sz="2200" dirty="0" smtClean="0"/>
              <a:t>.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Requirements for DNA replication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DNA (to act as a template for copying).</a:t>
            </a:r>
          </a:p>
          <a:p>
            <a:r>
              <a:rPr lang="en-GB" dirty="0" smtClean="0"/>
              <a:t>Free DNA nucleotides.</a:t>
            </a:r>
          </a:p>
          <a:p>
            <a:r>
              <a:rPr lang="en-GB" dirty="0" smtClean="0"/>
              <a:t>Primers.</a:t>
            </a:r>
          </a:p>
          <a:p>
            <a:r>
              <a:rPr lang="en-GB" dirty="0" smtClean="0"/>
              <a:t>The enzymes DNA polymerase and DNA </a:t>
            </a:r>
            <a:r>
              <a:rPr lang="en-GB" dirty="0" err="1" smtClean="0"/>
              <a:t>ligase</a:t>
            </a:r>
            <a:r>
              <a:rPr lang="en-GB" dirty="0" smtClean="0"/>
              <a:t>.</a:t>
            </a:r>
          </a:p>
          <a:p>
            <a:r>
              <a:rPr lang="en-GB" dirty="0" smtClean="0"/>
              <a:t>ATP.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Importance of DNA Replication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700808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When DNA in a chromosome is being copied, many replication forks are formed at the same time. This means DNA of whole chromosomes can be copied quickly and precisely.</a:t>
            </a:r>
            <a:endParaRPr lang="en-GB" sz="2000" dirty="0"/>
          </a:p>
        </p:txBody>
      </p:sp>
      <p:pic>
        <p:nvPicPr>
          <p:cNvPr id="5" name="Picture 4" descr="imag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924944"/>
            <a:ext cx="5004048" cy="3753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Importance of DNA Replication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700808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This is important because </a:t>
            </a:r>
            <a:r>
              <a:rPr lang="en-GB" sz="2200" u="sng" dirty="0" smtClean="0"/>
              <a:t>it ensures that precise copies of the genetic material are available for cells undergoing mitosis and meiosis</a:t>
            </a:r>
            <a:r>
              <a:rPr lang="en-GB" sz="2200" dirty="0" smtClean="0"/>
              <a:t>. The information is passed on from cell to cell, and from generation to generation.</a:t>
            </a:r>
            <a:endParaRPr lang="en-GB" sz="2000" dirty="0"/>
          </a:p>
        </p:txBody>
      </p:sp>
      <p:pic>
        <p:nvPicPr>
          <p:cNvPr id="5" name="Picture 4" descr="imag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924944"/>
            <a:ext cx="5004048" cy="3753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Polymerase Chain Reaction (PCR)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PCR is a technique used in laboratories to produce millions of copies of a sequence of DNA.</a:t>
            </a:r>
          </a:p>
          <a:p>
            <a:endParaRPr lang="en-GB" dirty="0"/>
          </a:p>
          <a:p>
            <a:r>
              <a:rPr lang="en-GB" dirty="0" smtClean="0"/>
              <a:t>This occurs in vitro which means it happens outside of the body inside lab equipment</a:t>
            </a:r>
          </a:p>
          <a:p>
            <a:endParaRPr lang="en-GB" dirty="0" smtClean="0"/>
          </a:p>
          <a:p>
            <a:r>
              <a:rPr lang="en-GB" dirty="0" smtClean="0"/>
              <a:t>PCR involves exposing DNA to a series of changes in temperature. This is called </a:t>
            </a:r>
            <a:r>
              <a:rPr lang="en-GB" b="1" dirty="0" smtClean="0"/>
              <a:t>thermal cycling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Steps in PCR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DNA is denatured at 90</a:t>
            </a:r>
            <a:r>
              <a:rPr lang="en-GB" baseline="30000" dirty="0" smtClean="0"/>
              <a:t>o</a:t>
            </a:r>
            <a:r>
              <a:rPr lang="en-GB" dirty="0" smtClean="0"/>
              <a:t>C, which separates the strands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DNA is cooled to 60</a:t>
            </a:r>
            <a:r>
              <a:rPr lang="en-GB" baseline="30000" dirty="0" smtClean="0"/>
              <a:t>o</a:t>
            </a:r>
            <a:r>
              <a:rPr lang="en-GB" dirty="0" smtClean="0"/>
              <a:t>C and primers are added which bind to the target DNA sequence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temperature is then raised to over 70</a:t>
            </a:r>
            <a:r>
              <a:rPr lang="en-GB" baseline="30000" dirty="0" smtClean="0"/>
              <a:t>o</a:t>
            </a:r>
            <a:r>
              <a:rPr lang="en-GB" dirty="0" smtClean="0"/>
              <a:t>C, where </a:t>
            </a:r>
            <a:r>
              <a:rPr lang="en-GB" b="1" dirty="0" smtClean="0"/>
              <a:t>heat-tolerant DNA polymerase </a:t>
            </a:r>
            <a:r>
              <a:rPr lang="en-GB" dirty="0" smtClean="0"/>
              <a:t>is used to make new strands of DNA from free DNA nucleotides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cycle is repeated many times in a thermal cycling machine to allow millions of copies of DNA to be produced.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N:\FullSizeRender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of copies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number of copies of the DNA sequence made </a:t>
            </a:r>
            <a:r>
              <a:rPr lang="en-GB" b="1" dirty="0" smtClean="0"/>
              <a:t>doubles</a:t>
            </a:r>
            <a:r>
              <a:rPr lang="en-GB" dirty="0" smtClean="0"/>
              <a:t> in every cycle.</a:t>
            </a:r>
            <a:endParaRPr lang="en-GB" dirty="0"/>
          </a:p>
        </p:txBody>
      </p:sp>
      <p:pic>
        <p:nvPicPr>
          <p:cNvPr id="4" name="Picture 2" descr="N:\FullSizeRender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2780928"/>
            <a:ext cx="7200800" cy="3903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Applications of PCR – Why is it used?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PCR is used to </a:t>
            </a:r>
            <a:r>
              <a:rPr lang="en-GB" b="1" dirty="0" smtClean="0"/>
              <a:t>amplify</a:t>
            </a:r>
            <a:r>
              <a:rPr lang="en-GB" dirty="0" smtClean="0"/>
              <a:t> tiny quantities of DNA from human sources such as </a:t>
            </a:r>
            <a:r>
              <a:rPr lang="en-GB" b="1" dirty="0" smtClean="0"/>
              <a:t>blood</a:t>
            </a:r>
            <a:r>
              <a:rPr lang="en-GB" dirty="0" smtClean="0"/>
              <a:t> or </a:t>
            </a:r>
            <a:r>
              <a:rPr lang="en-GB" b="1" dirty="0" smtClean="0"/>
              <a:t>semen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This means </a:t>
            </a:r>
            <a:r>
              <a:rPr lang="en-GB" b="1" dirty="0" smtClean="0"/>
              <a:t>DNA profiling </a:t>
            </a:r>
            <a:r>
              <a:rPr lang="en-GB" dirty="0" smtClean="0"/>
              <a:t>can be carried out.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DNA profiling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Humans share 99.9% of their DNA but the remaining 0.1% is unique to an individual.</a:t>
            </a:r>
          </a:p>
          <a:p>
            <a:r>
              <a:rPr lang="en-GB" dirty="0" smtClean="0"/>
              <a:t>DNA profiling is used to solve crimes and in paternity disputes.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Deoxyribonucleic Acid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Genetic information is coded into the chemical language of DNA which makes up chromosomes.</a:t>
            </a:r>
          </a:p>
          <a:p>
            <a:r>
              <a:rPr lang="en-GB" dirty="0" smtClean="0"/>
              <a:t>This information allows the cell to make specific </a:t>
            </a:r>
            <a:r>
              <a:rPr lang="en-GB" b="1" dirty="0" smtClean="0"/>
              <a:t>proteins</a:t>
            </a:r>
            <a:r>
              <a:rPr lang="en-GB" dirty="0" smtClean="0"/>
              <a:t> which determine the cell’s structure and control it’s metabolism.</a:t>
            </a:r>
          </a:p>
          <a:p>
            <a:r>
              <a:rPr lang="en-GB" dirty="0" smtClean="0"/>
              <a:t>DNA is copied by the parent cell when it divides and passed to the daughter cells.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Essay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Describe the structure and replication of a molecule of DNA (9)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n-GB" dirty="0" smtClean="0"/>
              <a:t>Essay </a:t>
            </a:r>
            <a:r>
              <a:rPr lang="en-GB" smtClean="0"/>
              <a:t>Question 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Any SIX MARKS from:</a:t>
            </a:r>
          </a:p>
          <a:p>
            <a:r>
              <a:rPr lang="en-GB" sz="2000" dirty="0" smtClean="0"/>
              <a:t>DNA is made up of strands of nucleotides</a:t>
            </a:r>
          </a:p>
          <a:p>
            <a:r>
              <a:rPr lang="en-GB" sz="2000" dirty="0" smtClean="0"/>
              <a:t>Nucleotides are made of a deoxyribose sugar, a phosphate and a base</a:t>
            </a:r>
          </a:p>
          <a:p>
            <a:r>
              <a:rPr lang="en-GB" sz="2000" dirty="0" smtClean="0"/>
              <a:t>Structure is a double helix</a:t>
            </a:r>
          </a:p>
          <a:p>
            <a:r>
              <a:rPr lang="en-GB" sz="2000" dirty="0" smtClean="0"/>
              <a:t>Backbone of DNA double helix is a sugar-phosphate backbone</a:t>
            </a:r>
          </a:p>
          <a:p>
            <a:r>
              <a:rPr lang="en-GB" sz="2000" dirty="0" smtClean="0"/>
              <a:t>Adenine pairs with thymine and cytosine pairs with guanine</a:t>
            </a:r>
          </a:p>
          <a:p>
            <a:r>
              <a:rPr lang="en-GB" sz="2000" dirty="0" smtClean="0"/>
              <a:t>Bases are linked with hydrogen bonds</a:t>
            </a:r>
          </a:p>
          <a:p>
            <a:r>
              <a:rPr lang="en-GB" sz="2000" dirty="0" smtClean="0"/>
              <a:t>Strands run anti-parallel to one another</a:t>
            </a:r>
          </a:p>
          <a:p>
            <a:r>
              <a:rPr lang="en-GB" sz="2000" dirty="0" smtClean="0"/>
              <a:t>3’ end has a phosphate and 5’ end has a sugar</a:t>
            </a:r>
          </a:p>
          <a:p>
            <a:pPr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ANY THREE MARKS from:</a:t>
            </a:r>
          </a:p>
          <a:p>
            <a:r>
              <a:rPr lang="en-GB" sz="2000" dirty="0" smtClean="0"/>
              <a:t>DNA unwinds and unzips/ H bonds break</a:t>
            </a:r>
          </a:p>
          <a:p>
            <a:r>
              <a:rPr lang="en-GB" sz="2000" dirty="0" smtClean="0"/>
              <a:t>Primers attach</a:t>
            </a:r>
          </a:p>
          <a:p>
            <a:r>
              <a:rPr lang="en-GB" sz="2000" dirty="0" smtClean="0"/>
              <a:t>DNA polymerase adds complementary </a:t>
            </a:r>
            <a:r>
              <a:rPr lang="en-GB" sz="2000" dirty="0" err="1" smtClean="0"/>
              <a:t>nucelotides</a:t>
            </a:r>
            <a:r>
              <a:rPr lang="en-GB" sz="2000" dirty="0" smtClean="0"/>
              <a:t> to the DNA</a:t>
            </a:r>
          </a:p>
          <a:p>
            <a:r>
              <a:rPr lang="en-GB" sz="2000" dirty="0" smtClean="0"/>
              <a:t>Lead strand is made continuously </a:t>
            </a:r>
          </a:p>
          <a:p>
            <a:r>
              <a:rPr lang="en-GB" sz="2000" dirty="0" smtClean="0"/>
              <a:t>Lagging strand is made in fragments</a:t>
            </a:r>
          </a:p>
          <a:p>
            <a:r>
              <a:rPr lang="en-GB" sz="2000" dirty="0" smtClean="0"/>
              <a:t>DNA ligase joins fragments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3888" y="2132856"/>
            <a:ext cx="208823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Key Area 1.2</a:t>
            </a:r>
          </a:p>
          <a:p>
            <a:pPr algn="ctr"/>
            <a:r>
              <a:rPr lang="en-GB" sz="2400" b="1" dirty="0" smtClean="0"/>
              <a:t>Structure and Replication of DNA</a:t>
            </a:r>
          </a:p>
          <a:p>
            <a:pPr algn="ctr"/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2322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Features and structure of DNA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0928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Complimentary base pairing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0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Stages of replication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127776" y="0"/>
            <a:ext cx="2016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Important molecules involved in replication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804248" y="3429000"/>
            <a:ext cx="2339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Importance of replication to organisms.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156176" y="5589240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PCR and it’s uses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971600" y="5085184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Structure of a nucleotide</a:t>
            </a:r>
            <a:endParaRPr lang="en-GB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411760" y="1412776"/>
            <a:ext cx="151216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0"/>
          </p:cNvCxnSpPr>
          <p:nvPr/>
        </p:nvCxnSpPr>
        <p:spPr>
          <a:xfrm rot="5400000" flipH="1" flipV="1">
            <a:off x="4302764" y="1718810"/>
            <a:ext cx="719286" cy="108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580112" y="1340768"/>
            <a:ext cx="165618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08104" y="3068960"/>
            <a:ext cx="122413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2411760" y="2924944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555776" y="4005064"/>
            <a:ext cx="144016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4788818" y="4005858"/>
            <a:ext cx="2016224" cy="1150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Structure of DNA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DNA is very long, double stranded and is coiled into the shape of a </a:t>
            </a:r>
            <a:r>
              <a:rPr lang="en-GB" b="1" dirty="0" smtClean="0"/>
              <a:t>double helix.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DNA is copied by the parent cell and is inherited by the daughter cell when the parent cell divides.</a:t>
            </a:r>
          </a:p>
          <a:p>
            <a:endParaRPr lang="en-GB" dirty="0" smtClean="0"/>
          </a:p>
          <a:p>
            <a:r>
              <a:rPr lang="en-GB" dirty="0" smtClean="0"/>
              <a:t>Each strand of the double helix is made up of </a:t>
            </a:r>
            <a:r>
              <a:rPr lang="en-GB" b="1" dirty="0" smtClean="0"/>
              <a:t>nucleotides.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Structure of DNA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Each strand of the double helix is made up of </a:t>
            </a:r>
            <a:r>
              <a:rPr lang="en-GB" b="1" dirty="0" smtClean="0"/>
              <a:t>nucleotides.</a:t>
            </a:r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dirty="0" smtClean="0"/>
          </a:p>
          <a:p>
            <a:r>
              <a:rPr lang="en-GB" dirty="0" smtClean="0"/>
              <a:t>The carbon atoms are labelled 1-5 as shown.</a:t>
            </a:r>
          </a:p>
          <a:p>
            <a:endParaRPr lang="en-GB" b="1" dirty="0" smtClean="0"/>
          </a:p>
          <a:p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568" y="2924944"/>
            <a:ext cx="79248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3968" y="429309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472514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472514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3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429309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4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393305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5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Structure of DNA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endParaRPr lang="en-GB" b="1" dirty="0" smtClean="0"/>
          </a:p>
          <a:p>
            <a:endParaRPr lang="en-GB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1772816"/>
            <a:ext cx="171019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2852936"/>
            <a:ext cx="171019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3933056"/>
            <a:ext cx="171019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5013176"/>
            <a:ext cx="171019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 rot="5400000" flipH="1" flipV="1">
            <a:off x="1259632" y="2780928"/>
            <a:ext cx="144016" cy="144016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1259632" y="3861048"/>
            <a:ext cx="144016" cy="144016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259632" y="4941168"/>
            <a:ext cx="144016" cy="144016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27584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5’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827584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5’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27584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5’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899592" y="53732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5’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331640" y="27809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3’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331640" y="38610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3’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331640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3’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275856" y="1772816"/>
            <a:ext cx="54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600" dirty="0" smtClean="0"/>
              <a:t>Nucleotides are linked together by their deoxyribose sugars and phosphates to form a sugar-phosphate backbone.</a:t>
            </a:r>
          </a:p>
          <a:p>
            <a:pPr>
              <a:buFont typeface="Arial" pitchFamily="34" charset="0"/>
              <a:buChar char="•"/>
            </a:pPr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Structure of DNA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endParaRPr lang="en-GB" b="1" dirty="0" smtClean="0"/>
          </a:p>
          <a:p>
            <a:endParaRPr lang="en-GB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1772816"/>
            <a:ext cx="171019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2852936"/>
            <a:ext cx="171019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3933056"/>
            <a:ext cx="171019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5013176"/>
            <a:ext cx="171019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 rot="5400000" flipH="1" flipV="1">
            <a:off x="1259632" y="2780928"/>
            <a:ext cx="144016" cy="144016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1259632" y="3861048"/>
            <a:ext cx="144016" cy="144016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259632" y="4941168"/>
            <a:ext cx="144016" cy="144016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27584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5’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827584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5’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27584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5’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899592" y="53732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5’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331640" y="27809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3’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331640" y="38610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3’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331640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3’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3059832" y="1772816"/>
            <a:ext cx="21336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4572000" y="16288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3’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355976" y="27809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3’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355976" y="38610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3’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4355976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3’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1331640" y="60212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3’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4788024" y="55892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5’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788024" y="45811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5’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4788024" y="35010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5’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4788024" y="24208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5’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2411760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3275856" y="4365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2411760" y="4365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3275856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411760" y="32849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2411760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3275856" y="55172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3275856" y="32849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45" name="Equal 44"/>
          <p:cNvSpPr/>
          <p:nvPr/>
        </p:nvSpPr>
        <p:spPr>
          <a:xfrm>
            <a:off x="2771800" y="2276872"/>
            <a:ext cx="432048" cy="216024"/>
          </a:xfrm>
          <a:prstGeom prst="mathEqua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Equal 45"/>
          <p:cNvSpPr/>
          <p:nvPr/>
        </p:nvSpPr>
        <p:spPr>
          <a:xfrm>
            <a:off x="2771800" y="3356992"/>
            <a:ext cx="432048" cy="216024"/>
          </a:xfrm>
          <a:prstGeom prst="mathEqua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Equal 46"/>
          <p:cNvSpPr/>
          <p:nvPr/>
        </p:nvSpPr>
        <p:spPr>
          <a:xfrm>
            <a:off x="2771800" y="4437112"/>
            <a:ext cx="432048" cy="216024"/>
          </a:xfrm>
          <a:prstGeom prst="mathEqua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Equal 47"/>
          <p:cNvSpPr/>
          <p:nvPr/>
        </p:nvSpPr>
        <p:spPr>
          <a:xfrm>
            <a:off x="2771800" y="5589240"/>
            <a:ext cx="432048" cy="216024"/>
          </a:xfrm>
          <a:prstGeom prst="mathEqua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6200000" flipV="1">
            <a:off x="2880606" y="6058086"/>
            <a:ext cx="432048" cy="214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59832" y="638132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Hydrogen bond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5148064" y="1556792"/>
            <a:ext cx="3995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Two strands of DNA are connected by </a:t>
            </a:r>
            <a:r>
              <a:rPr lang="en-GB" sz="2000" b="1" dirty="0" smtClean="0"/>
              <a:t>hydrogen</a:t>
            </a:r>
            <a:r>
              <a:rPr lang="en-GB" sz="2000" dirty="0" smtClean="0"/>
              <a:t> </a:t>
            </a:r>
            <a:r>
              <a:rPr lang="en-GB" sz="2000" b="1" dirty="0" smtClean="0"/>
              <a:t>bonding</a:t>
            </a:r>
            <a:r>
              <a:rPr lang="en-GB" sz="2000" dirty="0" smtClean="0"/>
              <a:t> between </a:t>
            </a:r>
            <a:r>
              <a:rPr lang="en-GB" sz="2000" b="1" dirty="0" smtClean="0"/>
              <a:t>complimentary</a:t>
            </a:r>
            <a:r>
              <a:rPr lang="en-GB" sz="2000" dirty="0" smtClean="0"/>
              <a:t> bases.</a:t>
            </a:r>
          </a:p>
          <a:p>
            <a:endParaRPr lang="en-GB" sz="2000" dirty="0" smtClean="0"/>
          </a:p>
          <a:p>
            <a:r>
              <a:rPr lang="en-GB" sz="2000" b="1" dirty="0" smtClean="0"/>
              <a:t>Adenine</a:t>
            </a:r>
            <a:r>
              <a:rPr lang="en-GB" sz="2000" dirty="0" smtClean="0"/>
              <a:t> (</a:t>
            </a:r>
            <a:r>
              <a:rPr lang="en-GB" sz="2000" b="1" dirty="0" smtClean="0"/>
              <a:t>A</a:t>
            </a:r>
            <a:r>
              <a:rPr lang="en-GB" sz="2000" dirty="0" smtClean="0"/>
              <a:t>) pairs with </a:t>
            </a:r>
            <a:r>
              <a:rPr lang="en-GB" sz="2000" b="1" dirty="0" smtClean="0"/>
              <a:t>Thymine</a:t>
            </a:r>
            <a:r>
              <a:rPr lang="en-GB" sz="2000" dirty="0" smtClean="0"/>
              <a:t> (</a:t>
            </a:r>
            <a:r>
              <a:rPr lang="en-GB" sz="2000" b="1" dirty="0" smtClean="0"/>
              <a:t>T</a:t>
            </a:r>
            <a:r>
              <a:rPr lang="en-GB" sz="2000" dirty="0" smtClean="0"/>
              <a:t>) </a:t>
            </a:r>
          </a:p>
          <a:p>
            <a:endParaRPr lang="en-GB" sz="2000" dirty="0" smtClean="0"/>
          </a:p>
          <a:p>
            <a:r>
              <a:rPr lang="en-GB" sz="2000" b="1" dirty="0" smtClean="0"/>
              <a:t>Cytosine</a:t>
            </a:r>
            <a:r>
              <a:rPr lang="en-GB" sz="2000" dirty="0" smtClean="0"/>
              <a:t> (</a:t>
            </a:r>
            <a:r>
              <a:rPr lang="en-GB" sz="2000" b="1" dirty="0" smtClean="0"/>
              <a:t>C</a:t>
            </a:r>
            <a:r>
              <a:rPr lang="en-GB" sz="2000" dirty="0" smtClean="0"/>
              <a:t>) pairs with </a:t>
            </a:r>
            <a:r>
              <a:rPr lang="en-GB" sz="2000" b="1" dirty="0" smtClean="0"/>
              <a:t>Guanine</a:t>
            </a:r>
            <a:r>
              <a:rPr lang="en-GB" sz="2000" dirty="0" smtClean="0"/>
              <a:t> (</a:t>
            </a:r>
            <a:r>
              <a:rPr lang="en-GB" sz="2000" b="1" dirty="0" smtClean="0"/>
              <a:t>G</a:t>
            </a:r>
            <a:r>
              <a:rPr lang="en-GB" sz="2000" dirty="0" smtClean="0"/>
              <a:t>)</a:t>
            </a:r>
          </a:p>
          <a:p>
            <a:endParaRPr lang="en-GB" sz="2000" dirty="0" smtClean="0"/>
          </a:p>
          <a:p>
            <a:r>
              <a:rPr lang="en-GB" sz="2000" dirty="0" smtClean="0"/>
              <a:t>The strands run in opposite directions to one another and are said to be </a:t>
            </a:r>
            <a:r>
              <a:rPr lang="en-GB" sz="2000" b="1" dirty="0" smtClean="0"/>
              <a:t>anti-parallel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r>
              <a:rPr lang="en-GB" sz="2000" dirty="0" smtClean="0"/>
              <a:t>One strand has deoxyribose (3’) at one end and the other has the phosphate group (5’) at same end of the molecule.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Replication of DNA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DNA is the hereditary material which is passed on when the cell divides and copies itself by mitosis.</a:t>
            </a:r>
          </a:p>
          <a:p>
            <a:r>
              <a:rPr lang="en-GB" dirty="0" smtClean="0"/>
              <a:t>DNA makes a </a:t>
            </a:r>
            <a:r>
              <a:rPr lang="en-GB" u="sng" dirty="0" smtClean="0"/>
              <a:t>precise copy</a:t>
            </a:r>
            <a:r>
              <a:rPr lang="en-GB" dirty="0" smtClean="0"/>
              <a:t> of itself through a process called replication. This happens before mitosis so the DNA can be passed on to the daughter cell.</a:t>
            </a:r>
          </a:p>
          <a:p>
            <a:r>
              <a:rPr lang="en-GB" dirty="0" smtClean="0"/>
              <a:t>There are several stages to this replication.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Stages in Replication of DNA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3024336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The double helix of DNA is </a:t>
            </a:r>
            <a:r>
              <a:rPr lang="en-GB" sz="2400" b="1" dirty="0" smtClean="0"/>
              <a:t>unwound</a:t>
            </a:r>
            <a:r>
              <a:rPr lang="en-GB" sz="2400" dirty="0" smtClean="0"/>
              <a:t> by an enzyme. </a:t>
            </a:r>
          </a:p>
          <a:p>
            <a:pPr marL="514350" indent="-514350">
              <a:buNone/>
            </a:pPr>
            <a:endParaRPr lang="en-GB" sz="2400" dirty="0" smtClean="0"/>
          </a:p>
          <a:p>
            <a:pPr marL="514350" indent="-514350">
              <a:buNone/>
            </a:pPr>
            <a:r>
              <a:rPr lang="en-GB" sz="2400" dirty="0" smtClean="0"/>
              <a:t>	</a:t>
            </a:r>
            <a:r>
              <a:rPr lang="en-GB" sz="2400" b="1" dirty="0" smtClean="0"/>
              <a:t>Hydrogen</a:t>
            </a:r>
            <a:r>
              <a:rPr lang="en-GB" sz="2400" dirty="0" smtClean="0"/>
              <a:t> </a:t>
            </a:r>
            <a:r>
              <a:rPr lang="en-GB" sz="2400" b="1" dirty="0" smtClean="0"/>
              <a:t>bonds</a:t>
            </a:r>
            <a:r>
              <a:rPr lang="en-GB" sz="2400" dirty="0" smtClean="0"/>
              <a:t> are </a:t>
            </a:r>
            <a:r>
              <a:rPr lang="en-GB" sz="2400" b="1" dirty="0" smtClean="0"/>
              <a:t>broken</a:t>
            </a:r>
            <a:r>
              <a:rPr lang="en-GB" sz="2400" dirty="0" smtClean="0"/>
              <a:t>.</a:t>
            </a:r>
            <a:r>
              <a:rPr lang="en-GB" sz="2400" dirty="0"/>
              <a:t> </a:t>
            </a:r>
            <a:r>
              <a:rPr lang="en-GB" sz="2400" dirty="0" smtClean="0"/>
              <a:t>The unwinding  and breaking of bonds opens a </a:t>
            </a:r>
            <a:r>
              <a:rPr lang="en-GB" sz="2400" b="1" dirty="0" smtClean="0"/>
              <a:t>replication</a:t>
            </a:r>
            <a:r>
              <a:rPr lang="en-GB" sz="2400" dirty="0" smtClean="0"/>
              <a:t> </a:t>
            </a:r>
            <a:r>
              <a:rPr lang="en-GB" sz="2400" b="1" dirty="0" smtClean="0"/>
              <a:t>fork</a:t>
            </a:r>
            <a:r>
              <a:rPr lang="en-GB" sz="2400" dirty="0" smtClean="0"/>
              <a:t>.</a:t>
            </a:r>
          </a:p>
        </p:txBody>
      </p:sp>
      <p:pic>
        <p:nvPicPr>
          <p:cNvPr id="4" name="Picture 3" descr="imag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5" y="1628800"/>
            <a:ext cx="5568619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Stages in Replication of DNA</a:t>
            </a:r>
            <a:endParaRPr lang="en-GB" dirty="0"/>
          </a:p>
        </p:txBody>
      </p:sp>
      <p:pic>
        <p:nvPicPr>
          <p:cNvPr id="4" name="Picture 3" descr="imag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5" y="1628800"/>
            <a:ext cx="5568619" cy="45365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700808"/>
            <a:ext cx="30243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Primers</a:t>
            </a:r>
            <a:r>
              <a:rPr lang="en-GB" sz="2200" dirty="0" smtClean="0"/>
              <a:t> are short complimentary sequences of nucleotides which allow the enzyme </a:t>
            </a:r>
            <a:r>
              <a:rPr lang="en-GB" sz="2200" b="1" dirty="0" smtClean="0"/>
              <a:t>DNA</a:t>
            </a:r>
            <a:r>
              <a:rPr lang="en-GB" sz="2200" dirty="0" smtClean="0"/>
              <a:t> </a:t>
            </a:r>
            <a:r>
              <a:rPr lang="en-GB" sz="2200" b="1" dirty="0" smtClean="0"/>
              <a:t>polymerase</a:t>
            </a:r>
            <a:r>
              <a:rPr lang="en-GB" sz="2200" dirty="0" smtClean="0"/>
              <a:t> to bind.</a:t>
            </a:r>
          </a:p>
          <a:p>
            <a:endParaRPr lang="en-GB" sz="2200" dirty="0" smtClean="0"/>
          </a:p>
          <a:p>
            <a:r>
              <a:rPr lang="en-GB" sz="2200" dirty="0" smtClean="0"/>
              <a:t>2. A primer joins the end of the 3’-5’ leading template strand and DNA polymerase adds </a:t>
            </a:r>
            <a:r>
              <a:rPr lang="en-GB" sz="2200" b="1" dirty="0" smtClean="0"/>
              <a:t>free</a:t>
            </a:r>
            <a:r>
              <a:rPr lang="en-GB" sz="2200" dirty="0" smtClean="0"/>
              <a:t> </a:t>
            </a:r>
            <a:r>
              <a:rPr lang="en-GB" sz="2200" b="1" dirty="0" smtClean="0"/>
              <a:t>nucleotides</a:t>
            </a:r>
            <a:r>
              <a:rPr lang="en-GB" sz="2200" dirty="0" smtClean="0"/>
              <a:t> to synthesise a complimentary strand continuously.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990</Words>
  <Application>Microsoft Office PowerPoint</Application>
  <PresentationFormat>On-screen Show (4:3)</PresentationFormat>
  <Paragraphs>151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Key Area 1.2 – Structure and Replication of DNA</vt:lpstr>
      <vt:lpstr>Deoxyribonucleic Acid</vt:lpstr>
      <vt:lpstr>Structure of DNA</vt:lpstr>
      <vt:lpstr>Structure of DNA</vt:lpstr>
      <vt:lpstr>Structure of DNA</vt:lpstr>
      <vt:lpstr>Structure of DNA</vt:lpstr>
      <vt:lpstr>Replication of DNA</vt:lpstr>
      <vt:lpstr>Stages in Replication of DNA</vt:lpstr>
      <vt:lpstr>Stages in Replication of DNA</vt:lpstr>
      <vt:lpstr>Stages in Replication of DNA</vt:lpstr>
      <vt:lpstr>Requirements for DNA replication</vt:lpstr>
      <vt:lpstr>Importance of DNA Replication</vt:lpstr>
      <vt:lpstr>Importance of DNA Replication</vt:lpstr>
      <vt:lpstr>Polymerase Chain Reaction (PCR)</vt:lpstr>
      <vt:lpstr>Steps in PCR</vt:lpstr>
      <vt:lpstr>PowerPoint Presentation</vt:lpstr>
      <vt:lpstr>Number of copies</vt:lpstr>
      <vt:lpstr>Applications of PCR – Why is it used?</vt:lpstr>
      <vt:lpstr>DNA profiling </vt:lpstr>
      <vt:lpstr>Essay Question</vt:lpstr>
      <vt:lpstr>Essay Question Answer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Area 1.2 – Structure and Replication of DNA</dc:title>
  <dc:creator>aaitken</dc:creator>
  <cp:lastModifiedBy>aaitken</cp:lastModifiedBy>
  <cp:revision>46</cp:revision>
  <dcterms:created xsi:type="dcterms:W3CDTF">2016-09-21T12:33:26Z</dcterms:created>
  <dcterms:modified xsi:type="dcterms:W3CDTF">2018-09-27T13:40:57Z</dcterms:modified>
</cp:coreProperties>
</file>