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9" r:id="rId9"/>
    <p:sldId id="270" r:id="rId10"/>
    <p:sldId id="272" r:id="rId11"/>
    <p:sldId id="262" r:id="rId12"/>
    <p:sldId id="263" r:id="rId13"/>
    <p:sldId id="266" r:id="rId14"/>
    <p:sldId id="267" r:id="rId15"/>
    <p:sldId id="283" r:id="rId16"/>
    <p:sldId id="273" r:id="rId17"/>
    <p:sldId id="275" r:id="rId18"/>
    <p:sldId id="276" r:id="rId19"/>
    <p:sldId id="277" r:id="rId20"/>
    <p:sldId id="278" r:id="rId21"/>
    <p:sldId id="281" r:id="rId22"/>
    <p:sldId id="284" r:id="rId23"/>
    <p:sldId id="285" r:id="rId24"/>
  </p:sldIdLst>
  <p:sldSz cx="9144000" cy="6858000" type="screen4x3"/>
  <p:notesSz cx="6669088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1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5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8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925F8-9282-461F-A825-F695F4837752}" type="datetimeFigureOut">
              <a:rPr lang="en-GB" smtClean="0"/>
              <a:pPr/>
              <a:t>23/10/2018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537CE-9B29-4804-AE80-4E968DDD5B9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46C0-3FF1-422F-9670-232B3FF42188}" type="datetimeFigureOut">
              <a:rPr lang="en-GB" smtClean="0"/>
              <a:pPr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1DE6-82F3-4D7A-ACD8-EB2BFD7381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46C0-3FF1-422F-9670-232B3FF42188}" type="datetimeFigureOut">
              <a:rPr lang="en-GB" smtClean="0"/>
              <a:pPr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1DE6-82F3-4D7A-ACD8-EB2BFD7381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46C0-3FF1-422F-9670-232B3FF42188}" type="datetimeFigureOut">
              <a:rPr lang="en-GB" smtClean="0"/>
              <a:pPr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1DE6-82F3-4D7A-ACD8-EB2BFD7381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46C0-3FF1-422F-9670-232B3FF42188}" type="datetimeFigureOut">
              <a:rPr lang="en-GB" smtClean="0"/>
              <a:pPr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1DE6-82F3-4D7A-ACD8-EB2BFD7381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46C0-3FF1-422F-9670-232B3FF42188}" type="datetimeFigureOut">
              <a:rPr lang="en-GB" smtClean="0"/>
              <a:pPr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1DE6-82F3-4D7A-ACD8-EB2BFD7381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46C0-3FF1-422F-9670-232B3FF42188}" type="datetimeFigureOut">
              <a:rPr lang="en-GB" smtClean="0"/>
              <a:pPr/>
              <a:t>23/10/2018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1DE6-82F3-4D7A-ACD8-EB2BFD7381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46C0-3FF1-422F-9670-232B3FF42188}" type="datetimeFigureOut">
              <a:rPr lang="en-GB" smtClean="0"/>
              <a:pPr/>
              <a:t>23/10/2018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1DE6-82F3-4D7A-ACD8-EB2BFD7381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46C0-3FF1-422F-9670-232B3FF42188}" type="datetimeFigureOut">
              <a:rPr lang="en-GB" smtClean="0"/>
              <a:pPr/>
              <a:t>23/10/2018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1DE6-82F3-4D7A-ACD8-EB2BFD7381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46C0-3FF1-422F-9670-232B3FF42188}" type="datetimeFigureOut">
              <a:rPr lang="en-GB" smtClean="0"/>
              <a:pPr/>
              <a:t>23/10/2018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1DE6-82F3-4D7A-ACD8-EB2BFD7381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46C0-3FF1-422F-9670-232B3FF42188}" type="datetimeFigureOut">
              <a:rPr lang="en-GB" smtClean="0"/>
              <a:pPr/>
              <a:t>23/10/2018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1DE6-82F3-4D7A-ACD8-EB2BFD7381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46C0-3FF1-422F-9670-232B3FF42188}" type="datetimeFigureOut">
              <a:rPr lang="en-GB" smtClean="0"/>
              <a:pPr/>
              <a:t>23/10/2018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1DE6-82F3-4D7A-ACD8-EB2BFD7381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46C0-3FF1-422F-9670-232B3FF42188}" type="datetimeFigureOut">
              <a:rPr lang="en-GB" smtClean="0"/>
              <a:pPr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51DE6-82F3-4D7A-ACD8-EB2BFD7381A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Key Area 1.1 – Division and Differentiation of Human Cells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 w="44450" cap="rnd" cmpd="sng">
            <a:solidFill>
              <a:srgbClr val="BF11BF"/>
            </a:solidFill>
            <a:prstDash val="sysDot"/>
            <a:bevel/>
          </a:ln>
        </p:spPr>
        <p:txBody>
          <a:bodyPr/>
          <a:lstStyle/>
          <a:p>
            <a:r>
              <a:rPr lang="en-GB" dirty="0" smtClean="0"/>
              <a:t>Unit 1 Human Cells</a:t>
            </a:r>
          </a:p>
          <a:p>
            <a:r>
              <a:rPr lang="en-GB" dirty="0" smtClean="0"/>
              <a:t>Higher Human Biology for CfE</a:t>
            </a:r>
          </a:p>
          <a:p>
            <a:r>
              <a:rPr lang="en-GB" dirty="0" smtClean="0"/>
              <a:t>Miss Aitken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u="sng" dirty="0" smtClean="0">
                <a:solidFill>
                  <a:srgbClr val="FF0000"/>
                </a:solidFill>
              </a:rPr>
              <a:t>Comparing Mitosis and Meiosis</a:t>
            </a:r>
            <a:endParaRPr lang="en-GB" sz="36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/>
              <a:t>Both</a:t>
            </a:r>
            <a:r>
              <a:rPr lang="en-GB" dirty="0" smtClean="0"/>
              <a:t> processes happen in </a:t>
            </a:r>
            <a:r>
              <a:rPr lang="en-GB" b="1" dirty="0" err="1" smtClean="0"/>
              <a:t>germline</a:t>
            </a:r>
            <a:r>
              <a:rPr lang="en-GB" b="1" dirty="0" smtClean="0"/>
              <a:t> cells</a:t>
            </a:r>
            <a:r>
              <a:rPr lang="en-GB" dirty="0" smtClean="0"/>
              <a:t> (in the testes and ovaries) but </a:t>
            </a:r>
            <a:r>
              <a:rPr lang="en-GB" b="1" dirty="0" smtClean="0"/>
              <a:t>somatic cells </a:t>
            </a:r>
            <a:r>
              <a:rPr lang="en-GB" u="sng" dirty="0" smtClean="0"/>
              <a:t>only </a:t>
            </a:r>
            <a:r>
              <a:rPr lang="en-GB" dirty="0" smtClean="0"/>
              <a:t>divide by mitosis.</a:t>
            </a:r>
          </a:p>
          <a:p>
            <a:r>
              <a:rPr lang="en-GB" dirty="0" smtClean="0"/>
              <a:t>Mitosis produces </a:t>
            </a:r>
            <a:r>
              <a:rPr lang="en-GB" u="sng" dirty="0" smtClean="0"/>
              <a:t>two</a:t>
            </a:r>
            <a:r>
              <a:rPr lang="en-GB" dirty="0" smtClean="0"/>
              <a:t> diploid daughter cells identical to the parent cell.</a:t>
            </a:r>
          </a:p>
          <a:p>
            <a:r>
              <a:rPr lang="en-GB" dirty="0" smtClean="0"/>
              <a:t>Meiosis produces </a:t>
            </a:r>
            <a:r>
              <a:rPr lang="en-GB" u="sng" dirty="0" smtClean="0"/>
              <a:t>four</a:t>
            </a:r>
            <a:r>
              <a:rPr lang="en-GB" dirty="0" smtClean="0"/>
              <a:t> haploid daughter cells (gametes) which all show variation.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tem 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438525"/>
            <a:ext cx="4095750" cy="34194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Cellular Differentiation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en-GB" dirty="0" smtClean="0"/>
              <a:t>The cell is the basic unit of life. Humans are made of many </a:t>
            </a:r>
            <a:r>
              <a:rPr lang="en-GB" b="1" dirty="0" smtClean="0"/>
              <a:t>different</a:t>
            </a:r>
            <a:r>
              <a:rPr lang="en-GB" dirty="0" smtClean="0"/>
              <a:t> types of cell.</a:t>
            </a:r>
          </a:p>
          <a:p>
            <a:r>
              <a:rPr lang="en-GB" dirty="0" smtClean="0"/>
              <a:t>In order to become </a:t>
            </a:r>
            <a:r>
              <a:rPr lang="en-GB" b="1" dirty="0" smtClean="0"/>
              <a:t>specialised</a:t>
            </a:r>
            <a:r>
              <a:rPr lang="en-GB" dirty="0" smtClean="0"/>
              <a:t>, cells must go through a process called </a:t>
            </a:r>
            <a:r>
              <a:rPr lang="en-GB" b="1" dirty="0" smtClean="0"/>
              <a:t>gene</a:t>
            </a:r>
            <a:r>
              <a:rPr lang="en-GB" dirty="0" smtClean="0"/>
              <a:t> </a:t>
            </a:r>
            <a:r>
              <a:rPr lang="en-GB" b="1" dirty="0" smtClean="0"/>
              <a:t>expression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Gene Expression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205064"/>
          </a:xfrm>
        </p:spPr>
        <p:txBody>
          <a:bodyPr/>
          <a:lstStyle/>
          <a:p>
            <a:r>
              <a:rPr lang="en-GB" dirty="0" smtClean="0"/>
              <a:t>Gene expression is the process by which an unspecialised cell “switches on” some of its genes.</a:t>
            </a:r>
          </a:p>
          <a:p>
            <a:r>
              <a:rPr lang="en-GB" dirty="0" smtClean="0"/>
              <a:t>Genes which are switched </a:t>
            </a:r>
            <a:r>
              <a:rPr lang="en-GB" u="sng" dirty="0" smtClean="0"/>
              <a:t>on</a:t>
            </a:r>
            <a:r>
              <a:rPr lang="en-GB" dirty="0" smtClean="0"/>
              <a:t> are </a:t>
            </a:r>
            <a:r>
              <a:rPr lang="en-GB" b="1" dirty="0" smtClean="0"/>
              <a:t>expressed.</a:t>
            </a:r>
          </a:p>
          <a:p>
            <a:r>
              <a:rPr lang="en-GB" dirty="0" smtClean="0"/>
              <a:t>Genes which remain switched </a:t>
            </a:r>
            <a:r>
              <a:rPr lang="en-GB" u="sng" dirty="0" smtClean="0"/>
              <a:t>off</a:t>
            </a:r>
            <a:r>
              <a:rPr lang="en-GB" dirty="0" smtClean="0"/>
              <a:t> are </a:t>
            </a:r>
            <a:r>
              <a:rPr lang="en-GB" b="1" dirty="0" smtClean="0"/>
              <a:t>not expressed.</a:t>
            </a:r>
            <a:endParaRPr lang="en-GB" b="1" dirty="0"/>
          </a:p>
        </p:txBody>
      </p:sp>
      <p:pic>
        <p:nvPicPr>
          <p:cNvPr id="20482" name="Picture 2" descr="Neuron With Axon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797152"/>
            <a:ext cx="2857500" cy="1314451"/>
          </a:xfrm>
          <a:prstGeom prst="rect">
            <a:avLst/>
          </a:prstGeom>
          <a:noFill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229200"/>
            <a:ext cx="13811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flipV="1">
            <a:off x="2195736" y="5013176"/>
            <a:ext cx="302433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123728" y="5517232"/>
            <a:ext cx="316835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835696" y="5949280"/>
            <a:ext cx="360040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21361751">
            <a:off x="1842031" y="4777428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Gene to carry electrical impulses switched on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 rot="21443181">
            <a:off x="2201220" y="5224237"/>
            <a:ext cx="2947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Gene for long cell length switched on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 rot="214084">
            <a:off x="1841783" y="5772984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Gene for releasing neurotransmitter turned on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Stem Cells and their Therapeutic Use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Human stem cells are </a:t>
            </a:r>
            <a:r>
              <a:rPr lang="en-GB" sz="2800" u="sng" dirty="0" smtClean="0"/>
              <a:t>unspecialised</a:t>
            </a:r>
            <a:r>
              <a:rPr lang="en-GB" sz="2800" dirty="0" smtClean="0"/>
              <a:t> somatic cells. They can divide to produce cells that can </a:t>
            </a:r>
            <a:r>
              <a:rPr lang="en-GB" sz="2800" u="sng" dirty="0" smtClean="0"/>
              <a:t>differentiate</a:t>
            </a:r>
            <a:r>
              <a:rPr lang="en-GB" sz="2800" dirty="0" smtClean="0"/>
              <a:t> into different cell types.</a:t>
            </a:r>
          </a:p>
          <a:p>
            <a:r>
              <a:rPr lang="en-GB" sz="2800" dirty="0" err="1" smtClean="0"/>
              <a:t>e.g</a:t>
            </a:r>
            <a:r>
              <a:rPr lang="en-GB" sz="2800" dirty="0" smtClean="0"/>
              <a:t> Liver, blood, muscle and nerve cells.</a:t>
            </a:r>
          </a:p>
          <a:p>
            <a:r>
              <a:rPr lang="en-GB" sz="2800" dirty="0" smtClean="0"/>
              <a:t>Two types of stem cell exist; </a:t>
            </a:r>
          </a:p>
          <a:p>
            <a:r>
              <a:rPr lang="en-GB" sz="2800" b="1" dirty="0" smtClean="0"/>
              <a:t> </a:t>
            </a:r>
            <a:r>
              <a:rPr lang="en-GB" sz="2800" dirty="0" smtClean="0"/>
              <a:t>1) </a:t>
            </a:r>
            <a:r>
              <a:rPr lang="en-GB" sz="2800" b="1" dirty="0" smtClean="0"/>
              <a:t>Embryonic stem cells</a:t>
            </a:r>
            <a:r>
              <a:rPr lang="en-GB" sz="2800" dirty="0" smtClean="0"/>
              <a:t> and 2) </a:t>
            </a:r>
            <a:r>
              <a:rPr lang="en-GB" sz="2800" b="1" dirty="0" smtClean="0"/>
              <a:t>Adult</a:t>
            </a:r>
            <a:r>
              <a:rPr lang="en-GB" sz="2800" dirty="0" smtClean="0"/>
              <a:t> (or tissue) </a:t>
            </a:r>
            <a:r>
              <a:rPr lang="en-GB" sz="2800" b="1" dirty="0" smtClean="0"/>
              <a:t>stem cells.</a:t>
            </a:r>
            <a:endParaRPr lang="en-GB" sz="2800" b="1" dirty="0"/>
          </a:p>
          <a:p>
            <a:r>
              <a:rPr lang="en-GB" sz="2800" dirty="0" smtClean="0"/>
              <a:t>Embryonic stem cells are </a:t>
            </a:r>
            <a:r>
              <a:rPr lang="en-GB" sz="2800" b="1" dirty="0" smtClean="0"/>
              <a:t>pluripotent</a:t>
            </a:r>
            <a:r>
              <a:rPr lang="en-GB" sz="2800" dirty="0" smtClean="0"/>
              <a:t> – this means they can differentiate into </a:t>
            </a:r>
            <a:r>
              <a:rPr lang="en-GB" sz="2800" u="sng" dirty="0" smtClean="0"/>
              <a:t>all cell types </a:t>
            </a:r>
            <a:r>
              <a:rPr lang="en-GB" sz="2800" dirty="0" smtClean="0"/>
              <a:t>that make up the adult organism.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Stem Cells and their Therapeutic 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Adult (Tissue) stem cells are </a:t>
            </a:r>
            <a:r>
              <a:rPr lang="en-GB" b="1" dirty="0" smtClean="0"/>
              <a:t>multipotent</a:t>
            </a:r>
            <a:r>
              <a:rPr lang="en-GB" dirty="0" smtClean="0"/>
              <a:t>, which means they can differentiate to replace </a:t>
            </a:r>
            <a:r>
              <a:rPr lang="en-GB" b="1" dirty="0" smtClean="0"/>
              <a:t>damaged</a:t>
            </a:r>
            <a:r>
              <a:rPr lang="en-GB" dirty="0" smtClean="0"/>
              <a:t> cells of the type found </a:t>
            </a:r>
            <a:r>
              <a:rPr lang="en-GB" u="sng" dirty="0" smtClean="0"/>
              <a:t>only</a:t>
            </a:r>
            <a:r>
              <a:rPr lang="en-GB" dirty="0" smtClean="0"/>
              <a:t> in that </a:t>
            </a:r>
            <a:r>
              <a:rPr lang="en-GB" b="1" dirty="0" smtClean="0"/>
              <a:t>particular</a:t>
            </a:r>
            <a:r>
              <a:rPr lang="en-GB" dirty="0" smtClean="0"/>
              <a:t> </a:t>
            </a:r>
            <a:r>
              <a:rPr lang="en-GB" b="1" dirty="0" smtClean="0"/>
              <a:t>tissue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smtClean="0"/>
              <a:t>For example, </a:t>
            </a:r>
            <a:r>
              <a:rPr lang="en-GB" b="1" dirty="0" smtClean="0"/>
              <a:t>adult</a:t>
            </a:r>
            <a:r>
              <a:rPr lang="en-GB" dirty="0" smtClean="0"/>
              <a:t> tissue stem cells in </a:t>
            </a:r>
            <a:r>
              <a:rPr lang="en-GB" b="1" dirty="0" smtClean="0"/>
              <a:t>bone</a:t>
            </a:r>
            <a:r>
              <a:rPr lang="en-GB" dirty="0" smtClean="0"/>
              <a:t> </a:t>
            </a:r>
            <a:r>
              <a:rPr lang="en-GB" b="1" dirty="0" smtClean="0"/>
              <a:t>marrow</a:t>
            </a:r>
            <a:r>
              <a:rPr lang="en-GB" dirty="0" smtClean="0"/>
              <a:t> differentiate into </a:t>
            </a:r>
            <a:r>
              <a:rPr lang="en-GB" b="1" dirty="0" smtClean="0"/>
              <a:t>blood</a:t>
            </a:r>
            <a:r>
              <a:rPr lang="en-GB" dirty="0" smtClean="0"/>
              <a:t> cells. They can only make blood cells, </a:t>
            </a:r>
            <a:r>
              <a:rPr lang="en-GB" u="sng" dirty="0" smtClean="0"/>
              <a:t>nothing else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Essay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 smtClean="0"/>
              <a:t>Compare the processes of mitosis and meiosis (8)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63556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6626" name="Picture 2" descr="Picture of the stem cell cy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156176" cy="68776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300192" y="1484784"/>
            <a:ext cx="237626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inner cells of a blastocyst are pluripotent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372200" y="4077072"/>
            <a:ext cx="2592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Pluripotent stem cells have the potential to make almost every type of differentiated cell.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1280px-Hematopoiesis_simple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9143515" cy="6093296"/>
          </a:xfrm>
        </p:spPr>
      </p:pic>
      <p:sp>
        <p:nvSpPr>
          <p:cNvPr id="6" name="TextBox 5"/>
          <p:cNvSpPr txBox="1"/>
          <p:nvPr/>
        </p:nvSpPr>
        <p:spPr>
          <a:xfrm>
            <a:off x="107504" y="188640"/>
            <a:ext cx="2088232" cy="12003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For example:</a:t>
            </a:r>
          </a:p>
          <a:p>
            <a:pPr algn="ctr"/>
            <a:r>
              <a:rPr lang="en-GB" sz="2400" dirty="0" smtClean="0"/>
              <a:t>Inside the bone marrow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76256" y="5517232"/>
            <a:ext cx="2088232" cy="12003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Blood is made up of all of these things!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Stem Cell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Research is constantly being done into the use of stem cells.</a:t>
            </a:r>
          </a:p>
          <a:p>
            <a:r>
              <a:rPr lang="en-GB" dirty="0" smtClean="0"/>
              <a:t>Stem cells can be used therapeutically to </a:t>
            </a:r>
            <a:r>
              <a:rPr lang="en-GB" b="1" dirty="0" smtClean="0"/>
              <a:t>repair</a:t>
            </a:r>
            <a:r>
              <a:rPr lang="en-GB" dirty="0" smtClean="0"/>
              <a:t> </a:t>
            </a:r>
            <a:r>
              <a:rPr lang="en-GB" b="1" dirty="0" smtClean="0"/>
              <a:t>damaged</a:t>
            </a:r>
            <a:r>
              <a:rPr lang="en-GB" dirty="0" smtClean="0"/>
              <a:t> or </a:t>
            </a:r>
            <a:r>
              <a:rPr lang="en-GB" b="1" dirty="0" smtClean="0"/>
              <a:t>diseased</a:t>
            </a:r>
            <a:r>
              <a:rPr lang="en-GB" dirty="0" smtClean="0"/>
              <a:t> organs and tissue.</a:t>
            </a:r>
          </a:p>
          <a:p>
            <a:r>
              <a:rPr lang="en-GB" dirty="0" smtClean="0"/>
              <a:t>There are many </a:t>
            </a:r>
            <a:r>
              <a:rPr lang="en-GB" b="1" dirty="0" smtClean="0"/>
              <a:t>ethical</a:t>
            </a:r>
            <a:r>
              <a:rPr lang="en-GB" dirty="0" smtClean="0"/>
              <a:t> </a:t>
            </a:r>
            <a:r>
              <a:rPr lang="en-GB" b="1" dirty="0" smtClean="0"/>
              <a:t>issues</a:t>
            </a:r>
            <a:r>
              <a:rPr lang="en-GB" dirty="0" smtClean="0"/>
              <a:t> surrounding the use of stem cells. These can be found in the HTP textbook on page 7.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Cancer Cells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Cancer cells are </a:t>
            </a:r>
            <a:r>
              <a:rPr lang="en-GB" b="1" dirty="0" smtClean="0"/>
              <a:t>abnormal</a:t>
            </a:r>
            <a:r>
              <a:rPr lang="en-GB" dirty="0" smtClean="0"/>
              <a:t> cells that </a:t>
            </a:r>
            <a:r>
              <a:rPr lang="en-GB" b="1" dirty="0" smtClean="0"/>
              <a:t>do</a:t>
            </a:r>
            <a:r>
              <a:rPr lang="en-GB" dirty="0" smtClean="0"/>
              <a:t> </a:t>
            </a:r>
            <a:r>
              <a:rPr lang="en-GB" b="1" dirty="0" smtClean="0"/>
              <a:t>not</a:t>
            </a:r>
            <a:r>
              <a:rPr lang="en-GB" dirty="0" smtClean="0"/>
              <a:t> </a:t>
            </a:r>
            <a:r>
              <a:rPr lang="en-GB" b="1" dirty="0" smtClean="0"/>
              <a:t>respond</a:t>
            </a:r>
            <a:r>
              <a:rPr lang="en-GB" dirty="0" smtClean="0"/>
              <a:t> to the regulatory signals of the body.</a:t>
            </a:r>
          </a:p>
          <a:p>
            <a:r>
              <a:rPr lang="en-GB" dirty="0" smtClean="0"/>
              <a:t>They are </a:t>
            </a:r>
            <a:r>
              <a:rPr lang="en-GB" b="1" dirty="0" smtClean="0"/>
              <a:t>not</a:t>
            </a:r>
            <a:r>
              <a:rPr lang="en-GB" dirty="0" smtClean="0"/>
              <a:t> </a:t>
            </a:r>
            <a:r>
              <a:rPr lang="en-GB" b="1" dirty="0" smtClean="0"/>
              <a:t>destroyed</a:t>
            </a:r>
            <a:r>
              <a:rPr lang="en-GB" dirty="0" smtClean="0"/>
              <a:t> by the immune system.</a:t>
            </a:r>
          </a:p>
          <a:p>
            <a:r>
              <a:rPr lang="en-GB" dirty="0" smtClean="0"/>
              <a:t>They divide </a:t>
            </a:r>
            <a:r>
              <a:rPr lang="en-GB" b="1" dirty="0" smtClean="0"/>
              <a:t>rapidly</a:t>
            </a:r>
            <a:r>
              <a:rPr lang="en-GB" dirty="0" smtClean="0"/>
              <a:t> and </a:t>
            </a:r>
            <a:r>
              <a:rPr lang="en-GB" b="1" dirty="0" smtClean="0"/>
              <a:t>excessively</a:t>
            </a:r>
            <a:r>
              <a:rPr lang="en-GB" dirty="0" smtClean="0"/>
              <a:t> to form a mass of abnormal cells called a </a:t>
            </a:r>
            <a:r>
              <a:rPr lang="en-GB" b="1" dirty="0" smtClean="0"/>
              <a:t>tumour</a:t>
            </a:r>
            <a:r>
              <a:rPr lang="en-GB" dirty="0" smtClean="0"/>
              <a:t>.</a:t>
            </a:r>
          </a:p>
          <a:p>
            <a:r>
              <a:rPr lang="en-GB" dirty="0" smtClean="0"/>
              <a:t>Cancer cells can </a:t>
            </a:r>
            <a:r>
              <a:rPr lang="en-GB" b="1" dirty="0" smtClean="0"/>
              <a:t>fail</a:t>
            </a:r>
            <a:r>
              <a:rPr lang="en-GB" dirty="0" smtClean="0"/>
              <a:t> </a:t>
            </a:r>
            <a:r>
              <a:rPr lang="en-GB" b="1" dirty="0" smtClean="0"/>
              <a:t>to</a:t>
            </a:r>
            <a:r>
              <a:rPr lang="en-GB" dirty="0" smtClean="0"/>
              <a:t> </a:t>
            </a:r>
            <a:r>
              <a:rPr lang="en-GB" b="1" dirty="0" smtClean="0"/>
              <a:t>attach</a:t>
            </a:r>
            <a:r>
              <a:rPr lang="en-GB" dirty="0" smtClean="0"/>
              <a:t> to the main tumour and travel through the bloodstream to form a </a:t>
            </a:r>
            <a:r>
              <a:rPr lang="en-GB" b="1" dirty="0" smtClean="0"/>
              <a:t>secondary</a:t>
            </a:r>
            <a:r>
              <a:rPr lang="en-GB" dirty="0" smtClean="0"/>
              <a:t> </a:t>
            </a:r>
            <a:r>
              <a:rPr lang="en-GB" b="1" dirty="0" smtClean="0"/>
              <a:t>tumour</a:t>
            </a:r>
            <a:r>
              <a:rPr lang="en-GB" dirty="0" smtClean="0"/>
              <a:t> elsewhere in the body.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RECAP from National 5</a:t>
            </a:r>
            <a:endParaRPr lang="en-GB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key area deals with:</a:t>
            </a:r>
          </a:p>
          <a:p>
            <a:pPr lvl="1"/>
            <a:r>
              <a:rPr lang="en-GB" dirty="0" smtClean="0"/>
              <a:t>Gametes</a:t>
            </a:r>
          </a:p>
          <a:p>
            <a:pPr lvl="1"/>
            <a:r>
              <a:rPr lang="en-GB" dirty="0" smtClean="0"/>
              <a:t>Haploid and diploid</a:t>
            </a:r>
          </a:p>
          <a:p>
            <a:pPr lvl="1"/>
            <a:r>
              <a:rPr lang="en-GB" dirty="0" smtClean="0"/>
              <a:t>Mitosis</a:t>
            </a:r>
          </a:p>
          <a:p>
            <a:pPr lvl="1"/>
            <a:r>
              <a:rPr lang="en-GB" dirty="0" smtClean="0"/>
              <a:t>Stem cells</a:t>
            </a:r>
          </a:p>
          <a:p>
            <a:pPr lvl="1"/>
            <a:r>
              <a:rPr lang="en-GB" dirty="0" smtClean="0"/>
              <a:t>Cells, tissues and organs</a:t>
            </a:r>
          </a:p>
          <a:p>
            <a:pPr lvl="1"/>
            <a:endParaRPr lang="en-GB" dirty="0" smtClean="0"/>
          </a:p>
          <a:p>
            <a:pPr lvl="1">
              <a:buNone/>
            </a:pPr>
            <a:r>
              <a:rPr lang="en-GB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What do we already know about these areas?</a:t>
            </a:r>
            <a:endParaRPr lang="en-GB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aitken.TURNBULLHS.001\AppData\Local\Microsoft\Windows\Temporary Internet Files\Content.IE5\VT9337KI\thinkingcapwhoa_color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268760"/>
            <a:ext cx="3303281" cy="382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Mutations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 mutation is a change in genetic information.</a:t>
            </a:r>
          </a:p>
          <a:p>
            <a:endParaRPr lang="en-GB" dirty="0" smtClean="0"/>
          </a:p>
          <a:p>
            <a:r>
              <a:rPr lang="en-GB" dirty="0" smtClean="0"/>
              <a:t>Mutations that occur in a somatic cell are passed on to cells that are produced when the parent cell divides. It is </a:t>
            </a:r>
            <a:r>
              <a:rPr lang="en-GB" b="1" u="sng" dirty="0" smtClean="0"/>
              <a:t>not passed </a:t>
            </a:r>
            <a:r>
              <a:rPr lang="en-GB" dirty="0" smtClean="0"/>
              <a:t>to offspring.</a:t>
            </a:r>
          </a:p>
          <a:p>
            <a:r>
              <a:rPr lang="en-GB" dirty="0" smtClean="0"/>
              <a:t>For example, a woman develops a mutation in her skin cells which leads to skin cancer. The somatic cells divide and this mutation is passed on, leading to a tumour. The skin cancer is </a:t>
            </a:r>
            <a:r>
              <a:rPr lang="en-GB" b="1" dirty="0" smtClean="0"/>
              <a:t>not</a:t>
            </a:r>
            <a:r>
              <a:rPr lang="en-GB" dirty="0" smtClean="0"/>
              <a:t> passed on to that woman’s children.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63888" y="2564904"/>
            <a:ext cx="208823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Key Area 1.1</a:t>
            </a:r>
          </a:p>
          <a:p>
            <a:pPr algn="ctr"/>
            <a:r>
              <a:rPr lang="en-GB" sz="2400" b="1" dirty="0" smtClean="0"/>
              <a:t>Division and Differentiation of Human Cells</a:t>
            </a:r>
          </a:p>
          <a:p>
            <a:pPr algn="ctr"/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76672"/>
            <a:ext cx="2016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Describe the human life cycle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278092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Mitosis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98072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Meiosis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444208" y="1700808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Gene Expression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516216" y="2924944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Tissues and Organs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796136" y="422108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Stem Cells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494116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Cancer cells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899592" y="443711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Mutations</a:t>
            </a:r>
            <a:endParaRPr lang="en-GB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2411760" y="1412776"/>
            <a:ext cx="151216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4211960" y="1916832"/>
            <a:ext cx="10081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580112" y="1988840"/>
            <a:ext cx="100811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508104" y="3068960"/>
            <a:ext cx="93610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5580112" y="3717032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2411760" y="2924944"/>
            <a:ext cx="12241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 flipV="1">
            <a:off x="2555776" y="3645024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3960726" y="4544330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aaitken.TURNBULLHS.001\AppData\Local\Microsoft\Windows\Temporary Internet Files\Content.IE5\X1VCE2CO\thinking-clip-art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41168"/>
            <a:ext cx="1916832" cy="1916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5637" t="25391" r="13825" b="21453"/>
          <a:stretch/>
        </p:blipFill>
        <p:spPr>
          <a:xfrm>
            <a:off x="-30979" y="6927"/>
            <a:ext cx="5524518" cy="36380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24899" t="21454" r="10133" b="15547"/>
          <a:stretch/>
        </p:blipFill>
        <p:spPr>
          <a:xfrm>
            <a:off x="3707904" y="2910962"/>
            <a:ext cx="5427177" cy="3947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1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8054" t="30515" r="12145" b="22236"/>
          <a:stretch/>
        </p:blipFill>
        <p:spPr>
          <a:xfrm>
            <a:off x="27709" y="0"/>
            <a:ext cx="5832648" cy="3456384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5652120" y="4581128"/>
            <a:ext cx="1944216" cy="8640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1.4 Mutations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624228" y="3158480"/>
            <a:ext cx="1944216" cy="8640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Definition of mutation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056276" y="5698232"/>
            <a:ext cx="2088232" cy="10801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Types of chromosome mutations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419872" y="3900300"/>
            <a:ext cx="2016224" cy="11128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Types of gene mutations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253961" y="5663807"/>
            <a:ext cx="1944216" cy="8640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Nonsense or missense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167666" y="4464424"/>
            <a:ext cx="1944216" cy="8640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Point or frameshift</a:t>
            </a:r>
            <a:endParaRPr lang="en-GB" sz="24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056276" y="4022576"/>
            <a:ext cx="324036" cy="55855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624228" y="5445224"/>
            <a:ext cx="432048" cy="65063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5513212" y="4280819"/>
            <a:ext cx="640772" cy="300309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2"/>
          </p:cNvCxnSpPr>
          <p:nvPr/>
        </p:nvCxnSpPr>
        <p:spPr>
          <a:xfrm>
            <a:off x="4427984" y="5013176"/>
            <a:ext cx="0" cy="55855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111882" y="5013176"/>
            <a:ext cx="671063" cy="118864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32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The Human Life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All humans produce </a:t>
            </a:r>
            <a:r>
              <a:rPr lang="en-GB" b="1" dirty="0" smtClean="0"/>
              <a:t>gametes</a:t>
            </a:r>
            <a:r>
              <a:rPr lang="en-GB" dirty="0" smtClean="0"/>
              <a:t> – </a:t>
            </a:r>
            <a:r>
              <a:rPr lang="en-GB" b="1" dirty="0" smtClean="0"/>
              <a:t>sperm</a:t>
            </a:r>
            <a:r>
              <a:rPr lang="en-GB" dirty="0" smtClean="0"/>
              <a:t> cells and </a:t>
            </a:r>
            <a:r>
              <a:rPr lang="en-GB" b="1" dirty="0" smtClean="0"/>
              <a:t>egg</a:t>
            </a:r>
            <a:r>
              <a:rPr lang="en-GB" dirty="0" smtClean="0"/>
              <a:t> cells.</a:t>
            </a:r>
          </a:p>
          <a:p>
            <a:r>
              <a:rPr lang="en-GB" b="1" dirty="0" smtClean="0"/>
              <a:t>Gametes</a:t>
            </a:r>
            <a:r>
              <a:rPr lang="en-GB" dirty="0" smtClean="0"/>
              <a:t> are </a:t>
            </a:r>
            <a:r>
              <a:rPr lang="en-GB" b="1" dirty="0" smtClean="0"/>
              <a:t>haploid</a:t>
            </a:r>
            <a:r>
              <a:rPr lang="en-GB" dirty="0" smtClean="0"/>
              <a:t> – this means they contain </a:t>
            </a:r>
            <a:r>
              <a:rPr lang="en-GB" b="1" dirty="0" smtClean="0"/>
              <a:t>one</a:t>
            </a:r>
            <a:r>
              <a:rPr lang="en-GB" dirty="0" smtClean="0"/>
              <a:t> set of human chromosomes</a:t>
            </a:r>
          </a:p>
          <a:p>
            <a:r>
              <a:rPr lang="en-GB" b="1" dirty="0" smtClean="0"/>
              <a:t>Gametes</a:t>
            </a:r>
            <a:r>
              <a:rPr lang="en-GB" dirty="0" smtClean="0"/>
              <a:t> fuse together to form a </a:t>
            </a:r>
            <a:r>
              <a:rPr lang="en-GB" b="1" dirty="0" smtClean="0"/>
              <a:t>zygote</a:t>
            </a:r>
          </a:p>
          <a:p>
            <a:r>
              <a:rPr lang="en-GB" b="1" dirty="0" smtClean="0"/>
              <a:t>Zygotes</a:t>
            </a:r>
            <a:r>
              <a:rPr lang="en-GB" dirty="0" smtClean="0"/>
              <a:t> are </a:t>
            </a:r>
            <a:r>
              <a:rPr lang="en-GB" b="1" dirty="0" smtClean="0"/>
              <a:t>diploid</a:t>
            </a:r>
            <a:r>
              <a:rPr lang="en-GB" dirty="0" smtClean="0"/>
              <a:t> – this means they contain </a:t>
            </a:r>
            <a:r>
              <a:rPr lang="en-GB" b="1" dirty="0" smtClean="0"/>
              <a:t>two</a:t>
            </a:r>
            <a:r>
              <a:rPr lang="en-GB" dirty="0" smtClean="0"/>
              <a:t> sets of human chromosomes</a:t>
            </a:r>
            <a:endParaRPr lang="en-GB" dirty="0"/>
          </a:p>
        </p:txBody>
      </p:sp>
      <p:pic>
        <p:nvPicPr>
          <p:cNvPr id="1026" name="Picture 2" descr="https://o.quizlet.com/CuwYJxvO4DuYxcDgQr48A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492896"/>
            <a:ext cx="2952328" cy="2626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The Human Life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The </a:t>
            </a:r>
            <a:r>
              <a:rPr lang="en-GB" sz="2800" b="1" dirty="0" smtClean="0"/>
              <a:t>zygote</a:t>
            </a:r>
            <a:r>
              <a:rPr lang="en-GB" sz="2800" dirty="0" smtClean="0"/>
              <a:t> grows and develops in the womb, and once the baby is born it continues to develop to produce an adult body, made up of many </a:t>
            </a:r>
            <a:r>
              <a:rPr lang="en-GB" sz="2800" b="1" dirty="0" smtClean="0"/>
              <a:t>diploid</a:t>
            </a:r>
            <a:r>
              <a:rPr lang="en-GB" sz="2800" dirty="0" smtClean="0"/>
              <a:t> body cells called </a:t>
            </a:r>
            <a:r>
              <a:rPr lang="en-GB" sz="2800" b="1" dirty="0" smtClean="0"/>
              <a:t>Somatic</a:t>
            </a:r>
            <a:r>
              <a:rPr lang="en-GB" sz="2800" dirty="0" smtClean="0"/>
              <a:t> cells.</a:t>
            </a:r>
          </a:p>
          <a:p>
            <a:r>
              <a:rPr lang="en-GB" sz="2800" dirty="0" smtClean="0"/>
              <a:t>Other diploid cells are found in the ovaries and testes and are called </a:t>
            </a:r>
            <a:r>
              <a:rPr lang="en-GB" sz="2800" b="1" dirty="0" err="1" smtClean="0"/>
              <a:t>germline</a:t>
            </a:r>
            <a:r>
              <a:rPr lang="en-GB" sz="2800" dirty="0" smtClean="0"/>
              <a:t> cells.</a:t>
            </a:r>
          </a:p>
          <a:p>
            <a:r>
              <a:rPr lang="en-GB" sz="2800" b="1" dirty="0" smtClean="0"/>
              <a:t>Germline</a:t>
            </a:r>
            <a:r>
              <a:rPr lang="en-GB" sz="2800" dirty="0" smtClean="0"/>
              <a:t> cells undergo cell division called </a:t>
            </a:r>
            <a:r>
              <a:rPr lang="en-GB" sz="2800" b="1" dirty="0" smtClean="0"/>
              <a:t>meiosis</a:t>
            </a:r>
            <a:r>
              <a:rPr lang="en-GB" sz="2800" dirty="0" smtClean="0"/>
              <a:t> to produce </a:t>
            </a:r>
            <a:r>
              <a:rPr lang="en-GB" sz="2800" b="1" dirty="0" smtClean="0"/>
              <a:t>haploid</a:t>
            </a:r>
            <a:r>
              <a:rPr lang="en-GB" sz="2800" dirty="0" smtClean="0"/>
              <a:t> gametes.</a:t>
            </a:r>
          </a:p>
          <a:p>
            <a:r>
              <a:rPr lang="en-GB" sz="2800" b="1" dirty="0" smtClean="0"/>
              <a:t>Haploid</a:t>
            </a:r>
            <a:r>
              <a:rPr lang="en-GB" sz="2800" dirty="0" smtClean="0"/>
              <a:t> gametes (</a:t>
            </a:r>
            <a:r>
              <a:rPr lang="en-GB" sz="2800" b="1" dirty="0" smtClean="0"/>
              <a:t>sperm</a:t>
            </a:r>
            <a:r>
              <a:rPr lang="en-GB" sz="2800" dirty="0" smtClean="0"/>
              <a:t> and </a:t>
            </a:r>
            <a:r>
              <a:rPr lang="en-GB" sz="2800" b="1" dirty="0" smtClean="0"/>
              <a:t>egg</a:t>
            </a:r>
            <a:r>
              <a:rPr lang="en-GB" sz="2800" dirty="0" smtClean="0"/>
              <a:t> cells) join together to make a </a:t>
            </a:r>
            <a:r>
              <a:rPr lang="en-GB" sz="2800" b="1" dirty="0" smtClean="0"/>
              <a:t>zygote</a:t>
            </a:r>
            <a:r>
              <a:rPr lang="en-GB" sz="2800" dirty="0" smtClean="0"/>
              <a:t>...... and so 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The six stages of mitos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113584"/>
            <a:ext cx="8217834" cy="374441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Mitosis and Cell Division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algn="just"/>
            <a:r>
              <a:rPr lang="en-GB" dirty="0" smtClean="0"/>
              <a:t>Humans grow by producing new cells. New cells are produced when the nuclei of a </a:t>
            </a:r>
            <a:r>
              <a:rPr lang="en-GB" b="1" dirty="0" smtClean="0"/>
              <a:t>somatic</a:t>
            </a:r>
            <a:r>
              <a:rPr lang="en-GB" dirty="0" smtClean="0"/>
              <a:t> </a:t>
            </a:r>
            <a:r>
              <a:rPr lang="en-GB" b="1" dirty="0" smtClean="0"/>
              <a:t>diploid</a:t>
            </a:r>
            <a:r>
              <a:rPr lang="en-GB" dirty="0" smtClean="0"/>
              <a:t> cell divides by </a:t>
            </a:r>
            <a:r>
              <a:rPr lang="en-GB" b="1" dirty="0" smtClean="0"/>
              <a:t>mitosis</a:t>
            </a:r>
            <a:r>
              <a:rPr lang="en-GB" dirty="0" smtClean="0"/>
              <a:t> and their cytoplasm is split into </a:t>
            </a:r>
            <a:r>
              <a:rPr lang="en-GB" b="1" dirty="0" smtClean="0"/>
              <a:t>two</a:t>
            </a:r>
            <a:r>
              <a:rPr lang="en-GB" dirty="0" smtClean="0"/>
              <a:t>. This happens in growth and repair.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Germline Cells and Meiosis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Germline cells are found in the </a:t>
            </a:r>
            <a:r>
              <a:rPr lang="en-GB" b="1" dirty="0" smtClean="0"/>
              <a:t>ovaries</a:t>
            </a:r>
            <a:r>
              <a:rPr lang="en-GB" dirty="0" smtClean="0"/>
              <a:t> of females and the </a:t>
            </a:r>
            <a:r>
              <a:rPr lang="en-GB" b="1" dirty="0" smtClean="0"/>
              <a:t>testes</a:t>
            </a:r>
            <a:r>
              <a:rPr lang="en-GB" dirty="0" smtClean="0"/>
              <a:t> of males.</a:t>
            </a:r>
          </a:p>
          <a:p>
            <a:r>
              <a:rPr lang="en-GB" dirty="0" smtClean="0"/>
              <a:t>Germline cells undergo a process called </a:t>
            </a:r>
            <a:r>
              <a:rPr lang="en-GB" b="1" dirty="0" smtClean="0"/>
              <a:t>meiosis</a:t>
            </a:r>
            <a:r>
              <a:rPr lang="en-GB" dirty="0" smtClean="0"/>
              <a:t> to </a:t>
            </a:r>
            <a:r>
              <a:rPr lang="en-GB" b="1" dirty="0" smtClean="0"/>
              <a:t>produce</a:t>
            </a:r>
            <a:r>
              <a:rPr lang="en-GB" dirty="0" smtClean="0"/>
              <a:t> </a:t>
            </a:r>
            <a:r>
              <a:rPr lang="en-GB" b="1" dirty="0" smtClean="0"/>
              <a:t>gametes</a:t>
            </a:r>
            <a:r>
              <a:rPr lang="en-GB" dirty="0" smtClean="0"/>
              <a:t> - </a:t>
            </a:r>
            <a:r>
              <a:rPr lang="en-GB" b="1" dirty="0" smtClean="0"/>
              <a:t>egg</a:t>
            </a:r>
            <a:r>
              <a:rPr lang="en-GB" dirty="0" smtClean="0"/>
              <a:t> and </a:t>
            </a:r>
            <a:r>
              <a:rPr lang="en-GB" b="1" dirty="0" smtClean="0"/>
              <a:t>sperm</a:t>
            </a:r>
            <a:r>
              <a:rPr lang="en-GB" dirty="0" smtClean="0"/>
              <a:t> cells. They also renew themselves by </a:t>
            </a:r>
            <a:r>
              <a:rPr lang="en-GB" b="1" dirty="0" smtClean="0"/>
              <a:t>Mitosis.</a:t>
            </a:r>
          </a:p>
          <a:p>
            <a:r>
              <a:rPr lang="en-GB" dirty="0" smtClean="0"/>
              <a:t>Gametes produced by </a:t>
            </a:r>
            <a:r>
              <a:rPr lang="en-GB" b="1" dirty="0" smtClean="0"/>
              <a:t>meiosis</a:t>
            </a:r>
            <a:r>
              <a:rPr lang="en-GB" dirty="0" smtClean="0"/>
              <a:t> are </a:t>
            </a:r>
            <a:r>
              <a:rPr lang="en-GB" b="1" dirty="0" smtClean="0"/>
              <a:t>genetically</a:t>
            </a:r>
            <a:r>
              <a:rPr lang="en-GB" dirty="0" smtClean="0"/>
              <a:t> </a:t>
            </a:r>
            <a:r>
              <a:rPr lang="en-GB" b="1" dirty="0" smtClean="0"/>
              <a:t>different</a:t>
            </a:r>
            <a:r>
              <a:rPr lang="en-GB" dirty="0" smtClean="0"/>
              <a:t> from each other – this is why we see </a:t>
            </a:r>
            <a:r>
              <a:rPr lang="en-GB" b="1" dirty="0" smtClean="0"/>
              <a:t>variation</a:t>
            </a:r>
            <a:r>
              <a:rPr lang="en-GB" dirty="0" smtClean="0"/>
              <a:t> in the population.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7410" name="Picture 2" descr="chromosomes divide, similar chromosomes pair up, sections of DNA get swapped, pairs of chromosomes divide,  chromosomes divide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88640"/>
            <a:ext cx="5400600" cy="6535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 smtClean="0">
                <a:solidFill>
                  <a:srgbClr val="7030A0"/>
                </a:solidFill>
              </a:rPr>
              <a:t>Somatic Cells - Summary</a:t>
            </a:r>
            <a:endParaRPr lang="en-GB" sz="5400" b="1" u="sng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700808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4000" dirty="0" smtClean="0"/>
              <a:t>Body cells ( All diploid-46 chromosomes).</a:t>
            </a:r>
          </a:p>
          <a:p>
            <a:pPr>
              <a:buFont typeface="Arial" pitchFamily="34" charset="0"/>
              <a:buChar char="•"/>
            </a:pPr>
            <a:r>
              <a:rPr lang="en-GB" sz="4000" dirty="0" smtClean="0"/>
              <a:t>Divide by </a:t>
            </a:r>
            <a:r>
              <a:rPr lang="en-GB" sz="4000" b="1" dirty="0" smtClean="0"/>
              <a:t>mitosis only </a:t>
            </a:r>
            <a:r>
              <a:rPr lang="en-GB" sz="4000" dirty="0" smtClean="0"/>
              <a:t>(for growth and repair).</a:t>
            </a:r>
          </a:p>
          <a:p>
            <a:pPr>
              <a:buFont typeface="Arial" pitchFamily="34" charset="0"/>
              <a:buChar char="•"/>
            </a:pPr>
            <a:r>
              <a:rPr lang="en-GB" sz="4000" dirty="0" smtClean="0"/>
              <a:t>One parent cell produces </a:t>
            </a:r>
            <a:r>
              <a:rPr lang="en-GB" sz="4000" u="sng" dirty="0" smtClean="0"/>
              <a:t>two</a:t>
            </a:r>
            <a:r>
              <a:rPr lang="en-GB" sz="4000" dirty="0" smtClean="0"/>
              <a:t> identical diploid daughter cells. 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u="sng" dirty="0" err="1" smtClean="0">
                <a:solidFill>
                  <a:srgbClr val="FF0000"/>
                </a:solidFill>
              </a:rPr>
              <a:t>Germline</a:t>
            </a:r>
            <a:r>
              <a:rPr lang="en-GB" sz="4800" b="1" u="sng" dirty="0" smtClean="0">
                <a:solidFill>
                  <a:srgbClr val="FF0000"/>
                </a:solidFill>
              </a:rPr>
              <a:t> Cells - Summary</a:t>
            </a:r>
            <a:endParaRPr lang="en-GB" sz="48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700808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4000" dirty="0" smtClean="0"/>
              <a:t>Found in </a:t>
            </a:r>
            <a:r>
              <a:rPr lang="en-GB" sz="4000" b="1" dirty="0" smtClean="0"/>
              <a:t>ovaries</a:t>
            </a:r>
            <a:r>
              <a:rPr lang="en-GB" sz="4000" dirty="0" smtClean="0"/>
              <a:t> and </a:t>
            </a:r>
            <a:r>
              <a:rPr lang="en-GB" sz="4000" b="1" dirty="0" smtClean="0"/>
              <a:t>testes. </a:t>
            </a:r>
            <a:r>
              <a:rPr lang="en-GB" sz="4000" dirty="0" smtClean="0"/>
              <a:t>(diploid).</a:t>
            </a:r>
          </a:p>
          <a:p>
            <a:pPr>
              <a:buFont typeface="Arial" pitchFamily="34" charset="0"/>
              <a:buChar char="•"/>
            </a:pPr>
            <a:r>
              <a:rPr lang="en-GB" sz="4000" dirty="0" smtClean="0"/>
              <a:t>Divide by </a:t>
            </a:r>
            <a:r>
              <a:rPr lang="en-GB" sz="4000" b="1" dirty="0" smtClean="0"/>
              <a:t>mitosis</a:t>
            </a:r>
            <a:r>
              <a:rPr lang="en-GB" sz="4000" dirty="0" smtClean="0"/>
              <a:t> to renew    themselves.</a:t>
            </a:r>
          </a:p>
          <a:p>
            <a:pPr>
              <a:buFont typeface="Arial" pitchFamily="34" charset="0"/>
              <a:buChar char="•"/>
            </a:pPr>
            <a:r>
              <a:rPr lang="en-GB" sz="4000" dirty="0" smtClean="0"/>
              <a:t>Also divide by </a:t>
            </a:r>
            <a:r>
              <a:rPr lang="en-GB" sz="4000" b="1" dirty="0" smtClean="0"/>
              <a:t>meiosis</a:t>
            </a:r>
            <a:r>
              <a:rPr lang="en-GB" sz="4000" dirty="0" smtClean="0"/>
              <a:t> to produce sperm &amp; egg cells (4 daughter haploid cells are made all genetically different).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957</Words>
  <Application>Microsoft Office PowerPoint</Application>
  <PresentationFormat>On-screen Show (4:3)</PresentationFormat>
  <Paragraphs>97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Key Area 1.1 – Division and Differentiation of Human Cells</vt:lpstr>
      <vt:lpstr>RECAP from National 5</vt:lpstr>
      <vt:lpstr>The Human Life Cycle</vt:lpstr>
      <vt:lpstr>The Human Life Cycle</vt:lpstr>
      <vt:lpstr>Mitosis and Cell Division</vt:lpstr>
      <vt:lpstr>Germline Cells and Meiosis</vt:lpstr>
      <vt:lpstr>PowerPoint Presentation</vt:lpstr>
      <vt:lpstr>Somatic Cells - Summary</vt:lpstr>
      <vt:lpstr>Germline Cells - Summary</vt:lpstr>
      <vt:lpstr>Comparing Mitosis and Meiosis</vt:lpstr>
      <vt:lpstr>Cellular Differentiation</vt:lpstr>
      <vt:lpstr>Gene Expression</vt:lpstr>
      <vt:lpstr>Stem Cells and their Therapeutic Use</vt:lpstr>
      <vt:lpstr>Stem Cells and their Therapeutic Use</vt:lpstr>
      <vt:lpstr>Essay Question</vt:lpstr>
      <vt:lpstr>PowerPoint Presentation</vt:lpstr>
      <vt:lpstr>PowerPoint Presentation</vt:lpstr>
      <vt:lpstr>Stem Cell Research</vt:lpstr>
      <vt:lpstr>Cancer Cells</vt:lpstr>
      <vt:lpstr>Mutations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Area 1.1 – Division and Differentiation of Human Cells</dc:title>
  <dc:creator>aaitken</dc:creator>
  <cp:lastModifiedBy>026HHart</cp:lastModifiedBy>
  <cp:revision>65</cp:revision>
  <cp:lastPrinted>2018-09-14T10:28:40Z</cp:lastPrinted>
  <dcterms:created xsi:type="dcterms:W3CDTF">2016-09-19T11:39:14Z</dcterms:created>
  <dcterms:modified xsi:type="dcterms:W3CDTF">2018-10-23T15:14:39Z</dcterms:modified>
</cp:coreProperties>
</file>