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D35F1-F819-471C-88A9-6E70A3556F0F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15AF-2B79-4CE2-84C8-0E92686EC3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DD8A-B95B-4D7E-9720-BFF04916F00E}" type="datetime1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7D4-211A-49F0-B62D-116ED6FE16EE}" type="datetime1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53DA-53FC-471E-ACB4-67177D6A478F}" type="datetime1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9AC-0CDD-4540-838E-5B74DE51773A}" type="datetime1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C5F8-3793-485D-8A0D-C41613B9C9DB}" type="datetime1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3035-1FB0-40DD-8366-B4BE786B75D3}" type="datetime1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7C4-DA1B-4017-973C-C89BD7A10AC2}" type="datetime1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E1D2-67CF-49DC-BF8F-EB9A25D963D2}" type="datetime1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8176-C61C-4C32-8594-97462FC08CED}" type="datetime1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EFB4-911D-4A60-A506-722B39EA524A}" type="datetime1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450C-803B-4D57-93ED-B81C3BF7605B}" type="datetime1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E37-B180-4D83-8A09-B6E49F42B9C7}" type="datetime1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Miss A. Aitken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0B6C-8EF0-4760-8351-792B984EC1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Investigative </a:t>
            </a:r>
            <a:r>
              <a:rPr lang="en-GB" dirty="0" smtClean="0"/>
              <a:t>Biology</a:t>
            </a:r>
            <a:br>
              <a:rPr lang="en-GB" dirty="0" smtClean="0"/>
            </a:br>
            <a:r>
              <a:rPr lang="en-GB" dirty="0" smtClean="0"/>
              <a:t>Scientific Method and Ethics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Turnbull High School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</a:t>
            </a:r>
            <a:r>
              <a:rPr lang="en-GB" dirty="0" smtClean="0"/>
              <a:t>3</a:t>
            </a:r>
          </a:p>
          <a:p>
            <a:r>
              <a:rPr lang="en-GB" dirty="0" smtClean="0"/>
              <a:t>P90-91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4338" name="Picture 2" descr="https://encrypted-tbn3.gstatic.com/images?q=tbn:ANd9GcSgJqM8AmRXt1oldU1H-Q15cIFNGbC-qCU7pz5fZwPSRz7Bjs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2143125" cy="2133601"/>
          </a:xfrm>
          <a:prstGeom prst="rect">
            <a:avLst/>
          </a:prstGeom>
          <a:noFill/>
        </p:spPr>
      </p:pic>
      <p:pic>
        <p:nvPicPr>
          <p:cNvPr id="14340" name="Picture 4" descr="https://encrypted-tbn3.gstatic.com/images?q=tbn:ANd9GcSPGhdV-wXt9YMM9d2hKFNZT3QZqcKH_VtPABLHrkFZH9yM3GQTmA6dT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32399">
            <a:off x="7020272" y="4529694"/>
            <a:ext cx="1648197" cy="1962139"/>
          </a:xfrm>
          <a:prstGeom prst="rect">
            <a:avLst/>
          </a:prstGeom>
          <a:noFill/>
        </p:spPr>
      </p:pic>
      <p:sp>
        <p:nvSpPr>
          <p:cNvPr id="14342" name="AutoShape 6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4" name="AutoShape 8" descr="Image result for turnbull high school bad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6" name="Picture 10" descr="http://upload.wikimedia.org/wikipedia/en/2/2f/TurnbullHS_new_badge_logo_-_from_Comm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664618" cy="1960362"/>
          </a:xfrm>
          <a:prstGeom prst="rect">
            <a:avLst/>
          </a:prstGeom>
          <a:noFill/>
        </p:spPr>
      </p:pic>
      <p:pic>
        <p:nvPicPr>
          <p:cNvPr id="14348" name="Picture 12" descr="http://www1.sqa.org.uk/images/logo376x37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1835696" cy="1835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ethical scientist will: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Present their data in an unbiased way</a:t>
            </a:r>
          </a:p>
          <a:p>
            <a:pPr lvl="1"/>
            <a:r>
              <a:rPr lang="en-GB" dirty="0" smtClean="0"/>
              <a:t>Acknowledge the contribution of others through citations</a:t>
            </a:r>
          </a:p>
          <a:p>
            <a:pPr lvl="1"/>
            <a:r>
              <a:rPr lang="en-GB" dirty="0" smtClean="0"/>
              <a:t>Use references</a:t>
            </a:r>
          </a:p>
          <a:p>
            <a:pPr lvl="1"/>
            <a:r>
              <a:rPr lang="en-GB" dirty="0" smtClean="0"/>
              <a:t>Avoid plagiarism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71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 of Animal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Using animals in experiments is a hotly debated issue. If scientists are considering the use of animals in an experiment, the following ethical rules apply:</a:t>
            </a:r>
          </a:p>
          <a:p>
            <a:endParaRPr lang="en-GB" dirty="0"/>
          </a:p>
          <a:p>
            <a:r>
              <a:rPr lang="en-GB" dirty="0" smtClean="0"/>
              <a:t>Replacement: Could you use something else instead of an animal (e.g. bacteria?)</a:t>
            </a:r>
          </a:p>
          <a:p>
            <a:r>
              <a:rPr lang="en-GB" dirty="0" smtClean="0"/>
              <a:t>Reduction: Use the smallest number of animals possible</a:t>
            </a:r>
          </a:p>
          <a:p>
            <a:r>
              <a:rPr lang="en-GB" dirty="0" smtClean="0"/>
              <a:t>Refinement: Make adjustments to your experiment so that the least amount of harm happens to animals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9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08352"/>
            <a:ext cx="8363272" cy="580926"/>
          </a:xfrm>
        </p:spPr>
        <p:txBody>
          <a:bodyPr>
            <a:noAutofit/>
          </a:bodyPr>
          <a:lstStyle/>
          <a:p>
            <a:r>
              <a:rPr lang="en-GB" sz="3200" dirty="0" smtClean="0"/>
              <a:t>Many companies, particularly cosmetic and skin care brands, still use animal testing widely.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026" name="Picture 2" descr="https://www.peta.org/wp-content/uploads/2013/10/0576.Biosearch_5F00_derm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65" y="1600200"/>
            <a:ext cx="7012469" cy="45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405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 of Human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Often easier to consider than animal studies, because humans can communicate their suffering.</a:t>
            </a:r>
          </a:p>
          <a:p>
            <a:endParaRPr lang="en-GB" dirty="0"/>
          </a:p>
          <a:p>
            <a:r>
              <a:rPr lang="en-GB" dirty="0" smtClean="0"/>
              <a:t>4 Key Principles:</a:t>
            </a:r>
          </a:p>
          <a:p>
            <a:pPr lvl="1"/>
            <a:r>
              <a:rPr lang="en-GB" dirty="0" smtClean="0"/>
              <a:t>Informed consent</a:t>
            </a:r>
          </a:p>
          <a:p>
            <a:pPr lvl="1"/>
            <a:r>
              <a:rPr lang="en-GB" dirty="0" smtClean="0"/>
              <a:t>Right to Withdraw</a:t>
            </a:r>
          </a:p>
          <a:p>
            <a:pPr lvl="1"/>
            <a:r>
              <a:rPr lang="en-GB" dirty="0" smtClean="0"/>
              <a:t>Confidentiality</a:t>
            </a:r>
          </a:p>
          <a:p>
            <a:pPr lvl="1"/>
            <a:r>
              <a:rPr lang="en-GB" dirty="0" smtClean="0"/>
              <a:t>Aim to cause no harm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56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Laws to be aware of: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Human Rights Act</a:t>
            </a:r>
          </a:p>
          <a:p>
            <a:endParaRPr lang="en-GB" dirty="0"/>
          </a:p>
          <a:p>
            <a:r>
              <a:rPr lang="en-GB" dirty="0" smtClean="0"/>
              <a:t>The Animal Welfare Act (1966)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1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Abiding by the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Scientists are not allowed to just investigate whatever they want. They must justify their research and make sure that they do not cause any harm.</a:t>
            </a:r>
          </a:p>
          <a:p>
            <a:endParaRPr lang="en-GB" dirty="0"/>
          </a:p>
          <a:p>
            <a:r>
              <a:rPr lang="en-GB" dirty="0" smtClean="0"/>
              <a:t>Some regulatory bodies oversee certain areas of scientific research such as the Human Fertilisation and Embryology Authority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03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Scientific Research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scientific research process consists of several different steps including: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What do I want to find out?</a:t>
            </a:r>
          </a:p>
          <a:p>
            <a:pPr lvl="1"/>
            <a:r>
              <a:rPr lang="en-GB" dirty="0" smtClean="0"/>
              <a:t>How will I carry out my research?</a:t>
            </a:r>
          </a:p>
          <a:p>
            <a:pPr lvl="1"/>
            <a:r>
              <a:rPr lang="en-GB" dirty="0" smtClean="0"/>
              <a:t>How will I gather, record and analysis results?</a:t>
            </a:r>
          </a:p>
          <a:p>
            <a:pPr lvl="1"/>
            <a:r>
              <a:rPr lang="en-GB" dirty="0" smtClean="0"/>
              <a:t>What did I find out from my research?</a:t>
            </a:r>
          </a:p>
          <a:p>
            <a:pPr lvl="1"/>
            <a:r>
              <a:rPr lang="en-GB" dirty="0" smtClean="0"/>
              <a:t>Did I find out what I set out to achieve?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2050" name="Picture 2" descr="http://images.clipartpanda.com/person-thinking-with-thought-bubble-as30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3636" y="4266827"/>
            <a:ext cx="2540364" cy="2591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026" name="Picture 2" descr="http://blog.efpsa.org/wp-content/uploads/2012/08/research_cycl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608108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Karl Popper’s Concept of Falsifiability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Philosopher of Science Karl Popper’s concept of falsifiability is considered by many to be the basis of scientific thinking.</a:t>
            </a:r>
          </a:p>
          <a:p>
            <a:r>
              <a:rPr lang="en-GB" b="1" dirty="0" smtClean="0"/>
              <a:t>Scientist A</a:t>
            </a:r>
            <a:r>
              <a:rPr lang="en-GB" dirty="0" smtClean="0"/>
              <a:t> has a theory topic and carries out an experiment, proving his theory to be true. His colleague </a:t>
            </a:r>
            <a:r>
              <a:rPr lang="en-GB" b="1" dirty="0" smtClean="0"/>
              <a:t>Scientist B</a:t>
            </a:r>
            <a:r>
              <a:rPr lang="en-GB" dirty="0" smtClean="0"/>
              <a:t> may carry out an experiment which proves that it is </a:t>
            </a:r>
            <a:r>
              <a:rPr lang="en-GB" b="1" dirty="0" smtClean="0"/>
              <a:t>not true</a:t>
            </a:r>
            <a:r>
              <a:rPr lang="en-GB" dirty="0" smtClean="0"/>
              <a:t>. Scientist B has </a:t>
            </a:r>
            <a:r>
              <a:rPr lang="en-GB" b="1" dirty="0" smtClean="0"/>
              <a:t>falsified</a:t>
            </a:r>
            <a:r>
              <a:rPr lang="en-GB" dirty="0" smtClean="0"/>
              <a:t> Scientist A’s claim. It is therefore an </a:t>
            </a:r>
            <a:r>
              <a:rPr lang="en-GB" b="1" dirty="0" smtClean="0"/>
              <a:t>unscientific</a:t>
            </a:r>
            <a:r>
              <a:rPr lang="en-GB" dirty="0" smtClean="0"/>
              <a:t> theory.</a:t>
            </a:r>
          </a:p>
          <a:p>
            <a:r>
              <a:rPr lang="en-GB" dirty="0" smtClean="0"/>
              <a:t>Karl Popper states that </a:t>
            </a:r>
            <a:r>
              <a:rPr lang="en-GB" i="1" dirty="0" smtClean="0">
                <a:solidFill>
                  <a:srgbClr val="FF0000"/>
                </a:solidFill>
              </a:rPr>
              <a:t>“only an unfalsifiable theory can be considered true and scientific.”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theory takes shape...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In science, the refinement of ideas is key.</a:t>
            </a:r>
          </a:p>
          <a:p>
            <a:endParaRPr lang="en-GB" dirty="0"/>
          </a:p>
          <a:p>
            <a:r>
              <a:rPr lang="en-GB" dirty="0" smtClean="0"/>
              <a:t>Scientific knowledge can be thought of as the current </a:t>
            </a:r>
            <a:r>
              <a:rPr lang="en-GB" b="1" dirty="0" smtClean="0"/>
              <a:t>best</a:t>
            </a:r>
            <a:r>
              <a:rPr lang="en-GB" dirty="0" smtClean="0"/>
              <a:t> </a:t>
            </a:r>
            <a:r>
              <a:rPr lang="en-GB" b="1" dirty="0" smtClean="0"/>
              <a:t>explanation</a:t>
            </a:r>
            <a:r>
              <a:rPr lang="en-GB" dirty="0" smtClean="0"/>
              <a:t>, which may be updated later after a thorough evaluation of further experimental </a:t>
            </a:r>
            <a:r>
              <a:rPr lang="en-GB" b="1" dirty="0" smtClean="0"/>
              <a:t>evidence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  <p:pic>
        <p:nvPicPr>
          <p:cNvPr id="19458" name="Picture 2" descr="http://www.quotehd.com/imagequotes/TopAuthors/albert-einstein-science-quotes-no-amount-of-experimentation-can-ever-prove-me-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176464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Discovery of DNA – </a:t>
            </a:r>
            <a:br>
              <a:rPr lang="en-GB" dirty="0" smtClean="0"/>
            </a:br>
            <a:r>
              <a:rPr lang="en-GB" dirty="0" smtClean="0"/>
              <a:t>a progressive idea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 smtClean="0"/>
              <a:t>Francis Watson and James Crick were unlikely to have made their groundbreaking discovery had it not been for the scientists before them.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1951 – Pauling discovers an important structure inside a protein molecule.</a:t>
            </a:r>
          </a:p>
          <a:p>
            <a:pPr algn="just"/>
            <a:r>
              <a:rPr lang="en-GB" dirty="0" smtClean="0"/>
              <a:t>1951 – Wilkins takes pictures of a structure inside the nucleus with an X-Ray and proposes that DNA is a triple-helix structure</a:t>
            </a:r>
          </a:p>
          <a:p>
            <a:pPr algn="just"/>
            <a:r>
              <a:rPr lang="en-GB" dirty="0" smtClean="0"/>
              <a:t>1953 – Franklin takes pictures of an ‘X’ structure in the middle of DNA proving that Wilkins’ theory of a triple-stranded molecule is untrue</a:t>
            </a:r>
          </a:p>
          <a:p>
            <a:pPr algn="just"/>
            <a:r>
              <a:rPr lang="en-GB" dirty="0" smtClean="0"/>
              <a:t>1953 – Watson and Crick develop on Franklin’s theory that DNA is double-stranded  and develop a double-helix model which is published later in the year in the Nature journal.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20482" name="Picture 2" descr="http://www.insight.mrc.ac.uk/files/2013/04/Photo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936104" cy="951706"/>
          </a:xfrm>
          <a:prstGeom prst="rect">
            <a:avLst/>
          </a:prstGeom>
          <a:noFill/>
        </p:spPr>
      </p:pic>
      <p:pic>
        <p:nvPicPr>
          <p:cNvPr id="6" name="Picture 2" descr="http://www.insight.mrc.ac.uk/files/2013/04/Photo-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88640"/>
            <a:ext cx="936104" cy="951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scientific research, even failure to find an effect is a valid finding.</a:t>
            </a:r>
          </a:p>
          <a:p>
            <a:endParaRPr lang="en-GB" dirty="0"/>
          </a:p>
          <a:p>
            <a:pPr algn="ctr">
              <a:buNone/>
            </a:pPr>
            <a:r>
              <a:rPr lang="en-GB" sz="2800" dirty="0" smtClean="0"/>
              <a:t>“Drug A does not affect the symptoms of Disease B”</a:t>
            </a:r>
          </a:p>
          <a:p>
            <a:pPr algn="ctr">
              <a:buNone/>
            </a:pPr>
            <a:endParaRPr lang="en-GB" sz="2800" dirty="0"/>
          </a:p>
          <a:p>
            <a:r>
              <a:rPr lang="en-GB" sz="2800" dirty="0" smtClean="0"/>
              <a:t>This result is both </a:t>
            </a:r>
            <a:r>
              <a:rPr lang="en-GB" sz="2800" b="1" dirty="0" smtClean="0"/>
              <a:t>negative</a:t>
            </a:r>
            <a:r>
              <a:rPr lang="en-GB" sz="2800" dirty="0" smtClean="0"/>
              <a:t> and </a:t>
            </a:r>
            <a:r>
              <a:rPr lang="en-GB" sz="2800" b="1" dirty="0" smtClean="0"/>
              <a:t>valid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  <p:pic>
        <p:nvPicPr>
          <p:cNvPr id="18434" name="Picture 2" descr="http://png.clipart.me/graphics/thumbs/121/orange-check-list-icon-vector-eps10-illustration_121918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01984"/>
            <a:ext cx="2336279" cy="2383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Accidental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some cases, scientific breakthroughs have happened purely by accident, giving unexpected results.</a:t>
            </a:r>
          </a:p>
          <a:p>
            <a:endParaRPr lang="en-GB" dirty="0"/>
          </a:p>
          <a:p>
            <a:r>
              <a:rPr lang="en-GB" dirty="0" smtClean="0"/>
              <a:t>Penicillin</a:t>
            </a:r>
          </a:p>
          <a:p>
            <a:r>
              <a:rPr lang="en-GB" dirty="0" smtClean="0"/>
              <a:t>The Microwave Oven</a:t>
            </a:r>
          </a:p>
          <a:p>
            <a:r>
              <a:rPr lang="en-GB" dirty="0" smtClean="0"/>
              <a:t>Coca-Cola!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Miss A. Aitken</a:t>
            </a:r>
            <a:endParaRPr lang="en-GB" dirty="0"/>
          </a:p>
        </p:txBody>
      </p:sp>
      <p:pic>
        <p:nvPicPr>
          <p:cNvPr id="17410" name="Picture 2" descr="http://upload.wikimedia.org/wikipedia/commons/4/4c/Alexander_Flem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140968"/>
            <a:ext cx="3248859" cy="2947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Ethics are the rules for distinguishing between right and wrong. </a:t>
            </a:r>
          </a:p>
          <a:p>
            <a:r>
              <a:rPr lang="en-GB" dirty="0" smtClean="0"/>
              <a:t>All of the scientific experiments done in the classroom, in the lab, in the world (!) should be carried out with a highly ethical basis.</a:t>
            </a:r>
          </a:p>
          <a:p>
            <a:r>
              <a:rPr lang="en-GB" dirty="0" smtClean="0"/>
              <a:t>Different scientists will have different opinions on what is right or wrong and so government/law must provide what they deem to be “ethical rules”.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Miss A. Aitken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3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726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Investigative Biology Scientific Method and Ethics</vt:lpstr>
      <vt:lpstr>The Scientific Research Cycle</vt:lpstr>
      <vt:lpstr>PowerPoint Presentation</vt:lpstr>
      <vt:lpstr>Karl Popper’s Concept of Falsifiability</vt:lpstr>
      <vt:lpstr>A theory takes shape...</vt:lpstr>
      <vt:lpstr>The Discovery of DNA –  a progressive idea</vt:lpstr>
      <vt:lpstr>Negative Results</vt:lpstr>
      <vt:lpstr>Accidental Results</vt:lpstr>
      <vt:lpstr>Scientific Ethics</vt:lpstr>
      <vt:lpstr>Personal Ethics</vt:lpstr>
      <vt:lpstr>Ethics of Animal Studies</vt:lpstr>
      <vt:lpstr>Many companies, particularly cosmetic and skin care brands, still use animal testing widely.</vt:lpstr>
      <vt:lpstr>Ethics of Human Studies</vt:lpstr>
      <vt:lpstr>Laws to be aware of:</vt:lpstr>
      <vt:lpstr>Abiding by the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Biology</dc:title>
  <dc:creator>Catherine Aitken</dc:creator>
  <cp:lastModifiedBy>aaitken</cp:lastModifiedBy>
  <cp:revision>20</cp:revision>
  <dcterms:created xsi:type="dcterms:W3CDTF">2015-06-04T17:11:56Z</dcterms:created>
  <dcterms:modified xsi:type="dcterms:W3CDTF">2018-11-16T10:40:56Z</dcterms:modified>
</cp:coreProperties>
</file>