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D35F1-F819-471C-88A9-6E70A3556F0F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615AF-2B79-4CE2-84C8-0E92686EC3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DD8A-B95B-4D7E-9720-BFF04916F00E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7D4-211A-49F0-B62D-116ED6FE16EE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53DA-53FC-471E-ACB4-67177D6A478F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09AC-0CDD-4540-838E-5B74DE51773A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C5F8-3793-485D-8A0D-C41613B9C9DB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3035-1FB0-40DD-8366-B4BE786B75D3}" type="datetime1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7C4-DA1B-4017-973C-C89BD7A10AC2}" type="datetime1">
              <a:rPr lang="en-GB" smtClean="0"/>
              <a:t>19/11/2018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1D2-67CF-49DC-BF8F-EB9A25D963D2}" type="datetime1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8176-C61C-4C32-8594-97462FC08CED}" type="datetime1">
              <a:rPr lang="en-GB" smtClean="0"/>
              <a:t>19/11/2018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EFB4-911D-4A60-A506-722B39EA524A}" type="datetime1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450C-803B-4D57-93ED-B81C3BF7605B}" type="datetime1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BE37-B180-4D83-8A09-B6E49F42B9C7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Investigative Biology</a:t>
            </a:r>
            <a:br>
              <a:rPr lang="en-GB" dirty="0" smtClean="0"/>
            </a:br>
            <a:r>
              <a:rPr lang="en-GB" dirty="0" smtClean="0"/>
              <a:t>Control groups, Observational </a:t>
            </a:r>
            <a:r>
              <a:rPr lang="en-GB" dirty="0"/>
              <a:t>S</a:t>
            </a:r>
            <a:r>
              <a:rPr lang="en-GB" dirty="0" smtClean="0"/>
              <a:t>tudies and Experimental Design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Turnbull High School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Unit 3</a:t>
            </a:r>
          </a:p>
          <a:p>
            <a:r>
              <a:rPr lang="en-GB" dirty="0" smtClean="0"/>
              <a:t>P96-97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4338" name="Picture 2" descr="https://encrypted-tbn3.gstatic.com/images?q=tbn:ANd9GcSgJqM8AmRXt1oldU1H-Q15cIFNGbC-qCU7pz5fZwPSRz7Bjs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2143125" cy="2133601"/>
          </a:xfrm>
          <a:prstGeom prst="rect">
            <a:avLst/>
          </a:prstGeom>
          <a:noFill/>
        </p:spPr>
      </p:pic>
      <p:pic>
        <p:nvPicPr>
          <p:cNvPr id="14340" name="Picture 4" descr="https://encrypted-tbn3.gstatic.com/images?q=tbn:ANd9GcSPGhdV-wXt9YMM9d2hKFNZT3QZqcKH_VtPABLHrkFZH9yM3GQTmA6dT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2399">
            <a:off x="7020272" y="4529694"/>
            <a:ext cx="1648197" cy="1962139"/>
          </a:xfrm>
          <a:prstGeom prst="rect">
            <a:avLst/>
          </a:prstGeom>
          <a:noFill/>
        </p:spPr>
      </p:pic>
      <p:sp>
        <p:nvSpPr>
          <p:cNvPr id="14342" name="AutoShape 6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4" name="AutoShape 8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6" name="Picture 10" descr="http://upload.wikimedia.org/wikipedia/en/2/2f/TurnbullHS_new_badge_logo_-_from_Comm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664618" cy="1960362"/>
          </a:xfrm>
          <a:prstGeom prst="rect">
            <a:avLst/>
          </a:prstGeom>
          <a:noFill/>
        </p:spPr>
      </p:pic>
      <p:pic>
        <p:nvPicPr>
          <p:cNvPr id="14348" name="Picture 12" descr="http://www1.sqa.org.uk/images/logo376x37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8640"/>
            <a:ext cx="1835696" cy="1835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Experimental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Can often be complex</a:t>
            </a:r>
          </a:p>
          <a:p>
            <a:r>
              <a:rPr lang="en-GB" dirty="0" smtClean="0"/>
              <a:t>Questions to consider:</a:t>
            </a:r>
          </a:p>
          <a:p>
            <a:pPr lvl="1"/>
            <a:r>
              <a:rPr lang="en-GB" dirty="0" smtClean="0"/>
              <a:t>“Is the experimental approach appropriate for this aim?”</a:t>
            </a:r>
          </a:p>
          <a:p>
            <a:pPr lvl="1"/>
            <a:r>
              <a:rPr lang="en-GB" dirty="0" smtClean="0"/>
              <a:t>“Are the controls suitable?”</a:t>
            </a:r>
          </a:p>
          <a:p>
            <a:pPr lvl="1"/>
            <a:r>
              <a:rPr lang="en-GB" dirty="0" smtClean="0"/>
              <a:t>“Are confounding variables adequately controlled?”</a:t>
            </a:r>
          </a:p>
          <a:p>
            <a:pPr lvl="1"/>
            <a:r>
              <a:rPr lang="en-GB" dirty="0" smtClean="0"/>
              <a:t>“Is there selection bias?”</a:t>
            </a:r>
          </a:p>
          <a:p>
            <a:pPr lvl="1"/>
            <a:r>
              <a:rPr lang="en-GB" dirty="0" smtClean="0"/>
              <a:t>“Is the sample size suitable?”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8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any scientific experiment, a control group should always b used. This allows you to compare the “treatment” with control results so the experiment can be shown to be valid.</a:t>
            </a:r>
          </a:p>
          <a:p>
            <a:endParaRPr lang="en-GB" dirty="0"/>
          </a:p>
          <a:p>
            <a:r>
              <a:rPr lang="en-GB" dirty="0" smtClean="0"/>
              <a:t>There are two types of controls.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negative control group provides data for what happens in the absence of treatment.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 positive control provides data for what happens in the presence of treatment – but not the one you are currently testing.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34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Dependent Variable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dependent variable is a variable that is </a:t>
            </a:r>
            <a:r>
              <a:rPr lang="en-GB" b="1" dirty="0" smtClean="0"/>
              <a:t>measured</a:t>
            </a:r>
            <a:r>
              <a:rPr lang="en-GB" dirty="0" smtClean="0"/>
              <a:t> to determine if changing the independent variable has an effect.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82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Observational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Sometimes it can be hard for investigators to control the independent variable.</a:t>
            </a:r>
          </a:p>
          <a:p>
            <a:r>
              <a:rPr lang="en-GB" dirty="0" smtClean="0"/>
              <a:t>For example, a scientist studying the effect of smoking on heart disease would not ask a group of people to take up smoking, just so that he or she could watch what happens.</a:t>
            </a:r>
          </a:p>
          <a:p>
            <a:r>
              <a:rPr lang="en-GB" dirty="0" smtClean="0"/>
              <a:t>Sometimes, observational studies occur using groups which already exist, at the expense of controlling the independent variable.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02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Observational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 observational studies, scientists look at correlations (relationships) between variables.</a:t>
            </a:r>
          </a:p>
          <a:p>
            <a:endParaRPr lang="en-GB" dirty="0"/>
          </a:p>
          <a:p>
            <a:r>
              <a:rPr lang="en-GB" dirty="0" smtClean="0"/>
              <a:t>Positive correlation – when one variable increases, the other also increases</a:t>
            </a:r>
          </a:p>
          <a:p>
            <a:endParaRPr lang="en-GB" dirty="0"/>
          </a:p>
          <a:p>
            <a:r>
              <a:rPr lang="en-GB" dirty="0" smtClean="0"/>
              <a:t>Negative correlation – when one variable increases, the other decreases.</a:t>
            </a:r>
          </a:p>
          <a:p>
            <a:endParaRPr lang="en-GB" dirty="0"/>
          </a:p>
          <a:p>
            <a:r>
              <a:rPr lang="en-GB" dirty="0" smtClean="0"/>
              <a:t>It can be hard to prove that correlation results in causation – i.e. does increasing the number of cigarettes smoked increase the heart disease caused?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95600" cy="365125"/>
          </a:xfrm>
        </p:spPr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1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Vitro and In Vivo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biology, all studies fall into two categories – in vitro or in vivo.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In vitro – in glass </a:t>
            </a:r>
            <a:r>
              <a:rPr lang="en-GB" dirty="0" smtClean="0"/>
              <a:t>e.g. in a test tube</a:t>
            </a:r>
          </a:p>
          <a:p>
            <a:pPr marL="0" indent="0">
              <a:buNone/>
            </a:pPr>
            <a:r>
              <a:rPr lang="en-GB" i="1" dirty="0" smtClean="0"/>
              <a:t>In vivo – within the living</a:t>
            </a:r>
            <a:r>
              <a:rPr lang="en-GB" dirty="0" smtClean="0"/>
              <a:t> e.g. inside a person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1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Advantages and Disadvantages of </a:t>
            </a:r>
            <a:br>
              <a:rPr lang="en-GB" dirty="0" smtClean="0"/>
            </a:br>
            <a:r>
              <a:rPr lang="en-GB" i="1" dirty="0" smtClean="0"/>
              <a:t>In Vitro </a:t>
            </a:r>
            <a:r>
              <a:rPr lang="en-GB" dirty="0" smtClean="0"/>
              <a:t>studies vs </a:t>
            </a:r>
            <a:r>
              <a:rPr lang="en-GB" i="1" dirty="0" smtClean="0"/>
              <a:t>In Vivo </a:t>
            </a:r>
            <a:r>
              <a:rPr lang="en-GB" dirty="0" smtClean="0"/>
              <a:t>studies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136601"/>
              </p:ext>
            </p:extLst>
          </p:nvPr>
        </p:nvGraphicFramePr>
        <p:xfrm>
          <a:off x="457201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>
                  <a:extLst>
                    <a:ext uri="{9D8B030D-6E8A-4147-A177-3AD203B41FA5}">
                      <a16:colId xmlns:a16="http://schemas.microsoft.com/office/drawing/2014/main" val="20400365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57154717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728039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r>
                        <a:rPr lang="en-GB" baseline="0" dirty="0" smtClean="0"/>
                        <a:t> of study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220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 vivo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Provides</a:t>
                      </a:r>
                      <a:r>
                        <a:rPr lang="en-GB" baseline="0" dirty="0" smtClean="0"/>
                        <a:t> data for effects in whole organisms</a:t>
                      </a:r>
                    </a:p>
                    <a:p>
                      <a:r>
                        <a:rPr lang="en-GB" baseline="0" dirty="0" smtClean="0"/>
                        <a:t>Allows study of complex interactions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Expensive and time consuming</a:t>
                      </a:r>
                    </a:p>
                    <a:p>
                      <a:r>
                        <a:rPr lang="en-GB" dirty="0" smtClean="0"/>
                        <a:t>Ethical concerns</a:t>
                      </a:r>
                    </a:p>
                    <a:p>
                      <a:r>
                        <a:rPr lang="en-GB" dirty="0" smtClean="0"/>
                        <a:t>Difficult</a:t>
                      </a:r>
                      <a:r>
                        <a:rPr lang="en-GB" baseline="0" dirty="0" smtClean="0"/>
                        <a:t> to control confounding variables</a:t>
                      </a:r>
                    </a:p>
                    <a:p>
                      <a:r>
                        <a:rPr lang="en-GB" baseline="0" dirty="0" smtClean="0"/>
                        <a:t>Results may be difficult to interpret</a:t>
                      </a:r>
                    </a:p>
                    <a:p>
                      <a:r>
                        <a:rPr lang="en-GB" baseline="0" dirty="0" smtClean="0"/>
                        <a:t>Difficult to prove causation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9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</a:t>
                      </a:r>
                      <a:r>
                        <a:rPr lang="en-GB" baseline="0" dirty="0" smtClean="0"/>
                        <a:t> vitro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Simpler and less expensive</a:t>
                      </a:r>
                    </a:p>
                    <a:p>
                      <a:r>
                        <a:rPr lang="en-GB" dirty="0" smtClean="0"/>
                        <a:t>Easier</a:t>
                      </a:r>
                      <a:r>
                        <a:rPr lang="en-GB" baseline="0" dirty="0" smtClean="0"/>
                        <a:t> to control confounding variables</a:t>
                      </a:r>
                    </a:p>
                    <a:p>
                      <a:r>
                        <a:rPr lang="en-GB" baseline="0" dirty="0" smtClean="0"/>
                        <a:t>Interpretation of results is simpler</a:t>
                      </a:r>
                    </a:p>
                    <a:p>
                      <a:r>
                        <a:rPr lang="en-GB" baseline="0" dirty="0" smtClean="0"/>
                        <a:t>Can demonstrate correlation and causation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Difficult</a:t>
                      </a:r>
                      <a:r>
                        <a:rPr lang="en-GB" baseline="0" dirty="0" smtClean="0"/>
                        <a:t> to extend results to whole organism or different species</a:t>
                      </a:r>
                    </a:p>
                    <a:p>
                      <a:r>
                        <a:rPr lang="en-GB" baseline="0" dirty="0" smtClean="0"/>
                        <a:t>Difficult to model complex interactions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7355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44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467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Investigative Biology Control groups, Observational Studies and Experimental Design</vt:lpstr>
      <vt:lpstr>Control Groups</vt:lpstr>
      <vt:lpstr>Negative Control</vt:lpstr>
      <vt:lpstr>Positive Control</vt:lpstr>
      <vt:lpstr>Dependent Variable</vt:lpstr>
      <vt:lpstr>Observational Studies</vt:lpstr>
      <vt:lpstr>Observational Studies</vt:lpstr>
      <vt:lpstr>In Vitro and In Vivo</vt:lpstr>
      <vt:lpstr>Advantages and Disadvantages of  In Vitro studies vs In Vivo studies</vt:lpstr>
      <vt:lpstr>Evaluating Experimental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Biology</dc:title>
  <dc:creator>Catherine Aitken</dc:creator>
  <cp:lastModifiedBy>aaitken</cp:lastModifiedBy>
  <cp:revision>27</cp:revision>
  <dcterms:created xsi:type="dcterms:W3CDTF">2015-06-04T17:11:56Z</dcterms:created>
  <dcterms:modified xsi:type="dcterms:W3CDTF">2018-11-19T11:31:32Z</dcterms:modified>
</cp:coreProperties>
</file>