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4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1C96D-19FA-440A-9385-1BD952A98847}" type="datetimeFigureOut">
              <a:rPr lang="en-GB" smtClean="0"/>
              <a:pPr/>
              <a:t>11/09/2018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C866BE-29A7-4486-B224-A6302AF72E0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1C96D-19FA-440A-9385-1BD952A98847}" type="datetimeFigureOut">
              <a:rPr lang="en-GB" smtClean="0"/>
              <a:pPr/>
              <a:t>11/09/2018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866BE-29A7-4486-B224-A6302AF72E0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Detecting Light</a:t>
            </a:r>
            <a:endParaRPr lang="en-GB" dirty="0"/>
          </a:p>
        </p:txBody>
      </p:sp>
      <p:sp>
        <p:nvSpPr>
          <p:cNvPr id="3" name="Subtitle 2"/>
          <p:cNvSpPr>
            <a:spLocks noGrp="1"/>
          </p:cNvSpPr>
          <p:nvPr>
            <p:ph type="subTitle" idx="1"/>
          </p:nvPr>
        </p:nvSpPr>
        <p:spPr/>
        <p:txBody>
          <a:bodyPr/>
          <a:lstStyle/>
          <a:p>
            <a:r>
              <a:rPr lang="en-GB" dirty="0" smtClean="0"/>
              <a:t>Unit 1 Cells and Proteins</a:t>
            </a:r>
          </a:p>
          <a:p>
            <a:r>
              <a:rPr lang="en-GB" dirty="0" smtClean="0"/>
              <a:t>Advanced Higher Biology</a:t>
            </a:r>
          </a:p>
          <a:p>
            <a:r>
              <a:rPr lang="en-GB" dirty="0" smtClean="0"/>
              <a:t>Miss Aitken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620688"/>
          </a:xfrm>
        </p:spPr>
        <p:txBody>
          <a:bodyPr>
            <a:normAutofit fontScale="90000"/>
          </a:bodyPr>
          <a:lstStyle/>
          <a:p>
            <a:r>
              <a:rPr lang="en-GB" sz="4000" dirty="0" smtClean="0"/>
              <a:t>Essay Question</a:t>
            </a:r>
            <a:endParaRPr lang="en-GB" sz="4000" dirty="0"/>
          </a:p>
        </p:txBody>
      </p:sp>
      <p:sp>
        <p:nvSpPr>
          <p:cNvPr id="3" name="Content Placeholder 2"/>
          <p:cNvSpPr>
            <a:spLocks noGrp="1"/>
          </p:cNvSpPr>
          <p:nvPr>
            <p:ph idx="1"/>
          </p:nvPr>
        </p:nvSpPr>
        <p:spPr>
          <a:xfrm>
            <a:off x="467544" y="1124744"/>
            <a:ext cx="8229600" cy="3600400"/>
          </a:xfrm>
        </p:spPr>
        <p:txBody>
          <a:bodyPr>
            <a:normAutofit/>
          </a:bodyPr>
          <a:lstStyle/>
          <a:p>
            <a:pPr algn="ctr"/>
            <a:r>
              <a:rPr lang="en-GB" dirty="0" smtClean="0"/>
              <a:t>Describe the role of </a:t>
            </a:r>
            <a:r>
              <a:rPr lang="en-GB" dirty="0" smtClean="0"/>
              <a:t>photoreceptors (rods and cones) </a:t>
            </a:r>
            <a:r>
              <a:rPr lang="en-GB" dirty="0" smtClean="0"/>
              <a:t>in triggering a nervous impulse in animal eyes (8)</a:t>
            </a:r>
            <a:endParaRPr lang="en-GB" dirty="0"/>
          </a:p>
        </p:txBody>
      </p:sp>
      <p:sp>
        <p:nvSpPr>
          <p:cNvPr id="4" name="Content Placeholder 2"/>
          <p:cNvSpPr txBox="1">
            <a:spLocks/>
          </p:cNvSpPr>
          <p:nvPr/>
        </p:nvSpPr>
        <p:spPr>
          <a:xfrm>
            <a:off x="395536" y="2204864"/>
            <a:ext cx="8229600" cy="446449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245424"/>
          </a:xfrm>
        </p:spPr>
        <p:txBody>
          <a:bodyPr>
            <a:normAutofit fontScale="92500" lnSpcReduction="20000"/>
          </a:bodyPr>
          <a:lstStyle/>
          <a:p>
            <a:r>
              <a:rPr lang="en-GB" dirty="0" smtClean="0"/>
              <a:t>Rhodopsin is the light sensitive molecule/protein in rod cells (1)</a:t>
            </a:r>
          </a:p>
          <a:p>
            <a:r>
              <a:rPr lang="en-GB" dirty="0" smtClean="0"/>
              <a:t>Rhodopsin is retinal combined with opsin (1)</a:t>
            </a:r>
          </a:p>
          <a:p>
            <a:r>
              <a:rPr lang="en-GB" dirty="0" smtClean="0"/>
              <a:t>Cone cells are sensitive to specific/different wavelengths/colours (1)</a:t>
            </a:r>
          </a:p>
          <a:p>
            <a:r>
              <a:rPr lang="en-GB" dirty="0" smtClean="0"/>
              <a:t>In cone cells, different forms of opsin combine with retinal  (1)</a:t>
            </a:r>
          </a:p>
          <a:p>
            <a:r>
              <a:rPr lang="en-GB" dirty="0" smtClean="0"/>
              <a:t>Very high degree of amplification in rod cells (1)</a:t>
            </a:r>
          </a:p>
          <a:p>
            <a:r>
              <a:rPr lang="en-GB" dirty="0" smtClean="0"/>
              <a:t>...which means rod cells are sensitive in low light intensities/situations (1)</a:t>
            </a:r>
          </a:p>
          <a:p>
            <a:r>
              <a:rPr lang="en-GB" dirty="0" smtClean="0"/>
              <a:t>One photon can stimulate rhodopsin (1)</a:t>
            </a:r>
          </a:p>
          <a:p>
            <a:r>
              <a:rPr lang="en-GB" dirty="0" smtClean="0"/>
              <a:t>A cascade of proteins amplifies the signal (1)</a:t>
            </a:r>
          </a:p>
          <a:p>
            <a:r>
              <a:rPr lang="en-GB" dirty="0" smtClean="0"/>
              <a:t>Hundreds of G protein molecules are activated (1)</a:t>
            </a:r>
          </a:p>
          <a:p>
            <a:r>
              <a:rPr lang="en-GB" dirty="0" smtClean="0"/>
              <a:t>Activates hundreds of enzyme molecules (1)</a:t>
            </a:r>
          </a:p>
          <a:p>
            <a:r>
              <a:rPr lang="en-GB" dirty="0" smtClean="0"/>
              <a:t>Enzymes generate a product (1)</a:t>
            </a:r>
          </a:p>
          <a:p>
            <a:r>
              <a:rPr lang="en-GB" dirty="0" smtClean="0"/>
              <a:t>Sufficient product made leads to a nerve impulse (1)</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Photons and ATP Generation</a:t>
            </a:r>
            <a:endParaRPr lang="en-GB" dirty="0"/>
          </a:p>
        </p:txBody>
      </p:sp>
      <p:sp>
        <p:nvSpPr>
          <p:cNvPr id="3" name="Content Placeholder 2"/>
          <p:cNvSpPr>
            <a:spLocks noGrp="1"/>
          </p:cNvSpPr>
          <p:nvPr>
            <p:ph idx="1"/>
          </p:nvPr>
        </p:nvSpPr>
        <p:spPr/>
        <p:txBody>
          <a:bodyPr/>
          <a:lstStyle/>
          <a:p>
            <a:endParaRPr lang="en-GB" dirty="0" smtClean="0"/>
          </a:p>
          <a:p>
            <a:r>
              <a:rPr lang="en-GB" dirty="0" smtClean="0"/>
              <a:t>During evolution, two ways of using light energy to generate ATP have developed.</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Light </a:t>
            </a:r>
            <a:r>
              <a:rPr lang="en-GB" dirty="0"/>
              <a:t>E</a:t>
            </a:r>
            <a:r>
              <a:rPr lang="en-GB" dirty="0" smtClean="0"/>
              <a:t>nergy in Archaea</a:t>
            </a:r>
            <a:endParaRPr lang="en-GB"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GB" dirty="0" smtClean="0"/>
              <a:t>Some archaea have bacteriorhodopsin molecules in their cell membranes. </a:t>
            </a:r>
          </a:p>
          <a:p>
            <a:endParaRPr lang="en-GB" dirty="0"/>
          </a:p>
          <a:p>
            <a:r>
              <a:rPr lang="en-GB" dirty="0" smtClean="0"/>
              <a:t>These are transmembrane proteins which have a group attached to them called retinal</a:t>
            </a:r>
          </a:p>
          <a:p>
            <a:endParaRPr lang="en-GB" dirty="0"/>
          </a:p>
          <a:p>
            <a:r>
              <a:rPr lang="en-GB" dirty="0" smtClean="0"/>
              <a:t>Retinal absorbs energy from photons, and uses this energy to pump protons through the bacteriorhodopsin to create a protein gradient across the membrane. The protons then diffuse back through the membrane through ATP synthase to generate ATP from ADP and Pi.</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Light </a:t>
            </a:r>
            <a:r>
              <a:rPr lang="en-GB" dirty="0"/>
              <a:t>E</a:t>
            </a:r>
            <a:r>
              <a:rPr lang="en-GB" dirty="0" smtClean="0"/>
              <a:t>nergy in Plants</a:t>
            </a:r>
            <a:endParaRPr lang="en-GB"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GB" dirty="0" smtClean="0"/>
              <a:t>In plants, the energy pumping mechanism is more complex.</a:t>
            </a:r>
          </a:p>
          <a:p>
            <a:r>
              <a:rPr lang="en-GB" dirty="0" smtClean="0"/>
              <a:t>Energy from photons is absorbed by photosynthetic pigments in chloroplasts.</a:t>
            </a:r>
          </a:p>
          <a:p>
            <a:r>
              <a:rPr lang="en-GB" dirty="0" smtClean="0"/>
              <a:t>This energy is used to drive a flow of electrons through the electron transport chain and this flow is used to pump protons across the thylakoid membrane. The protons then flow back across the membrane through ATP synthase.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Detecting Light and Amplifying the Signal</a:t>
            </a:r>
            <a:endParaRPr lang="en-GB"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GB" dirty="0" smtClean="0"/>
              <a:t>In all eukaryotes, a light sensitive molecule called retinal captures light energy. Retinal comes from Vitamin A.</a:t>
            </a:r>
          </a:p>
          <a:p>
            <a:r>
              <a:rPr lang="en-GB" dirty="0" smtClean="0"/>
              <a:t>Retinal is a molecule bound to a polypeptide called opsin.</a:t>
            </a:r>
          </a:p>
          <a:p>
            <a:r>
              <a:rPr lang="en-GB" dirty="0" smtClean="0"/>
              <a:t>The retinal-opsin complex is embedded in the cell membrane inside photoreceptor cells.</a:t>
            </a:r>
          </a:p>
          <a:p>
            <a:r>
              <a:rPr lang="en-GB" dirty="0" smtClean="0"/>
              <a:t>In vertebrates, there are two classes of photoreceptor, rods and cones.</a:t>
            </a:r>
          </a:p>
          <a:p>
            <a:r>
              <a:rPr lang="en-GB" dirty="0" smtClean="0"/>
              <a:t>Rods contain rhodopsin to detect low light levels</a:t>
            </a:r>
          </a:p>
          <a:p>
            <a:r>
              <a:rPr lang="en-GB" dirty="0" smtClean="0"/>
              <a:t>Cones contain </a:t>
            </a:r>
            <a:r>
              <a:rPr lang="en-GB" dirty="0" err="1" smtClean="0"/>
              <a:t>photopsins</a:t>
            </a:r>
            <a:r>
              <a:rPr lang="en-GB" dirty="0" smtClean="0"/>
              <a:t> to detect colours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Rhodopsins (in Rod Cells) and Photopsins (in Cone Cells)</a:t>
            </a:r>
            <a:endParaRPr lang="en-GB" dirty="0"/>
          </a:p>
        </p:txBody>
      </p:sp>
      <p:sp>
        <p:nvSpPr>
          <p:cNvPr id="3" name="Content Placeholder 2"/>
          <p:cNvSpPr>
            <a:spLocks noGrp="1"/>
          </p:cNvSpPr>
          <p:nvPr>
            <p:ph idx="1"/>
          </p:nvPr>
        </p:nvSpPr>
        <p:spPr/>
        <p:txBody>
          <a:bodyPr/>
          <a:lstStyle/>
          <a:p>
            <a:endParaRPr lang="en-GB" dirty="0" smtClean="0"/>
          </a:p>
          <a:p>
            <a:r>
              <a:rPr lang="en-GB" dirty="0" smtClean="0"/>
              <a:t>There is a pathway to stimulate both of these molecules.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Rod Cells, Rhodopsin and </a:t>
            </a:r>
            <a:br>
              <a:rPr lang="en-GB" dirty="0" smtClean="0"/>
            </a:br>
            <a:r>
              <a:rPr lang="en-GB" dirty="0" smtClean="0"/>
              <a:t>the Nerve Impulse</a:t>
            </a:r>
            <a:endParaRPr lang="en-GB" dirty="0"/>
          </a:p>
        </p:txBody>
      </p:sp>
      <p:sp>
        <p:nvSpPr>
          <p:cNvPr id="3" name="Content Placeholder 2"/>
          <p:cNvSpPr>
            <a:spLocks noGrp="1"/>
          </p:cNvSpPr>
          <p:nvPr>
            <p:ph idx="1"/>
          </p:nvPr>
        </p:nvSpPr>
        <p:spPr/>
        <p:txBody>
          <a:bodyPr/>
          <a:lstStyle/>
          <a:p>
            <a:r>
              <a:rPr lang="en-GB" dirty="0" smtClean="0"/>
              <a:t>In darkness: </a:t>
            </a:r>
          </a:p>
          <a:p>
            <a:pPr lvl="1"/>
            <a:r>
              <a:rPr lang="en-GB" dirty="0" smtClean="0"/>
              <a:t>Rhodopsin inactive</a:t>
            </a:r>
          </a:p>
          <a:p>
            <a:pPr lvl="1"/>
            <a:r>
              <a:rPr lang="en-GB" dirty="0" smtClean="0"/>
              <a:t>Rod cell produces cyclic GMP (cGMP)</a:t>
            </a:r>
          </a:p>
          <a:p>
            <a:pPr lvl="1"/>
            <a:r>
              <a:rPr lang="en-GB" dirty="0" smtClean="0"/>
              <a:t>cGMP binds to ligand-gated Sodium (Na+) channels, keeping channels open so sodium ion flow across the membrane</a:t>
            </a:r>
          </a:p>
          <a:p>
            <a:pPr lvl="1"/>
            <a:r>
              <a:rPr lang="en-GB" dirty="0"/>
              <a:t> </a:t>
            </a:r>
            <a:r>
              <a:rPr lang="en-GB" dirty="0" smtClean="0"/>
              <a:t>Membrane depolarised</a:t>
            </a:r>
          </a:p>
          <a:p>
            <a:pPr lvl="1"/>
            <a:r>
              <a:rPr lang="en-GB" dirty="0" smtClean="0"/>
              <a:t>No nerve impulse generated</a:t>
            </a:r>
          </a:p>
          <a:p>
            <a:pPr lvl="1"/>
            <a:endParaRPr lang="en-GB" dirty="0"/>
          </a:p>
        </p:txBody>
      </p:sp>
    </p:spTree>
    <p:extLst>
      <p:ext uri="{BB962C8B-B14F-4D97-AF65-F5344CB8AC3E}">
        <p14:creationId xmlns:p14="http://schemas.microsoft.com/office/powerpoint/2010/main" val="224736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Rod Cells, Rhodopsin and </a:t>
            </a:r>
            <a:br>
              <a:rPr lang="en-GB" dirty="0" smtClean="0"/>
            </a:br>
            <a:r>
              <a:rPr lang="en-GB" dirty="0" smtClean="0"/>
              <a:t>the Nerve Impulse</a:t>
            </a:r>
            <a:endParaRPr lang="en-GB" dirty="0"/>
          </a:p>
        </p:txBody>
      </p:sp>
      <p:sp>
        <p:nvSpPr>
          <p:cNvPr id="3" name="Content Placeholder 2"/>
          <p:cNvSpPr>
            <a:spLocks noGrp="1"/>
          </p:cNvSpPr>
          <p:nvPr>
            <p:ph idx="1"/>
          </p:nvPr>
        </p:nvSpPr>
        <p:spPr>
          <a:xfrm>
            <a:off x="457200" y="1600200"/>
            <a:ext cx="8507288" cy="4525963"/>
          </a:xfrm>
        </p:spPr>
        <p:txBody>
          <a:bodyPr>
            <a:normAutofit fontScale="92500" lnSpcReduction="20000"/>
          </a:bodyPr>
          <a:lstStyle/>
          <a:p>
            <a:r>
              <a:rPr lang="en-GB" dirty="0" smtClean="0"/>
              <a:t>In light: </a:t>
            </a:r>
          </a:p>
          <a:p>
            <a:pPr lvl="1"/>
            <a:r>
              <a:rPr lang="en-GB" dirty="0" smtClean="0"/>
              <a:t>Retinal absorbs light, causing a conformational change, making rhodopsin active</a:t>
            </a:r>
          </a:p>
          <a:p>
            <a:pPr lvl="1"/>
            <a:r>
              <a:rPr lang="en-GB" dirty="0" smtClean="0"/>
              <a:t>Change in the rhodopsin activates hundreds of G proteins</a:t>
            </a:r>
          </a:p>
          <a:p>
            <a:pPr lvl="1"/>
            <a:r>
              <a:rPr lang="en-GB" dirty="0" smtClean="0"/>
              <a:t>This activates hundreds of molecules of an enzyme</a:t>
            </a:r>
          </a:p>
          <a:p>
            <a:pPr lvl="1"/>
            <a:r>
              <a:rPr lang="en-GB" dirty="0" smtClean="0"/>
              <a:t>Enzyme causes breakdown of cGMP, causing Sodium channels to close, stopping Sodium ions moving in.</a:t>
            </a:r>
          </a:p>
          <a:p>
            <a:pPr lvl="1"/>
            <a:r>
              <a:rPr lang="en-GB" dirty="0" smtClean="0"/>
              <a:t>A sufficient build up of sodium ions causes hyperpolarisation</a:t>
            </a:r>
          </a:p>
          <a:p>
            <a:pPr lvl="1"/>
            <a:r>
              <a:rPr lang="en-GB" dirty="0" smtClean="0"/>
              <a:t>Generation of a nerve impulse</a:t>
            </a:r>
          </a:p>
          <a:p>
            <a:pPr lvl="1"/>
            <a:endParaRPr lang="en-GB" dirty="0"/>
          </a:p>
        </p:txBody>
      </p:sp>
    </p:spTree>
    <p:extLst>
      <p:ext uri="{BB962C8B-B14F-4D97-AF65-F5344CB8AC3E}">
        <p14:creationId xmlns:p14="http://schemas.microsoft.com/office/powerpoint/2010/main" val="178721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Rod Cells, Rhodopsin and </a:t>
            </a:r>
            <a:br>
              <a:rPr lang="en-GB" dirty="0"/>
            </a:br>
            <a:r>
              <a:rPr lang="en-GB" dirty="0"/>
              <a:t>the Nerve Impulse</a:t>
            </a:r>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smtClean="0"/>
              <a:t>When light hits the rod cell, a protein cascade occurs:</a:t>
            </a:r>
          </a:p>
          <a:p>
            <a:endParaRPr lang="en-GB" dirty="0"/>
          </a:p>
          <a:p>
            <a:r>
              <a:rPr lang="en-GB" dirty="0" smtClean="0"/>
              <a:t>Rhodopsin -&gt; G-proteins -&gt; Enzymes -&gt; Channels</a:t>
            </a:r>
          </a:p>
          <a:p>
            <a:endParaRPr lang="en-GB" dirty="0"/>
          </a:p>
          <a:p>
            <a:r>
              <a:rPr lang="en-GB" dirty="0" smtClean="0"/>
              <a:t>This method has a high degree of amplification, meaning a single photon results in a large effect. This means rods are extremely sensitive, even in low light levels.</a:t>
            </a:r>
            <a:endParaRPr lang="en-GB" dirty="0"/>
          </a:p>
        </p:txBody>
      </p:sp>
    </p:spTree>
    <p:extLst>
      <p:ext uri="{BB962C8B-B14F-4D97-AF65-F5344CB8AC3E}">
        <p14:creationId xmlns:p14="http://schemas.microsoft.com/office/powerpoint/2010/main" val="2532379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589</Words>
  <Application>Microsoft Office PowerPoint</Application>
  <PresentationFormat>On-screen Show (4:3)</PresentationFormat>
  <Paragraphs>63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Detecting Light</vt:lpstr>
      <vt:lpstr>Photons and ATP Generation</vt:lpstr>
      <vt:lpstr>Using Light Energy in Archaea</vt:lpstr>
      <vt:lpstr>Using Light Energy in Plants</vt:lpstr>
      <vt:lpstr>Detecting Light and Amplifying the Signal</vt:lpstr>
      <vt:lpstr>Rhodopsins (in Rod Cells) and Photopsins (in Cone Cells)</vt:lpstr>
      <vt:lpstr>Rod Cells, Rhodopsin and  the Nerve Impulse</vt:lpstr>
      <vt:lpstr>Rod Cells, Rhodopsin and  the Nerve Impulse</vt:lpstr>
      <vt:lpstr>Rod Cells, Rhodopsin and  the Nerve Impulse</vt:lpstr>
      <vt:lpstr>Essay Question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Light</dc:title>
  <dc:creator>aaitken</dc:creator>
  <cp:lastModifiedBy>aaitken</cp:lastModifiedBy>
  <cp:revision>44</cp:revision>
  <dcterms:created xsi:type="dcterms:W3CDTF">2017-03-22T08:56:34Z</dcterms:created>
  <dcterms:modified xsi:type="dcterms:W3CDTF">2018-09-11T09:59:26Z</dcterms:modified>
</cp:coreProperties>
</file>