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0" r:id="rId11"/>
    <p:sldId id="265" r:id="rId12"/>
    <p:sldId id="266" r:id="rId13"/>
    <p:sldId id="267" r:id="rId14"/>
    <p:sldId id="268" r:id="rId15"/>
    <p:sldId id="269" r:id="rId16"/>
    <p:sldId id="271" r:id="rId17"/>
    <p:sldId id="273"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CCAA28A-08D4-48AE-8AE5-D5B203F2DA35}" type="datetimeFigureOut">
              <a:rPr lang="en-GB" smtClean="0"/>
              <a:pPr/>
              <a:t>19/06/2018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1DA0E2-3FA7-472F-AFA8-F78D16ECB86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CAA28A-08D4-48AE-8AE5-D5B203F2DA35}" type="datetimeFigureOut">
              <a:rPr lang="en-GB" smtClean="0"/>
              <a:pPr/>
              <a:t>19/06/2018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1DA0E2-3FA7-472F-AFA8-F78D16ECB86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CAA28A-08D4-48AE-8AE5-D5B203F2DA35}" type="datetimeFigureOut">
              <a:rPr lang="en-GB" smtClean="0"/>
              <a:pPr/>
              <a:t>19/06/2018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1DA0E2-3FA7-472F-AFA8-F78D16ECB86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CAA28A-08D4-48AE-8AE5-D5B203F2DA35}" type="datetimeFigureOut">
              <a:rPr lang="en-GB" smtClean="0"/>
              <a:pPr/>
              <a:t>19/06/2018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1DA0E2-3FA7-472F-AFA8-F78D16ECB86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CAA28A-08D4-48AE-8AE5-D5B203F2DA35}" type="datetimeFigureOut">
              <a:rPr lang="en-GB" smtClean="0"/>
              <a:pPr/>
              <a:t>19/06/2018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1DA0E2-3FA7-472F-AFA8-F78D16ECB86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CCAA28A-08D4-48AE-8AE5-D5B203F2DA35}" type="datetimeFigureOut">
              <a:rPr lang="en-GB" smtClean="0"/>
              <a:pPr/>
              <a:t>19/06/2018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1DA0E2-3FA7-472F-AFA8-F78D16ECB86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CCAA28A-08D4-48AE-8AE5-D5B203F2DA35}" type="datetimeFigureOut">
              <a:rPr lang="en-GB" smtClean="0"/>
              <a:pPr/>
              <a:t>19/06/2018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1DA0E2-3FA7-472F-AFA8-F78D16ECB86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CCAA28A-08D4-48AE-8AE5-D5B203F2DA35}" type="datetimeFigureOut">
              <a:rPr lang="en-GB" smtClean="0"/>
              <a:pPr/>
              <a:t>19/06/2018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1DA0E2-3FA7-472F-AFA8-F78D16ECB86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AA28A-08D4-48AE-8AE5-D5B203F2DA35}" type="datetimeFigureOut">
              <a:rPr lang="en-GB" smtClean="0"/>
              <a:pPr/>
              <a:t>19/06/2018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1DA0E2-3FA7-472F-AFA8-F78D16ECB86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AA28A-08D4-48AE-8AE5-D5B203F2DA35}" type="datetimeFigureOut">
              <a:rPr lang="en-GB" smtClean="0"/>
              <a:pPr/>
              <a:t>19/06/2018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1DA0E2-3FA7-472F-AFA8-F78D16ECB86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AA28A-08D4-48AE-8AE5-D5B203F2DA35}" type="datetimeFigureOut">
              <a:rPr lang="en-GB" smtClean="0"/>
              <a:pPr/>
              <a:t>19/06/2018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1DA0E2-3FA7-472F-AFA8-F78D16ECB86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AA28A-08D4-48AE-8AE5-D5B203F2DA35}" type="datetimeFigureOut">
              <a:rPr lang="en-GB" smtClean="0"/>
              <a:pPr/>
              <a:t>19/06/2018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1DA0E2-3FA7-472F-AFA8-F78D16ECB86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492897"/>
            <a:ext cx="8640960" cy="1080120"/>
          </a:xfrm>
        </p:spPr>
        <p:txBody>
          <a:bodyPr/>
          <a:lstStyle/>
          <a:p>
            <a:r>
              <a:rPr lang="en-GB" dirty="0" smtClean="0"/>
              <a:t>Binding and Conformational Change</a:t>
            </a:r>
            <a:endParaRPr lang="en-GB" dirty="0"/>
          </a:p>
        </p:txBody>
      </p:sp>
      <p:sp>
        <p:nvSpPr>
          <p:cNvPr id="3" name="Subtitle 2"/>
          <p:cNvSpPr>
            <a:spLocks noGrp="1"/>
          </p:cNvSpPr>
          <p:nvPr>
            <p:ph type="subTitle" idx="1"/>
          </p:nvPr>
        </p:nvSpPr>
        <p:spPr/>
        <p:txBody>
          <a:bodyPr/>
          <a:lstStyle/>
          <a:p>
            <a:r>
              <a:rPr lang="en-GB" dirty="0" smtClean="0">
                <a:solidFill>
                  <a:srgbClr val="7030A0"/>
                </a:solidFill>
              </a:rPr>
              <a:t>Cells and Proteins</a:t>
            </a:r>
          </a:p>
          <a:p>
            <a:r>
              <a:rPr lang="en-GB" dirty="0" smtClean="0">
                <a:solidFill>
                  <a:srgbClr val="7030A0"/>
                </a:solidFill>
              </a:rPr>
              <a:t>Unit 1 Advanced Higher</a:t>
            </a:r>
          </a:p>
          <a:p>
            <a:r>
              <a:rPr lang="en-GB" dirty="0" smtClean="0">
                <a:solidFill>
                  <a:srgbClr val="7030A0"/>
                </a:solidFill>
              </a:rPr>
              <a:t>Miss Aitken</a:t>
            </a:r>
            <a:endParaRPr lang="en-GB" dirty="0">
              <a:solidFill>
                <a:srgbClr val="7030A0"/>
              </a:solidFill>
            </a:endParaRPr>
          </a:p>
        </p:txBody>
      </p:sp>
      <p:pic>
        <p:nvPicPr>
          <p:cNvPr id="7170" name="Picture 2" descr="Schematic of cell membrane"/>
          <p:cNvPicPr>
            <a:picLocks noChangeAspect="1" noChangeArrowheads="1"/>
          </p:cNvPicPr>
          <p:nvPr/>
        </p:nvPicPr>
        <p:blipFill>
          <a:blip r:embed="rId2" cstate="print"/>
          <a:srcRect/>
          <a:stretch>
            <a:fillRect/>
          </a:stretch>
        </p:blipFill>
        <p:spPr bwMode="auto">
          <a:xfrm>
            <a:off x="-180528" y="0"/>
            <a:ext cx="9505056" cy="249289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rPr>
              <a:t>Binding and Conformational Change 2</a:t>
            </a:r>
            <a:endParaRPr lang="en-GB" b="1" dirty="0">
              <a:solidFill>
                <a:srgbClr val="FF0000"/>
              </a:solidFill>
            </a:endParaRPr>
          </a:p>
        </p:txBody>
      </p:sp>
      <p:sp>
        <p:nvSpPr>
          <p:cNvPr id="3" name="Content Placeholder 2"/>
          <p:cNvSpPr>
            <a:spLocks noGrp="1"/>
          </p:cNvSpPr>
          <p:nvPr>
            <p:ph idx="1"/>
          </p:nvPr>
        </p:nvSpPr>
        <p:spPr/>
        <p:txBody>
          <a:bodyPr>
            <a:normAutofit/>
          </a:bodyPr>
          <a:lstStyle/>
          <a:p>
            <a:pPr algn="ctr"/>
            <a:r>
              <a:rPr lang="en-GB" sz="4000" dirty="0" smtClean="0"/>
              <a:t>Read pages 24 – 25 of the Bright Red Textbook</a:t>
            </a:r>
          </a:p>
          <a:p>
            <a:pPr algn="ctr"/>
            <a:endParaRPr lang="en-GB" sz="4000" dirty="0" smtClean="0"/>
          </a:p>
          <a:p>
            <a:pPr algn="ctr"/>
            <a:r>
              <a:rPr lang="en-GB" sz="4000" dirty="0" smtClean="0"/>
              <a:t>Make notes on Enzymes as Ligands and Enzyme Modulators</a:t>
            </a:r>
            <a:endParaRPr lang="en-GB"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Enzymes and Ligands</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t>The active site of an enzyme is a </a:t>
            </a:r>
            <a:r>
              <a:rPr lang="en-GB" b="1" dirty="0" smtClean="0"/>
              <a:t>ligand</a:t>
            </a:r>
            <a:r>
              <a:rPr lang="en-GB" dirty="0" smtClean="0"/>
              <a:t> </a:t>
            </a:r>
            <a:r>
              <a:rPr lang="en-GB" b="1" dirty="0" smtClean="0"/>
              <a:t>binding</a:t>
            </a:r>
            <a:r>
              <a:rPr lang="en-GB" dirty="0" smtClean="0"/>
              <a:t> </a:t>
            </a:r>
            <a:r>
              <a:rPr lang="en-GB" b="1" dirty="0" smtClean="0"/>
              <a:t>site</a:t>
            </a:r>
            <a:r>
              <a:rPr lang="en-GB" dirty="0" smtClean="0"/>
              <a:t>. When a substrate joins to an enzyme, there is a very slight </a:t>
            </a:r>
            <a:r>
              <a:rPr lang="en-GB" b="1" dirty="0" smtClean="0"/>
              <a:t>conformational</a:t>
            </a:r>
            <a:r>
              <a:rPr lang="en-GB" dirty="0" smtClean="0"/>
              <a:t> </a:t>
            </a:r>
            <a:r>
              <a:rPr lang="en-GB" b="1" dirty="0" smtClean="0"/>
              <a:t>change</a:t>
            </a:r>
            <a:r>
              <a:rPr lang="en-GB" dirty="0" smtClean="0"/>
              <a:t>.</a:t>
            </a:r>
          </a:p>
          <a:p>
            <a:endParaRPr lang="en-GB" dirty="0" smtClean="0"/>
          </a:p>
          <a:p>
            <a:r>
              <a:rPr lang="en-GB" dirty="0" smtClean="0"/>
              <a:t>This is called </a:t>
            </a:r>
            <a:r>
              <a:rPr lang="en-GB" b="1" dirty="0" smtClean="0"/>
              <a:t>induced</a:t>
            </a:r>
            <a:r>
              <a:rPr lang="en-GB" dirty="0" smtClean="0"/>
              <a:t> </a:t>
            </a:r>
            <a:r>
              <a:rPr lang="en-GB" b="1" dirty="0" smtClean="0"/>
              <a:t>fit</a:t>
            </a:r>
            <a:r>
              <a:rPr lang="en-GB" dirty="0" smtClean="0"/>
              <a:t> – it helps to increase the binding and interaction between the active site and the substrate.</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Induced Fit</a:t>
            </a:r>
            <a:endParaRPr lang="en-GB" b="1"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GB" dirty="0" smtClean="0"/>
              <a:t>This new shape is </a:t>
            </a:r>
            <a:r>
              <a:rPr lang="en-GB" b="1" dirty="0" smtClean="0"/>
              <a:t>temporary</a:t>
            </a:r>
            <a:r>
              <a:rPr lang="en-GB" dirty="0" smtClean="0"/>
              <a:t> and because the enzyme is </a:t>
            </a:r>
            <a:r>
              <a:rPr lang="en-GB" i="1" dirty="0" smtClean="0"/>
              <a:t>trying</a:t>
            </a:r>
            <a:r>
              <a:rPr lang="en-GB" dirty="0" smtClean="0"/>
              <a:t> to revert back to its original shape, it places the substrate under </a:t>
            </a:r>
            <a:r>
              <a:rPr lang="en-GB" b="1" dirty="0" smtClean="0"/>
              <a:t>tension</a:t>
            </a:r>
            <a:r>
              <a:rPr lang="en-GB" dirty="0" smtClean="0"/>
              <a:t>.</a:t>
            </a:r>
          </a:p>
          <a:p>
            <a:endParaRPr lang="en-GB" dirty="0" smtClean="0"/>
          </a:p>
          <a:p>
            <a:r>
              <a:rPr lang="en-GB" dirty="0" smtClean="0"/>
              <a:t>When under tension, the substrate is </a:t>
            </a:r>
            <a:r>
              <a:rPr lang="en-GB" b="1" dirty="0" smtClean="0"/>
              <a:t>more likely </a:t>
            </a:r>
            <a:r>
              <a:rPr lang="en-GB" dirty="0" smtClean="0"/>
              <a:t>to change into the product and so the overall activation energy is reduced.</a:t>
            </a:r>
          </a:p>
          <a:p>
            <a:endParaRPr lang="en-GB" dirty="0" smtClean="0"/>
          </a:p>
          <a:p>
            <a:r>
              <a:rPr lang="en-GB" dirty="0" smtClean="0"/>
              <a:t>Once the reaction has taken place, the active site is </a:t>
            </a:r>
            <a:r>
              <a:rPr lang="en-GB" b="1" dirty="0" smtClean="0"/>
              <a:t>less</a:t>
            </a:r>
            <a:r>
              <a:rPr lang="en-GB" dirty="0" smtClean="0"/>
              <a:t> </a:t>
            </a:r>
            <a:r>
              <a:rPr lang="en-GB" b="1" dirty="0" smtClean="0"/>
              <a:t>attracted</a:t>
            </a:r>
            <a:r>
              <a:rPr lang="en-GB" dirty="0" smtClean="0"/>
              <a:t> to the products and so they are </a:t>
            </a:r>
            <a:r>
              <a:rPr lang="en-GB" b="1" dirty="0" smtClean="0"/>
              <a:t>released</a:t>
            </a:r>
            <a:r>
              <a:rPr lang="en-GB" dirty="0" smtClean="0"/>
              <a:t>, leaving the enzyme to </a:t>
            </a:r>
            <a:r>
              <a:rPr lang="en-GB" i="1" dirty="0" smtClean="0"/>
              <a:t>move</a:t>
            </a:r>
            <a:r>
              <a:rPr lang="en-GB" dirty="0" smtClean="0"/>
              <a:t> back into it’s original shape.</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Enzyme Modulators</a:t>
            </a:r>
            <a:endParaRPr lang="en-GB" b="1" dirty="0">
              <a:solidFill>
                <a:srgbClr val="FF0000"/>
              </a:solidFill>
            </a:endParaRPr>
          </a:p>
        </p:txBody>
      </p:sp>
      <p:sp>
        <p:nvSpPr>
          <p:cNvPr id="3" name="Content Placeholder 2"/>
          <p:cNvSpPr>
            <a:spLocks noGrp="1"/>
          </p:cNvSpPr>
          <p:nvPr>
            <p:ph idx="1"/>
          </p:nvPr>
        </p:nvSpPr>
        <p:spPr/>
        <p:txBody>
          <a:bodyPr>
            <a:normAutofit/>
          </a:bodyPr>
          <a:lstStyle/>
          <a:p>
            <a:r>
              <a:rPr lang="en-GB" dirty="0" smtClean="0"/>
              <a:t>Remember metabolic pathways from Higher</a:t>
            </a:r>
          </a:p>
          <a:p>
            <a:endParaRPr lang="en-GB" dirty="0" smtClean="0"/>
          </a:p>
          <a:p>
            <a:r>
              <a:rPr lang="en-GB" dirty="0" smtClean="0"/>
              <a:t>The rate of product formation can be controlled by raising or lowering the activity of </a:t>
            </a:r>
            <a:r>
              <a:rPr lang="en-GB" b="1" dirty="0" smtClean="0"/>
              <a:t>one</a:t>
            </a:r>
            <a:r>
              <a:rPr lang="en-GB" dirty="0" smtClean="0"/>
              <a:t> enzyme within the pathway. </a:t>
            </a:r>
          </a:p>
          <a:p>
            <a:endParaRPr lang="en-GB" dirty="0" smtClean="0"/>
          </a:p>
          <a:p>
            <a:r>
              <a:rPr lang="en-GB" dirty="0" smtClean="0"/>
              <a:t>Enzymes which can be manipulated in this way are called </a:t>
            </a:r>
            <a:r>
              <a:rPr lang="en-GB" b="1" dirty="0" smtClean="0"/>
              <a:t>allosteric enzymes</a:t>
            </a:r>
            <a:endParaRPr lang="en-GB" b="1" dirty="0"/>
          </a:p>
        </p:txBody>
      </p:sp>
      <p:pic>
        <p:nvPicPr>
          <p:cNvPr id="1027" name="Picture 3" descr="C:\Users\aaitken\AppData\Local\Microsoft\Windows\Temporary Internet Files\Content.IE5\WV8KKGIC\bulb_on[1].png"/>
          <p:cNvPicPr>
            <a:picLocks noChangeAspect="1" noChangeArrowheads="1"/>
          </p:cNvPicPr>
          <p:nvPr/>
        </p:nvPicPr>
        <p:blipFill>
          <a:blip r:embed="rId2" cstate="print"/>
          <a:srcRect/>
          <a:stretch>
            <a:fillRect/>
          </a:stretch>
        </p:blipFill>
        <p:spPr bwMode="auto">
          <a:xfrm flipH="1">
            <a:off x="8172400" y="1340768"/>
            <a:ext cx="699144" cy="73820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Allosteric Enzymes</a:t>
            </a:r>
            <a:endParaRPr lang="en-GB"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GB" dirty="0" smtClean="0"/>
              <a:t>Allosteric enzymes are regulated by altering their shape.</a:t>
            </a:r>
          </a:p>
          <a:p>
            <a:endParaRPr lang="en-GB" b="1" dirty="0" smtClean="0"/>
          </a:p>
          <a:p>
            <a:r>
              <a:rPr lang="en-GB" b="1" dirty="0" smtClean="0"/>
              <a:t>The conformational change </a:t>
            </a:r>
            <a:r>
              <a:rPr lang="en-GB" dirty="0" smtClean="0"/>
              <a:t> is caused by a </a:t>
            </a:r>
            <a:r>
              <a:rPr lang="en-GB" b="1" dirty="0" smtClean="0"/>
              <a:t>modulator</a:t>
            </a:r>
            <a:r>
              <a:rPr lang="en-GB" dirty="0" smtClean="0"/>
              <a:t> which joins at a different site from the active site. This is called the </a:t>
            </a:r>
            <a:r>
              <a:rPr lang="en-GB" b="1" dirty="0" smtClean="0"/>
              <a:t>allosteric site.</a:t>
            </a:r>
          </a:p>
          <a:p>
            <a:endParaRPr lang="en-GB" b="1" dirty="0" smtClean="0"/>
          </a:p>
          <a:p>
            <a:r>
              <a:rPr lang="en-GB" dirty="0" smtClean="0"/>
              <a:t>Modulators changing the shape of the enzyme affects the enzyme’s affinity for it’s substrate and the shape of the active site. Enzyme activity can be turned on or turned off in </a:t>
            </a:r>
            <a:r>
              <a:rPr lang="en-GB" smtClean="0"/>
              <a:t>this way.</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Cooperativity</a:t>
            </a:r>
            <a:endParaRPr lang="en-GB" b="1" dirty="0">
              <a:solidFill>
                <a:srgbClr val="FF0000"/>
              </a:solidFill>
            </a:endParaRPr>
          </a:p>
        </p:txBody>
      </p:sp>
      <p:sp>
        <p:nvSpPr>
          <p:cNvPr id="3" name="Content Placeholder 2"/>
          <p:cNvSpPr>
            <a:spLocks noGrp="1"/>
          </p:cNvSpPr>
          <p:nvPr>
            <p:ph idx="1"/>
          </p:nvPr>
        </p:nvSpPr>
        <p:spPr>
          <a:xfrm>
            <a:off x="467544" y="1268760"/>
            <a:ext cx="8229600" cy="5328592"/>
          </a:xfrm>
        </p:spPr>
        <p:txBody>
          <a:bodyPr>
            <a:noAutofit/>
          </a:bodyPr>
          <a:lstStyle/>
          <a:p>
            <a:r>
              <a:rPr lang="en-GB" sz="2200" dirty="0" smtClean="0"/>
              <a:t>Proteins which have a quaternary structure (subunits joined together) show cooperativity.</a:t>
            </a:r>
          </a:p>
          <a:p>
            <a:pPr>
              <a:buNone/>
            </a:pPr>
            <a:endParaRPr lang="en-GB" sz="2200" dirty="0" smtClean="0"/>
          </a:p>
          <a:p>
            <a:r>
              <a:rPr lang="en-GB" sz="2200" dirty="0" smtClean="0"/>
              <a:t>If a ligand binds at one subunit, the conformation of the subunit is altered.</a:t>
            </a:r>
          </a:p>
          <a:p>
            <a:pPr>
              <a:buNone/>
            </a:pPr>
            <a:endParaRPr lang="en-GB" sz="2200" dirty="0" smtClean="0"/>
          </a:p>
          <a:p>
            <a:r>
              <a:rPr lang="en-GB" sz="2200" dirty="0" smtClean="0"/>
              <a:t>This then alters the conformation of the neighbouring subunits, increasing the ligand affinity of the remaining subunit.</a:t>
            </a:r>
          </a:p>
          <a:p>
            <a:endParaRPr lang="en-GB" sz="2200" dirty="0" smtClean="0"/>
          </a:p>
          <a:p>
            <a:r>
              <a:rPr lang="en-GB" sz="2200" dirty="0" smtClean="0"/>
              <a:t>This means that for example, an enzyme molecule made of a number of subunits (e.g. catalase) shows an increase in activity in the presence of it’s substrate (ligand). The binding of one substrate to the active site of one unit causes conformation change in the other subunits so their active sites become active.</a:t>
            </a:r>
            <a:endParaRPr lang="en-GB"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Essay Questions</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t>Give details of the structure of proteins including primary, secondary, tertiary and quaternary levels. </a:t>
            </a:r>
            <a:r>
              <a:rPr lang="en-GB" i="1" dirty="0" smtClean="0"/>
              <a:t>(10 marks)</a:t>
            </a:r>
          </a:p>
          <a:p>
            <a:endParaRPr lang="en-GB" i="1" dirty="0" smtClean="0"/>
          </a:p>
          <a:p>
            <a:r>
              <a:rPr lang="en-GB" dirty="0" smtClean="0"/>
              <a:t>Give an account of enzyme activity under the following headings:</a:t>
            </a:r>
          </a:p>
          <a:p>
            <a:r>
              <a:rPr lang="en-GB" dirty="0" smtClean="0"/>
              <a:t>induced fit; </a:t>
            </a:r>
            <a:r>
              <a:rPr lang="en-GB" i="1" dirty="0" smtClean="0"/>
              <a:t>(4 marks)</a:t>
            </a:r>
            <a:endParaRPr lang="en-GB" dirty="0" smtClean="0"/>
          </a:p>
          <a:p>
            <a:r>
              <a:rPr lang="en-GB" dirty="0" smtClean="0"/>
              <a:t>enzyme activation. </a:t>
            </a:r>
            <a:r>
              <a:rPr lang="en-GB" i="1" dirty="0" smtClean="0"/>
              <a:t>(5 marks)</a:t>
            </a:r>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70000" lnSpcReduction="20000"/>
          </a:bodyPr>
          <a:lstStyle/>
          <a:p>
            <a:r>
              <a:rPr lang="en-GB" dirty="0" smtClean="0"/>
              <a:t>Primary structure of a protein is the sequence of amino acids in the polypeptide chain.</a:t>
            </a:r>
          </a:p>
          <a:p>
            <a:r>
              <a:rPr lang="en-GB" dirty="0" smtClean="0"/>
              <a:t>Amino acids are joined together by peptide bonds.</a:t>
            </a:r>
          </a:p>
          <a:p>
            <a:r>
              <a:rPr lang="en-GB" dirty="0" smtClean="0"/>
              <a:t>Secondary structure of a protein is stabilised by hydrogen bonds.</a:t>
            </a:r>
          </a:p>
          <a:p>
            <a:r>
              <a:rPr lang="en-GB" dirty="0" smtClean="0"/>
              <a:t>α-helix and β-sheet are two types of secondary structure.</a:t>
            </a:r>
          </a:p>
          <a:p>
            <a:r>
              <a:rPr lang="en-GB" dirty="0" smtClean="0"/>
              <a:t>α-helix is a spiral with the R groups sticking outwards.</a:t>
            </a:r>
          </a:p>
          <a:p>
            <a:r>
              <a:rPr lang="en-GB" dirty="0" smtClean="0"/>
              <a:t>β-sheet has parts of the chain running alongside each other forming a sheet.</a:t>
            </a:r>
          </a:p>
          <a:p>
            <a:r>
              <a:rPr lang="en-GB" dirty="0" smtClean="0"/>
              <a:t>The R groups sit above and below the sheet.</a:t>
            </a:r>
          </a:p>
          <a:p>
            <a:r>
              <a:rPr lang="en-GB" dirty="0" smtClean="0"/>
              <a:t>β-sheet can be anti-parallel or parallel.</a:t>
            </a:r>
          </a:p>
          <a:p>
            <a:r>
              <a:rPr lang="en-GB" dirty="0" smtClean="0"/>
              <a:t>Turns are a third type of secondary </a:t>
            </a:r>
            <a:r>
              <a:rPr lang="en-GB" dirty="0" smtClean="0"/>
              <a:t>structure (not required)</a:t>
            </a:r>
            <a:endParaRPr lang="en-GB" dirty="0" smtClean="0"/>
          </a:p>
          <a:p>
            <a:r>
              <a:rPr lang="en-GB" dirty="0" smtClean="0"/>
              <a:t>Tertiary structure refers to the final 3D structure of the protein.</a:t>
            </a:r>
          </a:p>
          <a:p>
            <a:r>
              <a:rPr lang="en-GB" dirty="0" smtClean="0"/>
              <a:t>Folding at this level is stabilised by many different interactions between the R groups of the amino acids.</a:t>
            </a:r>
          </a:p>
          <a:p>
            <a:r>
              <a:rPr lang="en-GB" dirty="0" smtClean="0"/>
              <a:t>Any two from: hydrophobic regions, ionic bonds, hydrogen bonds, van </a:t>
            </a:r>
            <a:r>
              <a:rPr lang="en-GB" dirty="0" err="1" smtClean="0"/>
              <a:t>der</a:t>
            </a:r>
            <a:r>
              <a:rPr lang="en-GB" dirty="0" smtClean="0"/>
              <a:t> Waals interactions, disulfide bridges.</a:t>
            </a:r>
          </a:p>
          <a:p>
            <a:r>
              <a:rPr lang="en-GB" dirty="0" smtClean="0"/>
              <a:t>Tertiary structure of a protein may include prosthetic (non-protein) parts.</a:t>
            </a:r>
          </a:p>
          <a:p>
            <a:r>
              <a:rPr lang="en-GB" dirty="0" smtClean="0"/>
              <a:t>For example, haem in haemoglobin.</a:t>
            </a:r>
          </a:p>
          <a:p>
            <a:r>
              <a:rPr lang="en-GB" dirty="0" smtClean="0"/>
              <a:t>Quaternary structure exists in proteins with several connected polypeptide subunits.</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70000" lnSpcReduction="20000"/>
          </a:bodyPr>
          <a:lstStyle/>
          <a:p>
            <a:pPr>
              <a:buNone/>
            </a:pPr>
            <a:r>
              <a:rPr lang="en-GB" b="1" dirty="0" smtClean="0"/>
              <a:t>Induced fit </a:t>
            </a:r>
            <a:r>
              <a:rPr lang="en-GB" b="1" i="1" dirty="0" smtClean="0"/>
              <a:t>(maximum of 4 marks)</a:t>
            </a:r>
            <a:r>
              <a:rPr lang="en-GB" b="1" dirty="0" smtClean="0"/>
              <a:t>:</a:t>
            </a:r>
          </a:p>
          <a:p>
            <a:r>
              <a:rPr lang="en-GB" dirty="0" smtClean="0"/>
              <a:t>The active site is where a substrate binds to an enzyme.</a:t>
            </a:r>
          </a:p>
          <a:p>
            <a:r>
              <a:rPr lang="en-GB" dirty="0" smtClean="0"/>
              <a:t>The shape of the active site is specific/complementary to the substrate</a:t>
            </a:r>
          </a:p>
          <a:p>
            <a:r>
              <a:rPr lang="en-GB" dirty="0" smtClean="0"/>
              <a:t>When the correct substrate starts to bind, a temporary change in shape of the active site occurs.</a:t>
            </a:r>
          </a:p>
          <a:p>
            <a:r>
              <a:rPr lang="en-GB" dirty="0" smtClean="0"/>
              <a:t>The change in shape increases the binding and interaction with the substrate.</a:t>
            </a:r>
          </a:p>
          <a:p>
            <a:r>
              <a:rPr lang="en-GB" dirty="0" smtClean="0"/>
              <a:t>The chemical environment that is produced lowers the activation energy required for the reaction.</a:t>
            </a:r>
          </a:p>
          <a:p>
            <a:r>
              <a:rPr lang="en-GB" dirty="0" smtClean="0"/>
              <a:t>Once catalysis takes place, the original enzyme conformation is resumed.</a:t>
            </a:r>
          </a:p>
          <a:p>
            <a:pPr>
              <a:buNone/>
            </a:pPr>
            <a:r>
              <a:rPr lang="en-GB" b="1" dirty="0" smtClean="0"/>
              <a:t>Enzyme activation </a:t>
            </a:r>
            <a:r>
              <a:rPr lang="en-GB" b="1" i="1" dirty="0" smtClean="0"/>
              <a:t>(maximum of 5 marks)</a:t>
            </a:r>
            <a:r>
              <a:rPr lang="en-GB" b="1" dirty="0" smtClean="0"/>
              <a:t>:</a:t>
            </a:r>
          </a:p>
          <a:p>
            <a:r>
              <a:rPr lang="en-GB" dirty="0" smtClean="0"/>
              <a:t>Modulators change the rate of reaction/activity.</a:t>
            </a:r>
          </a:p>
          <a:p>
            <a:r>
              <a:rPr lang="en-GB" dirty="0" smtClean="0"/>
              <a:t>Modulators bind at secondary binding sites.</a:t>
            </a:r>
          </a:p>
          <a:p>
            <a:r>
              <a:rPr lang="en-GB" dirty="0" smtClean="0"/>
              <a:t>Causes a conformation/shape change in the enzyme.</a:t>
            </a:r>
          </a:p>
          <a:p>
            <a:r>
              <a:rPr lang="en-GB" dirty="0" smtClean="0"/>
              <a:t>Alters the affinity of the active site for the substrate.</a:t>
            </a:r>
          </a:p>
          <a:p>
            <a:r>
              <a:rPr lang="en-GB" dirty="0" smtClean="0"/>
              <a:t>Positive modulators increase the enzyme affinity for the substrate.</a:t>
            </a:r>
          </a:p>
          <a:p>
            <a:r>
              <a:rPr lang="en-GB" dirty="0" smtClean="0"/>
              <a:t>Negative modulators reduce the enzyme's affinity for the substrate.</a:t>
            </a:r>
          </a:p>
          <a:p>
            <a:r>
              <a:rPr lang="en-GB" dirty="0" smtClean="0"/>
              <a:t>Phosphorylation/addition of a phosphate can alter enzyme activity.</a:t>
            </a:r>
          </a:p>
          <a:p>
            <a:r>
              <a:rPr lang="en-GB" dirty="0" smtClean="0"/>
              <a:t>Kinase enzymes carry out phosphorylation/adds phosphate.</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Ligand</a:t>
            </a:r>
            <a:endParaRPr lang="en-GB" dirty="0">
              <a:solidFill>
                <a:srgbClr val="FF0000"/>
              </a:solidFill>
            </a:endParaRPr>
          </a:p>
        </p:txBody>
      </p:sp>
      <p:sp>
        <p:nvSpPr>
          <p:cNvPr id="3" name="Content Placeholder 2"/>
          <p:cNvSpPr>
            <a:spLocks noGrp="1"/>
          </p:cNvSpPr>
          <p:nvPr>
            <p:ph idx="1"/>
          </p:nvPr>
        </p:nvSpPr>
        <p:spPr/>
        <p:txBody>
          <a:bodyPr>
            <a:normAutofit/>
          </a:bodyPr>
          <a:lstStyle/>
          <a:p>
            <a:r>
              <a:rPr lang="en-GB" dirty="0" smtClean="0"/>
              <a:t>In Biology, a ligand is the name given to any substance that can bind to a protein. </a:t>
            </a:r>
          </a:p>
          <a:p>
            <a:r>
              <a:rPr lang="en-GB" dirty="0" smtClean="0"/>
              <a:t>When a ligand binds to a protein, it very slightly changes the shape of the protein.</a:t>
            </a:r>
          </a:p>
          <a:p>
            <a:endParaRPr lang="en-GB" dirty="0" smtClean="0"/>
          </a:p>
          <a:p>
            <a:pPr lvl="1">
              <a:buNone/>
            </a:pPr>
            <a:r>
              <a:rPr lang="en-GB" b="1" dirty="0" smtClean="0">
                <a:solidFill>
                  <a:srgbClr val="FF0000"/>
                </a:solidFill>
              </a:rPr>
              <a:t>A ligand in biology is not </a:t>
            </a:r>
          </a:p>
          <a:p>
            <a:pPr lvl="1">
              <a:buNone/>
            </a:pPr>
            <a:r>
              <a:rPr lang="en-GB" b="1" dirty="0" smtClean="0">
                <a:solidFill>
                  <a:srgbClr val="FF0000"/>
                </a:solidFill>
              </a:rPr>
              <a:t>the same as a ligand </a:t>
            </a:r>
          </a:p>
          <a:p>
            <a:pPr lvl="1">
              <a:buNone/>
            </a:pPr>
            <a:r>
              <a:rPr lang="en-GB" b="1" dirty="0" smtClean="0">
                <a:solidFill>
                  <a:srgbClr val="FF0000"/>
                </a:solidFill>
              </a:rPr>
              <a:t>in chemistry</a:t>
            </a:r>
            <a:endParaRPr lang="en-GB" b="1" dirty="0">
              <a:solidFill>
                <a:srgbClr val="FF0000"/>
              </a:solidFill>
            </a:endParaRPr>
          </a:p>
        </p:txBody>
      </p:sp>
      <p:pic>
        <p:nvPicPr>
          <p:cNvPr id="9218" name="Picture 2" descr="Proten ligand binding.PNG"/>
          <p:cNvPicPr>
            <a:picLocks noChangeAspect="1" noChangeArrowheads="1"/>
          </p:cNvPicPr>
          <p:nvPr/>
        </p:nvPicPr>
        <p:blipFill>
          <a:blip r:embed="rId2" cstate="print"/>
          <a:srcRect/>
          <a:stretch>
            <a:fillRect/>
          </a:stretch>
        </p:blipFill>
        <p:spPr bwMode="auto">
          <a:xfrm>
            <a:off x="4932040" y="3861048"/>
            <a:ext cx="3617112" cy="270892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How does ligand binding happen?</a:t>
            </a:r>
            <a:endParaRPr lang="en-GB" dirty="0">
              <a:solidFill>
                <a:srgbClr val="FF0000"/>
              </a:solidFill>
            </a:endParaRPr>
          </a:p>
        </p:txBody>
      </p:sp>
      <p:sp>
        <p:nvSpPr>
          <p:cNvPr id="3" name="Content Placeholder 2"/>
          <p:cNvSpPr>
            <a:spLocks noGrp="1"/>
          </p:cNvSpPr>
          <p:nvPr>
            <p:ph idx="1"/>
          </p:nvPr>
        </p:nvSpPr>
        <p:spPr/>
        <p:txBody>
          <a:bodyPr>
            <a:normAutofit lnSpcReduction="10000"/>
          </a:bodyPr>
          <a:lstStyle/>
          <a:p>
            <a:pPr marL="514350" indent="-514350"/>
            <a:r>
              <a:rPr lang="en-GB" dirty="0" smtClean="0"/>
              <a:t>When a protein folds into it’s tertiary structure, there many be some amino acids whose R groups are exposed to the outer surface of the protein.</a:t>
            </a:r>
          </a:p>
          <a:p>
            <a:pPr marL="514350" indent="-514350"/>
            <a:r>
              <a:rPr lang="en-GB" dirty="0" smtClean="0"/>
              <a:t>These R groups may help in the binding of the protein to other molecules.</a:t>
            </a:r>
          </a:p>
          <a:p>
            <a:pPr marL="514350" indent="-514350"/>
            <a:r>
              <a:rPr lang="en-GB" dirty="0" smtClean="0"/>
              <a:t>Areas where this occurs are called ligand-binding sites. They look like small clefts on the surface of the protein.</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How does ligand binding happen?</a:t>
            </a:r>
            <a:endParaRPr lang="en-GB" dirty="0">
              <a:solidFill>
                <a:srgbClr val="FF0000"/>
              </a:solidFill>
            </a:endParaRPr>
          </a:p>
        </p:txBody>
      </p:sp>
      <p:sp>
        <p:nvSpPr>
          <p:cNvPr id="5" name="Content Placeholder 4"/>
          <p:cNvSpPr>
            <a:spLocks noGrp="1"/>
          </p:cNvSpPr>
          <p:nvPr>
            <p:ph idx="1"/>
          </p:nvPr>
        </p:nvSpPr>
        <p:spPr/>
        <p:txBody>
          <a:bodyPr/>
          <a:lstStyle/>
          <a:p>
            <a:r>
              <a:rPr lang="en-GB" dirty="0" smtClean="0"/>
              <a:t>The binding site matches the shape of the ligand and it’s chemistry is complementary. </a:t>
            </a:r>
          </a:p>
          <a:p>
            <a:pPr>
              <a:buNone/>
            </a:pPr>
            <a:endParaRPr lang="en-GB" dirty="0" smtClean="0"/>
          </a:p>
          <a:p>
            <a:r>
              <a:rPr lang="en-GB" dirty="0" smtClean="0"/>
              <a:t>For example, the binding site has charged, polar and non-polar R groups arranged which match the charged, polar and non-polar R groups on the ligand.</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Why do ligands bind?</a:t>
            </a:r>
            <a:endParaRPr lang="en-GB" b="1" dirty="0">
              <a:solidFill>
                <a:srgbClr val="FF0000"/>
              </a:solidFill>
            </a:endParaRPr>
          </a:p>
        </p:txBody>
      </p:sp>
      <p:sp>
        <p:nvSpPr>
          <p:cNvPr id="3" name="Content Placeholder 2"/>
          <p:cNvSpPr>
            <a:spLocks noGrp="1"/>
          </p:cNvSpPr>
          <p:nvPr>
            <p:ph idx="1"/>
          </p:nvPr>
        </p:nvSpPr>
        <p:spPr/>
        <p:txBody>
          <a:bodyPr>
            <a:normAutofit/>
          </a:bodyPr>
          <a:lstStyle/>
          <a:p>
            <a:r>
              <a:rPr lang="en-GB" dirty="0" smtClean="0"/>
              <a:t>When a ligand binds to a protein, it causes a </a:t>
            </a:r>
            <a:r>
              <a:rPr lang="en-GB" b="1" dirty="0" smtClean="0"/>
              <a:t>conformational change </a:t>
            </a:r>
            <a:r>
              <a:rPr lang="en-GB" dirty="0" smtClean="0"/>
              <a:t>(change in shape).</a:t>
            </a:r>
          </a:p>
          <a:p>
            <a:endParaRPr lang="en-GB" dirty="0" smtClean="0"/>
          </a:p>
          <a:p>
            <a:r>
              <a:rPr lang="en-GB" dirty="0" smtClean="0"/>
              <a:t>The shape of a protein is crucial for it’s function. A change in shape normally means a change in function. This means proteins can be “switched on” or “switched off” when a ligand is present.</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DNA as a ligand</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t>Some proteins within the cell have binding sites for parts of the DNA molecules. DNA can bind to a number of different proteins and these proteins have important roles.</a:t>
            </a:r>
          </a:p>
          <a:p>
            <a:endParaRPr lang="en-GB" dirty="0" smtClean="0"/>
          </a:p>
          <a:p>
            <a:pPr>
              <a:buNone/>
            </a:pPr>
            <a:endParaRPr lang="en-GB" dirty="0" smtClean="0"/>
          </a:p>
          <a:p>
            <a:endParaRPr lang="en-GB" dirty="0" smtClean="0"/>
          </a:p>
          <a:p>
            <a:pPr>
              <a:buNone/>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Histone Proteins</a:t>
            </a:r>
            <a:endParaRPr lang="en-GB" b="1" dirty="0">
              <a:solidFill>
                <a:srgbClr val="FF0000"/>
              </a:solidFill>
            </a:endParaRPr>
          </a:p>
        </p:txBody>
      </p:sp>
      <p:sp>
        <p:nvSpPr>
          <p:cNvPr id="3" name="Content Placeholder 2"/>
          <p:cNvSpPr>
            <a:spLocks noGrp="1"/>
          </p:cNvSpPr>
          <p:nvPr>
            <p:ph idx="1"/>
          </p:nvPr>
        </p:nvSpPr>
        <p:spPr>
          <a:xfrm>
            <a:off x="457200" y="1196752"/>
            <a:ext cx="8229600" cy="4929411"/>
          </a:xfrm>
        </p:spPr>
        <p:txBody>
          <a:bodyPr/>
          <a:lstStyle/>
          <a:p>
            <a:r>
              <a:rPr lang="en-GB" dirty="0" smtClean="0"/>
              <a:t>DNA is arranged into chromosomes by tightly coiling around histone proteins (accessory proteins) to form nucleosomes.</a:t>
            </a:r>
          </a:p>
          <a:p>
            <a:endParaRPr lang="en-GB" dirty="0" smtClean="0"/>
          </a:p>
          <a:p>
            <a:endParaRPr lang="en-GB" dirty="0" smtClean="0"/>
          </a:p>
          <a:p>
            <a:endParaRPr lang="en-GB" dirty="0" smtClean="0"/>
          </a:p>
          <a:p>
            <a:pPr>
              <a:buNone/>
            </a:pPr>
            <a:endParaRPr lang="en-GB" dirty="0" smtClean="0"/>
          </a:p>
          <a:p>
            <a:endParaRPr lang="en-GB" dirty="0" smtClean="0"/>
          </a:p>
          <a:p>
            <a:pPr>
              <a:buNone/>
            </a:pPr>
            <a:endParaRPr lang="en-GB" dirty="0"/>
          </a:p>
        </p:txBody>
      </p:sp>
      <p:pic>
        <p:nvPicPr>
          <p:cNvPr id="1026" name="Picture 2" descr="http://www.visembryo.com/images/histone%20formation%20Nature-Genomic%20biology.jpg"/>
          <p:cNvPicPr>
            <a:picLocks noChangeAspect="1" noChangeArrowheads="1"/>
          </p:cNvPicPr>
          <p:nvPr/>
        </p:nvPicPr>
        <p:blipFill>
          <a:blip r:embed="rId2" cstate="print"/>
          <a:srcRect/>
          <a:stretch>
            <a:fillRect/>
          </a:stretch>
        </p:blipFill>
        <p:spPr bwMode="auto">
          <a:xfrm>
            <a:off x="1475656" y="2924944"/>
            <a:ext cx="5976664" cy="371549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Histone Proteins</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t>The outside of the histone proteins have positively charged R groups which interact with the negatively charged phosphates of the sugar-phosphate backbone. This allows the DNA to bind to the histone and wrap around it, forming a </a:t>
            </a:r>
            <a:r>
              <a:rPr lang="en-GB" dirty="0" err="1" smtClean="0"/>
              <a:t>nucleosome</a:t>
            </a:r>
            <a:r>
              <a:rPr lang="en-GB" dirty="0" smtClean="0"/>
              <a:t>.</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Other Proteins</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t>Some proteins control gene expression by regulating the transcription of genes. </a:t>
            </a:r>
          </a:p>
          <a:p>
            <a:endParaRPr lang="en-GB" dirty="0" smtClean="0"/>
          </a:p>
          <a:p>
            <a:r>
              <a:rPr lang="en-GB" dirty="0" smtClean="0"/>
              <a:t>When one of these proteins is bound to the DNA, it can either stimulate the initiation of transcription or inhibit it. Steroid hormones and thyroxine activate genes in cells by binding to these proteins.</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1856</TotalTime>
  <Words>1004</Words>
  <Application>Microsoft Office PowerPoint</Application>
  <PresentationFormat>On-screen Show (4:3)</PresentationFormat>
  <Paragraphs>110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Binding and Conformational Change</vt:lpstr>
      <vt:lpstr>Ligand</vt:lpstr>
      <vt:lpstr>How does ligand binding happen?</vt:lpstr>
      <vt:lpstr>How does ligand binding happen?</vt:lpstr>
      <vt:lpstr>Why do ligands bind?</vt:lpstr>
      <vt:lpstr>DNA as a ligand</vt:lpstr>
      <vt:lpstr>Histone Proteins</vt:lpstr>
      <vt:lpstr>Histone Proteins</vt:lpstr>
      <vt:lpstr>Other Proteins</vt:lpstr>
      <vt:lpstr>Binding and Conformational Change 2</vt:lpstr>
      <vt:lpstr>Enzymes and Ligands</vt:lpstr>
      <vt:lpstr>Induced Fit</vt:lpstr>
      <vt:lpstr>Enzyme Modulators</vt:lpstr>
      <vt:lpstr>Allosteric Enzymes</vt:lpstr>
      <vt:lpstr>Cooperativity</vt:lpstr>
      <vt:lpstr>Essay Questions</vt:lpstr>
      <vt:lpstr>Slide 17</vt:lpstr>
      <vt:lpstr>Slide 18</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Proteins and Membrane Structure</dc:title>
  <dc:creator>aaitken</dc:creator>
  <cp:lastModifiedBy>aaitken</cp:lastModifiedBy>
  <cp:revision>180</cp:revision>
  <dcterms:created xsi:type="dcterms:W3CDTF">2017-03-14T15:19:14Z</dcterms:created>
  <dcterms:modified xsi:type="dcterms:W3CDTF">2018-06-20T08:16:48Z</dcterms:modified>
</cp:coreProperties>
</file>