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A28A-08D4-48AE-8AE5-D5B203F2DA35}" type="datetimeFigureOut">
              <a:rPr lang="en-GB" smtClean="0"/>
              <a:pPr/>
              <a:t>15/03/2017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A0E2-3FA7-472F-AFA8-F78D16ECB86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en-GB" dirty="0" smtClean="0"/>
              <a:t>Cell Proteins and Membrane Structure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Cells and Proteins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Unit 1 Advanced Higher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Miss Aitken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7170" name="Picture 2" descr="Schematic of cell membra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0"/>
            <a:ext cx="9505056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Membrane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892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There are two types of proteins found in the cell membrane:</a:t>
            </a:r>
          </a:p>
          <a:p>
            <a:endParaRPr lang="en-GB" dirty="0" smtClean="0"/>
          </a:p>
          <a:p>
            <a:pPr lvl="1"/>
            <a:r>
              <a:rPr lang="en-GB" b="1" dirty="0" smtClean="0"/>
              <a:t>Integral proteins</a:t>
            </a:r>
          </a:p>
          <a:p>
            <a:pPr lvl="2"/>
            <a:r>
              <a:rPr lang="en-GB" dirty="0" smtClean="0"/>
              <a:t>Penetrate the hydrophobic interior and form strong </a:t>
            </a:r>
            <a:r>
              <a:rPr lang="en-GB" dirty="0" smtClean="0">
                <a:solidFill>
                  <a:srgbClr val="FF0000"/>
                </a:solidFill>
              </a:rPr>
              <a:t>hydrophobic</a:t>
            </a:r>
            <a:r>
              <a:rPr lang="en-GB" dirty="0" smtClean="0"/>
              <a:t> interactions. Some only extend partly through the membrane and some are </a:t>
            </a:r>
            <a:r>
              <a:rPr lang="en-GB" dirty="0" smtClean="0">
                <a:solidFill>
                  <a:srgbClr val="FF0000"/>
                </a:solidFill>
              </a:rPr>
              <a:t>transmembrane</a:t>
            </a:r>
            <a:r>
              <a:rPr lang="en-GB" dirty="0" smtClean="0"/>
              <a:t> proteins (span the width of the membrane –more later).</a:t>
            </a:r>
          </a:p>
          <a:p>
            <a:pPr lvl="1"/>
            <a:r>
              <a:rPr lang="en-GB" b="1" dirty="0" smtClean="0"/>
              <a:t>Peripheral proteins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embedded</a:t>
            </a:r>
            <a:r>
              <a:rPr lang="en-GB" dirty="0" smtClean="0"/>
              <a:t> in the membrane – instead they form </a:t>
            </a:r>
            <a:r>
              <a:rPr lang="en-GB" dirty="0" smtClean="0">
                <a:solidFill>
                  <a:srgbClr val="FF0000"/>
                </a:solidFill>
              </a:rPr>
              <a:t>weak</a:t>
            </a:r>
            <a:r>
              <a:rPr lang="en-GB" dirty="0" smtClean="0"/>
              <a:t> bonds to the surface of the membrane. Some peripheral proteins are attached to the </a:t>
            </a:r>
            <a:r>
              <a:rPr lang="en-GB" dirty="0" smtClean="0">
                <a:solidFill>
                  <a:srgbClr val="FF0000"/>
                </a:solidFill>
              </a:rPr>
              <a:t>cytoskeleton</a:t>
            </a:r>
            <a:r>
              <a:rPr lang="en-GB" dirty="0" smtClean="0"/>
              <a:t> to give the cell shape and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R groups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 groups of amino acids are very important for three reasons.</a:t>
            </a:r>
          </a:p>
          <a:p>
            <a:endParaRPr lang="en-GB" dirty="0"/>
          </a:p>
          <a:p>
            <a:pPr marL="514350" indent="-514350" algn="just">
              <a:buFont typeface="+mj-lt"/>
              <a:buAutoNum type="arabicPeriod"/>
            </a:pPr>
            <a:r>
              <a:rPr lang="en-GB" dirty="0" smtClean="0"/>
              <a:t>R groups determine the </a:t>
            </a:r>
            <a:r>
              <a:rPr lang="en-GB" b="1" dirty="0" smtClean="0"/>
              <a:t>structure</a:t>
            </a:r>
            <a:r>
              <a:rPr lang="en-GB" dirty="0" smtClean="0"/>
              <a:t> of the protein. R groups interact with each other while forming the primary, secondary and tertiary structure. In the quaternary structure, R groups from one chain may interact with R groups from another chain.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R groups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2"/>
            </a:pPr>
            <a:r>
              <a:rPr lang="en-GB" dirty="0" smtClean="0"/>
              <a:t>R groups allow </a:t>
            </a:r>
            <a:r>
              <a:rPr lang="en-GB" b="1" dirty="0" smtClean="0"/>
              <a:t>ligands</a:t>
            </a:r>
            <a:r>
              <a:rPr lang="en-GB" dirty="0" smtClean="0"/>
              <a:t> to bind</a:t>
            </a:r>
          </a:p>
          <a:p>
            <a:pPr marL="514350" indent="-514350">
              <a:buNone/>
            </a:pPr>
            <a:endParaRPr lang="en-GB" dirty="0" smtClean="0"/>
          </a:p>
          <a:p>
            <a:pPr marL="514350" indent="-514350">
              <a:buNone/>
            </a:pPr>
            <a:r>
              <a:rPr lang="en-GB" dirty="0" smtClean="0">
                <a:solidFill>
                  <a:srgbClr val="FF0000"/>
                </a:solidFill>
              </a:rPr>
              <a:t>A ligand is a molecule which binds to a protein.</a:t>
            </a:r>
          </a:p>
          <a:p>
            <a:pPr marL="514350" indent="-514350">
              <a:buNone/>
            </a:pPr>
            <a:r>
              <a:rPr lang="en-GB" dirty="0" smtClean="0"/>
              <a:t>R groups which are not involved in protein</a:t>
            </a:r>
          </a:p>
          <a:p>
            <a:pPr marL="514350" indent="-514350">
              <a:buNone/>
            </a:pPr>
            <a:r>
              <a:rPr lang="en-GB" dirty="0" smtClean="0"/>
              <a:t>folding will be on the outer surface of the</a:t>
            </a:r>
          </a:p>
          <a:p>
            <a:pPr marL="514350" indent="-514350">
              <a:buNone/>
            </a:pPr>
            <a:r>
              <a:rPr lang="en-GB" dirty="0" smtClean="0"/>
              <a:t>protein, so ligands could bind to them. Ligands</a:t>
            </a:r>
          </a:p>
          <a:p>
            <a:pPr marL="514350" indent="-514350">
              <a:buNone/>
            </a:pPr>
            <a:r>
              <a:rPr lang="en-GB" dirty="0" smtClean="0"/>
              <a:t>which bind may change the conformation</a:t>
            </a:r>
          </a:p>
          <a:p>
            <a:pPr marL="514350" indent="-514350">
              <a:buNone/>
            </a:pPr>
            <a:r>
              <a:rPr lang="en-GB" dirty="0" smtClean="0"/>
              <a:t>(shape) of a protein.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R groups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GB" dirty="0" smtClean="0"/>
              <a:t>R groups determine the location of the protein within a cell. The number of hydrophobic and hydrophillic R groups at the surface of a protein will determine the solubility of the protein in the cytoplasm, which is aqueous.</a:t>
            </a:r>
          </a:p>
          <a:p>
            <a:pPr marL="914400" lvl="1" indent="-514350">
              <a:buNone/>
            </a:pPr>
            <a:endParaRPr lang="en-GB" dirty="0" smtClean="0"/>
          </a:p>
          <a:p>
            <a:pPr marL="914400" lvl="1" indent="-514350">
              <a:buNone/>
            </a:pPr>
            <a:r>
              <a:rPr lang="en-GB" b="1" u="sng" dirty="0" smtClean="0"/>
              <a:t>Remember</a:t>
            </a:r>
            <a:r>
              <a:rPr lang="en-GB" dirty="0" smtClean="0"/>
              <a:t>: The cell membrane contains phospholipids which are </a:t>
            </a:r>
            <a:r>
              <a:rPr lang="en-GB" b="1" dirty="0" smtClean="0"/>
              <a:t>hydrophobic</a:t>
            </a:r>
            <a:r>
              <a:rPr lang="en-GB" dirty="0" smtClean="0"/>
              <a:t>.</a:t>
            </a:r>
          </a:p>
          <a:p>
            <a:pPr marL="514350" indent="-514350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Cytoplasmic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cytoplasm is a watery (aqueous) jelly and so proteins which are found there must be soluble. This includes enzymes and G-proteins (more later).</a:t>
            </a:r>
          </a:p>
          <a:p>
            <a:r>
              <a:rPr lang="en-GB" dirty="0" smtClean="0"/>
              <a:t>The surface of a protein which exists in the cytoplasm should have a high proportion of </a:t>
            </a:r>
            <a:r>
              <a:rPr lang="en-GB" dirty="0" err="1" smtClean="0"/>
              <a:t>hydrophillic</a:t>
            </a:r>
            <a:r>
              <a:rPr lang="en-GB" dirty="0" smtClean="0"/>
              <a:t> R groups.</a:t>
            </a:r>
          </a:p>
          <a:p>
            <a:r>
              <a:rPr lang="en-GB" dirty="0" smtClean="0"/>
              <a:t>This is because the charges on acidic, basic and polar groups form weak interactions with the polar water groups and make them soluble.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Cytoplasmic Proteins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Sometimes during post-translational modification, some molecules are added (like sugar) to the outside of the protein to make it more soluble.</a:t>
            </a:r>
          </a:p>
          <a:p>
            <a:endParaRPr lang="en-GB" dirty="0" smtClean="0"/>
          </a:p>
          <a:p>
            <a:r>
              <a:rPr lang="en-GB" dirty="0" smtClean="0"/>
              <a:t>Hydrophobic R groups cluster at the core of the protein.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Cell Membrane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88433"/>
          </a:xfrm>
        </p:spPr>
        <p:txBody>
          <a:bodyPr/>
          <a:lstStyle/>
          <a:p>
            <a:r>
              <a:rPr lang="en-GB" dirty="0" smtClean="0"/>
              <a:t>In N5, we learned that the membrane of cells is made up of a bi-layer of phospholipids with proteins embedded in the layers.</a:t>
            </a:r>
          </a:p>
          <a:p>
            <a:r>
              <a:rPr lang="en-GB" dirty="0" smtClean="0"/>
              <a:t>A phospholipid molecule has a </a:t>
            </a:r>
            <a:r>
              <a:rPr lang="en-GB" dirty="0" smtClean="0"/>
              <a:t>hydrophilic head </a:t>
            </a:r>
            <a:r>
              <a:rPr lang="en-GB" dirty="0" smtClean="0"/>
              <a:t>and a </a:t>
            </a:r>
            <a:r>
              <a:rPr lang="en-GB" dirty="0" smtClean="0"/>
              <a:t>hydrophobic </a:t>
            </a:r>
            <a:r>
              <a:rPr lang="en-GB" dirty="0" smtClean="0"/>
              <a:t>tail.</a:t>
            </a:r>
            <a:endParaRPr lang="en-GB" dirty="0"/>
          </a:p>
        </p:txBody>
      </p:sp>
      <p:pic>
        <p:nvPicPr>
          <p:cNvPr id="1026" name="Picture 2" descr="Nucleus Cell Membrane And Cytoplasm Picture Mad Ics Pictu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45632"/>
            <a:ext cx="684076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b="1" dirty="0" smtClean="0">
                <a:solidFill>
                  <a:srgbClr val="FF0000"/>
                </a:solidFill>
              </a:rPr>
              <a:t>can</a:t>
            </a:r>
            <a:r>
              <a:rPr lang="en-GB" dirty="0" smtClean="0"/>
              <a:t> pass through the cell membrane?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Oxygen</a:t>
            </a:r>
          </a:p>
          <a:p>
            <a:r>
              <a:rPr lang="en-GB" dirty="0" smtClean="0"/>
              <a:t>Carbon dioxide</a:t>
            </a:r>
          </a:p>
          <a:p>
            <a:r>
              <a:rPr lang="en-GB" dirty="0" smtClean="0"/>
              <a:t>Hydrophobic signalling molecules</a:t>
            </a:r>
          </a:p>
          <a:p>
            <a:pPr lvl="1"/>
            <a:r>
              <a:rPr lang="en-GB" dirty="0" smtClean="0"/>
              <a:t>Thyroxine</a:t>
            </a:r>
          </a:p>
          <a:p>
            <a:pPr lvl="1"/>
            <a:r>
              <a:rPr lang="en-GB" dirty="0" smtClean="0"/>
              <a:t>Steroids</a:t>
            </a:r>
          </a:p>
          <a:p>
            <a:pPr lvl="1"/>
            <a:endParaRPr lang="en-GB" dirty="0" smtClean="0"/>
          </a:p>
          <a:p>
            <a:pPr lvl="1" algn="ctr">
              <a:buNone/>
            </a:pPr>
            <a:r>
              <a:rPr lang="en-GB" b="1" dirty="0" smtClean="0"/>
              <a:t>Only non-polar molecules can pass through the cell membrane directly.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b="1" dirty="0" smtClean="0">
                <a:solidFill>
                  <a:srgbClr val="FF0000"/>
                </a:solidFill>
              </a:rPr>
              <a:t>cannot</a:t>
            </a:r>
            <a:r>
              <a:rPr lang="en-GB" dirty="0" smtClean="0"/>
              <a:t> pass through the cell membrane?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Charged ions</a:t>
            </a:r>
          </a:p>
          <a:p>
            <a:pPr lvl="1"/>
            <a:r>
              <a:rPr lang="en-GB" dirty="0" smtClean="0"/>
              <a:t>H</a:t>
            </a:r>
            <a:r>
              <a:rPr lang="en-GB" baseline="30000" dirty="0" smtClean="0"/>
              <a:t>+</a:t>
            </a:r>
            <a:r>
              <a:rPr lang="en-GB" dirty="0" smtClean="0"/>
              <a:t> and Na</a:t>
            </a:r>
            <a:r>
              <a:rPr lang="en-GB" baseline="30000" dirty="0" smtClean="0"/>
              <a:t>+</a:t>
            </a:r>
          </a:p>
          <a:p>
            <a:pPr lvl="1"/>
            <a:r>
              <a:rPr lang="en-GB" dirty="0" smtClean="0"/>
              <a:t>Hydrophilic amino acids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Polar molecules</a:t>
            </a:r>
          </a:p>
          <a:p>
            <a:pPr lvl="1"/>
            <a:r>
              <a:rPr lang="en-GB" dirty="0" smtClean="0"/>
              <a:t>Water</a:t>
            </a:r>
          </a:p>
          <a:p>
            <a:pPr lvl="1"/>
            <a:r>
              <a:rPr lang="en-GB" dirty="0" smtClean="0"/>
              <a:t>Glucose</a:t>
            </a:r>
          </a:p>
          <a:p>
            <a:pPr lvl="1"/>
            <a:endParaRPr lang="en-GB" dirty="0" smtClean="0"/>
          </a:p>
          <a:p>
            <a:pPr lvl="1" algn="ctr">
              <a:buNone/>
            </a:pPr>
            <a:r>
              <a:rPr lang="en-GB" b="1" dirty="0" smtClean="0"/>
              <a:t>These molecules can only pass through channel-forming proteins in the cell membrane.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497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Cell Proteins and Membrane Structure</vt:lpstr>
      <vt:lpstr>Why are R groups important?</vt:lpstr>
      <vt:lpstr>Why are R groups important?</vt:lpstr>
      <vt:lpstr>Why are R groups important?</vt:lpstr>
      <vt:lpstr>Cytoplasmic Proteins</vt:lpstr>
      <vt:lpstr>Cytoplasmic Proteins</vt:lpstr>
      <vt:lpstr>Cell Membrane </vt:lpstr>
      <vt:lpstr>What can pass through the cell membrane?</vt:lpstr>
      <vt:lpstr>What cannot pass through the cell membrane?</vt:lpstr>
      <vt:lpstr>Membrane Proteins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Proteins and Membrane Structure</dc:title>
  <dc:creator>aaitken</dc:creator>
  <cp:lastModifiedBy>aaitken</cp:lastModifiedBy>
  <cp:revision>8</cp:revision>
  <dcterms:created xsi:type="dcterms:W3CDTF">2017-03-14T15:19:14Z</dcterms:created>
  <dcterms:modified xsi:type="dcterms:W3CDTF">2017-03-15T12:34:53Z</dcterms:modified>
</cp:coreProperties>
</file>