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03F07-D8FE-4793-BD65-F2D701E094A4}" type="datetimeFigureOut">
              <a:rPr lang="en-GB" smtClean="0"/>
              <a:pPr/>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A88EAE-5138-40CD-AE2A-109142C2A14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03F07-D8FE-4793-BD65-F2D701E094A4}" type="datetimeFigureOut">
              <a:rPr lang="en-GB" smtClean="0"/>
              <a:pPr/>
              <a:t>10/10/2017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88EAE-5138-40CD-AE2A-109142C2A14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Control of the </a:t>
            </a:r>
            <a:r>
              <a:rPr lang="en-GB" dirty="0" smtClean="0"/>
              <a:t>Cell Cycle</a:t>
            </a:r>
            <a:endParaRPr lang="en-GB" dirty="0"/>
          </a:p>
        </p:txBody>
      </p:sp>
      <p:sp>
        <p:nvSpPr>
          <p:cNvPr id="3" name="Subtitle 2"/>
          <p:cNvSpPr>
            <a:spLocks noGrp="1"/>
          </p:cNvSpPr>
          <p:nvPr>
            <p:ph type="subTitle" idx="1"/>
          </p:nvPr>
        </p:nvSpPr>
        <p:spPr/>
        <p:txBody>
          <a:bodyPr/>
          <a:lstStyle/>
          <a:p>
            <a:r>
              <a:rPr lang="en-GB" dirty="0" smtClean="0"/>
              <a:t>Unit 1 – Cells and Proteins</a:t>
            </a:r>
          </a:p>
          <a:p>
            <a:r>
              <a:rPr lang="en-GB" dirty="0" smtClean="0"/>
              <a:t>Advanced Higher Biology</a:t>
            </a:r>
          </a:p>
          <a:p>
            <a:r>
              <a:rPr lang="en-GB" dirty="0" smtClean="0"/>
              <a:t>Miss Aitken</a:t>
            </a:r>
            <a:endParaRPr lang="en-GB" dirty="0"/>
          </a:p>
        </p:txBody>
      </p:sp>
      <p:pic>
        <p:nvPicPr>
          <p:cNvPr id="7170" name="Picture 2" descr="C:\Users\aaitken.TURNBULLHS.001\AppData\Local\Microsoft\Windows\Temporary Internet Files\Content.IE5\TRCXSTYC\trafficlight[1].png"/>
          <p:cNvPicPr>
            <a:picLocks noChangeAspect="1" noChangeArrowheads="1"/>
          </p:cNvPicPr>
          <p:nvPr/>
        </p:nvPicPr>
        <p:blipFill>
          <a:blip r:embed="rId2" cstate="print"/>
          <a:srcRect/>
          <a:stretch>
            <a:fillRect/>
          </a:stretch>
        </p:blipFill>
        <p:spPr bwMode="auto">
          <a:xfrm>
            <a:off x="3059832" y="404664"/>
            <a:ext cx="3203848" cy="20328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is controlling the cycle important?</a:t>
            </a:r>
            <a:endParaRPr lang="en-GB" dirty="0"/>
          </a:p>
        </p:txBody>
      </p:sp>
      <p:sp>
        <p:nvSpPr>
          <p:cNvPr id="3" name="Content Placeholder 2"/>
          <p:cNvSpPr>
            <a:spLocks noGrp="1"/>
          </p:cNvSpPr>
          <p:nvPr>
            <p:ph idx="1"/>
          </p:nvPr>
        </p:nvSpPr>
        <p:spPr/>
        <p:txBody>
          <a:bodyPr/>
          <a:lstStyle/>
          <a:p>
            <a:r>
              <a:rPr lang="en-GB" dirty="0" smtClean="0"/>
              <a:t>Complex events must work perfectly to produce new daughter cells</a:t>
            </a:r>
            <a:r>
              <a:rPr lang="en-GB" dirty="0" smtClean="0"/>
              <a:t>. Mutations can occur if events do not go to plan</a:t>
            </a:r>
          </a:p>
          <a:p>
            <a:r>
              <a:rPr lang="en-GB" dirty="0" smtClean="0"/>
              <a:t>A reduction in the rate of cell division can cause diseases like </a:t>
            </a:r>
            <a:r>
              <a:rPr lang="en-GB" dirty="0" err="1" smtClean="0"/>
              <a:t>Parkinsons</a:t>
            </a:r>
            <a:r>
              <a:rPr lang="en-GB" dirty="0" smtClean="0"/>
              <a:t>.</a:t>
            </a:r>
          </a:p>
          <a:p>
            <a:r>
              <a:rPr lang="en-GB" dirty="0" smtClean="0"/>
              <a:t>An increase in the rate of cell division may result in tumour formation which can be cancerous.</a:t>
            </a:r>
            <a:endParaRPr lang="en-GB" dirty="0" smtClean="0"/>
          </a:p>
        </p:txBody>
      </p:sp>
      <p:pic>
        <p:nvPicPr>
          <p:cNvPr id="5122" name="Picture 2" descr="C:\Users\aaitken.TURNBULLHS.001\AppData\Local\Microsoft\Windows\Temporary Internet Files\Content.IE5\VT9337KI\Tumor[1].png"/>
          <p:cNvPicPr>
            <a:picLocks noChangeAspect="1" noChangeArrowheads="1"/>
          </p:cNvPicPr>
          <p:nvPr/>
        </p:nvPicPr>
        <p:blipFill>
          <a:blip r:embed="rId2"/>
          <a:srcRect/>
          <a:stretch>
            <a:fillRect/>
          </a:stretch>
        </p:blipFill>
        <p:spPr bwMode="auto">
          <a:xfrm>
            <a:off x="7380312" y="5409834"/>
            <a:ext cx="1763688" cy="144816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Cycle Checkpoints</a:t>
            </a:r>
            <a:endParaRPr lang="en-GB" dirty="0"/>
          </a:p>
        </p:txBody>
      </p:sp>
      <p:sp>
        <p:nvSpPr>
          <p:cNvPr id="3" name="Content Placeholder 2"/>
          <p:cNvSpPr>
            <a:spLocks noGrp="1"/>
          </p:cNvSpPr>
          <p:nvPr>
            <p:ph idx="1"/>
          </p:nvPr>
        </p:nvSpPr>
        <p:spPr>
          <a:xfrm>
            <a:off x="0" y="1600200"/>
            <a:ext cx="8686800" cy="4525963"/>
          </a:xfrm>
        </p:spPr>
        <p:txBody>
          <a:bodyPr>
            <a:normAutofit fontScale="92500" lnSpcReduction="20000"/>
          </a:bodyPr>
          <a:lstStyle/>
          <a:p>
            <a:pPr lvl="2"/>
            <a:r>
              <a:rPr lang="en-GB" dirty="0" smtClean="0"/>
              <a:t>Checkpoints occur at G1, G2 and Metaphase.</a:t>
            </a:r>
          </a:p>
          <a:p>
            <a:pPr lvl="2">
              <a:buNone/>
            </a:pPr>
            <a:endParaRPr lang="en-GB" dirty="0" smtClean="0"/>
          </a:p>
          <a:p>
            <a:pPr lvl="2">
              <a:buNone/>
            </a:pPr>
            <a:r>
              <a:rPr lang="en-GB" dirty="0" smtClean="0">
                <a:solidFill>
                  <a:srgbClr val="FF0000"/>
                </a:solidFill>
              </a:rPr>
              <a:t>G1 Checkpoint – Near the end of G1. Cell size is checked. If the cell is not the correct mass to divide into two daughter cells, it is put into a resting phase called G0.</a:t>
            </a:r>
          </a:p>
          <a:p>
            <a:pPr lvl="2">
              <a:buNone/>
            </a:pPr>
            <a:endParaRPr lang="en-GB" dirty="0" smtClean="0"/>
          </a:p>
          <a:p>
            <a:pPr lvl="2">
              <a:buNone/>
            </a:pPr>
            <a:r>
              <a:rPr lang="en-GB" dirty="0" smtClean="0">
                <a:solidFill>
                  <a:srgbClr val="00B050"/>
                </a:solidFill>
              </a:rPr>
              <a:t>G2 Checkpoint – Near the end of G2. DNA replication is checked. If DNA has not replicated successfully, cell will not be allowed to undergo mitosis</a:t>
            </a:r>
          </a:p>
          <a:p>
            <a:pPr lvl="2">
              <a:buNone/>
            </a:pPr>
            <a:endParaRPr lang="en-GB" dirty="0" smtClean="0"/>
          </a:p>
          <a:p>
            <a:pPr lvl="2">
              <a:buNone/>
            </a:pPr>
            <a:r>
              <a:rPr lang="en-GB" dirty="0" smtClean="0">
                <a:solidFill>
                  <a:schemeClr val="accent6">
                    <a:lumMod val="75000"/>
                  </a:schemeClr>
                </a:solidFill>
              </a:rPr>
              <a:t>M checkpoint – During metaphase. Monitors chromosome alignment to check each daughter cell is receiving one chromatid from each chromosome. This controls entry to anaphase and cell will be destroyed if it doesn’t meet the criteria.</a:t>
            </a:r>
            <a:endParaRPr lang="en-GB" dirty="0">
              <a:solidFill>
                <a:schemeClr val="accent6">
                  <a:lumMod val="75000"/>
                </a:schemeClr>
              </a:solidFill>
            </a:endParaRPr>
          </a:p>
        </p:txBody>
      </p:sp>
      <p:pic>
        <p:nvPicPr>
          <p:cNvPr id="3074" name="Picture 2" descr="C:\Users\aaitken.TURNBULLHS.001\AppData\Local\Microsoft\Windows\Temporary Internet Files\Content.IE5\TRCXSTYC\Leomarc-stop-sign[1].png"/>
          <p:cNvPicPr>
            <a:picLocks noChangeAspect="1" noChangeArrowheads="1"/>
          </p:cNvPicPr>
          <p:nvPr/>
        </p:nvPicPr>
        <p:blipFill>
          <a:blip r:embed="rId2" cstate="print"/>
          <a:srcRect/>
          <a:stretch>
            <a:fillRect/>
          </a:stretch>
        </p:blipFill>
        <p:spPr bwMode="auto">
          <a:xfrm>
            <a:off x="7616825" y="187325"/>
            <a:ext cx="1368425" cy="13684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Cyclin-dependent Kinases</a:t>
            </a:r>
            <a:endParaRPr lang="en-GB" dirty="0"/>
          </a:p>
        </p:txBody>
      </p:sp>
      <p:sp>
        <p:nvSpPr>
          <p:cNvPr id="3" name="Content Placeholder 2"/>
          <p:cNvSpPr>
            <a:spLocks noGrp="1"/>
          </p:cNvSpPr>
          <p:nvPr>
            <p:ph idx="1"/>
          </p:nvPr>
        </p:nvSpPr>
        <p:spPr/>
        <p:txBody>
          <a:bodyPr/>
          <a:lstStyle/>
          <a:p>
            <a:r>
              <a:rPr lang="en-GB" dirty="0" smtClean="0"/>
              <a:t>As the cell gets larger during G1, it accumulates more proteins called </a:t>
            </a:r>
            <a:r>
              <a:rPr lang="en-GB" dirty="0" err="1" smtClean="0"/>
              <a:t>cyclins</a:t>
            </a:r>
            <a:r>
              <a:rPr lang="en-GB" dirty="0" smtClean="0"/>
              <a:t>. These cyclin proteins combine with regulatory proteins called cyclin-dependent kinases (CDKs).</a:t>
            </a:r>
          </a:p>
          <a:p>
            <a:r>
              <a:rPr lang="en-GB" dirty="0" smtClean="0"/>
              <a:t>The binding of these two proteins activates the CDK, which causes phosphorylation of target proteins which stimulate the cell cycle.</a:t>
            </a:r>
            <a:endParaRPr lang="en-GB" dirty="0"/>
          </a:p>
        </p:txBody>
      </p:sp>
      <p:pic>
        <p:nvPicPr>
          <p:cNvPr id="4098" name="Picture 2" descr="C:\Users\aaitken.TURNBULLHS.001\AppData\Local\Microsoft\Windows\Temporary Internet Files\Content.IE5\TRCXSTYC\Leomarc-stop-sign[1].png"/>
          <p:cNvPicPr>
            <a:picLocks noChangeAspect="1" noChangeArrowheads="1"/>
          </p:cNvPicPr>
          <p:nvPr/>
        </p:nvPicPr>
        <p:blipFill>
          <a:blip r:embed="rId2" cstate="print"/>
          <a:srcRect/>
          <a:stretch>
            <a:fillRect/>
          </a:stretch>
        </p:blipFill>
        <p:spPr bwMode="auto">
          <a:xfrm>
            <a:off x="7659688" y="73025"/>
            <a:ext cx="1368425" cy="13684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Cyclin-dependent Kinases</a:t>
            </a:r>
            <a:endParaRPr lang="en-GB" dirty="0"/>
          </a:p>
        </p:txBody>
      </p:sp>
      <p:sp>
        <p:nvSpPr>
          <p:cNvPr id="3" name="Content Placeholder 2"/>
          <p:cNvSpPr>
            <a:spLocks noGrp="1"/>
          </p:cNvSpPr>
          <p:nvPr>
            <p:ph idx="1"/>
          </p:nvPr>
        </p:nvSpPr>
        <p:spPr/>
        <p:txBody>
          <a:bodyPr/>
          <a:lstStyle/>
          <a:p>
            <a:r>
              <a:rPr lang="en-GB" dirty="0" smtClean="0"/>
              <a:t>The more target proteins that are phosphorylated, the more likel</a:t>
            </a:r>
            <a:r>
              <a:rPr lang="en-GB" dirty="0" smtClean="0"/>
              <a:t>y the cell is to meet it’s target threshold.</a:t>
            </a:r>
          </a:p>
          <a:p>
            <a:r>
              <a:rPr lang="en-GB" dirty="0" smtClean="0"/>
              <a:t>It must meet a certain threshold before the cell will be allowed through a checkpoint. If it does not meet the threshold, it will be held in G0 state – </a:t>
            </a:r>
            <a:r>
              <a:rPr lang="en-GB" dirty="0" smtClean="0">
                <a:solidFill>
                  <a:srgbClr val="FF0000"/>
                </a:solidFill>
              </a:rPr>
              <a:t>except in cancer cells</a:t>
            </a:r>
            <a:r>
              <a:rPr lang="en-GB" dirty="0" smtClean="0"/>
              <a:t>.</a:t>
            </a:r>
            <a:endParaRPr lang="en-GB" dirty="0"/>
          </a:p>
        </p:txBody>
      </p:sp>
      <p:pic>
        <p:nvPicPr>
          <p:cNvPr id="2050" name="Picture 2" descr="C:\Users\aaitken.TURNBULLHS.001\AppData\Local\Microsoft\Windows\Temporary Internet Files\Content.IE5\TRCXSTYC\Leomarc-stop-sign[1].png"/>
          <p:cNvPicPr>
            <a:picLocks noChangeAspect="1" noChangeArrowheads="1"/>
          </p:cNvPicPr>
          <p:nvPr/>
        </p:nvPicPr>
        <p:blipFill>
          <a:blip r:embed="rId2" cstate="print"/>
          <a:srcRect/>
          <a:stretch>
            <a:fillRect/>
          </a:stretch>
        </p:blipFill>
        <p:spPr bwMode="auto">
          <a:xfrm>
            <a:off x="7452320" y="5157192"/>
            <a:ext cx="1368878" cy="13677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Retinoblastoma (Rb) Proteins</a:t>
            </a:r>
            <a:endParaRPr lang="en-GB" dirty="0"/>
          </a:p>
        </p:txBody>
      </p:sp>
      <p:sp>
        <p:nvSpPr>
          <p:cNvPr id="3" name="Content Placeholder 2"/>
          <p:cNvSpPr>
            <a:spLocks noGrp="1"/>
          </p:cNvSpPr>
          <p:nvPr>
            <p:ph idx="1"/>
          </p:nvPr>
        </p:nvSpPr>
        <p:spPr/>
        <p:txBody>
          <a:bodyPr/>
          <a:lstStyle/>
          <a:p>
            <a:r>
              <a:rPr lang="en-GB" dirty="0" smtClean="0"/>
              <a:t>Important part of the G1 checkpoint</a:t>
            </a:r>
          </a:p>
          <a:p>
            <a:r>
              <a:rPr lang="en-GB" dirty="0" smtClean="0"/>
              <a:t>Transcription-factor inhibitor</a:t>
            </a:r>
          </a:p>
          <a:p>
            <a:r>
              <a:rPr lang="en-GB" dirty="0" smtClean="0"/>
              <a:t>Required for DNA replication in S Phase</a:t>
            </a:r>
          </a:p>
          <a:p>
            <a:r>
              <a:rPr lang="en-GB" dirty="0" smtClean="0"/>
              <a:t>Low CDK levels = Rb binds to transcription factor E2F, stopping transcription</a:t>
            </a:r>
          </a:p>
          <a:p>
            <a:r>
              <a:rPr lang="en-GB" dirty="0" smtClean="0"/>
              <a:t>Result – STOP</a:t>
            </a:r>
            <a:endParaRPr lang="en-GB" dirty="0"/>
          </a:p>
        </p:txBody>
      </p:sp>
      <p:pic>
        <p:nvPicPr>
          <p:cNvPr id="1026" name="Picture 2" descr="C:\Users\aaitken.TURNBULLHS.001\AppData\Local\Microsoft\Windows\Temporary Internet Files\Content.IE5\TRCXSTYC\Leomarc-stop-sign[1].png"/>
          <p:cNvPicPr>
            <a:picLocks noChangeAspect="1" noChangeArrowheads="1"/>
          </p:cNvPicPr>
          <p:nvPr/>
        </p:nvPicPr>
        <p:blipFill>
          <a:blip r:embed="rId2" cstate="print"/>
          <a:srcRect/>
          <a:stretch>
            <a:fillRect/>
          </a:stretch>
        </p:blipFill>
        <p:spPr bwMode="auto">
          <a:xfrm>
            <a:off x="7308304" y="5013176"/>
            <a:ext cx="1368878" cy="13677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Retinoblastoma (Rb) Proteins</a:t>
            </a:r>
            <a:endParaRPr lang="en-GB" dirty="0"/>
          </a:p>
        </p:txBody>
      </p:sp>
      <p:sp>
        <p:nvSpPr>
          <p:cNvPr id="3" name="Content Placeholder 2"/>
          <p:cNvSpPr>
            <a:spLocks noGrp="1"/>
          </p:cNvSpPr>
          <p:nvPr>
            <p:ph idx="1"/>
          </p:nvPr>
        </p:nvSpPr>
        <p:spPr/>
        <p:txBody>
          <a:bodyPr/>
          <a:lstStyle/>
          <a:p>
            <a:pPr>
              <a:buNone/>
            </a:pPr>
            <a:r>
              <a:rPr lang="en-GB" dirty="0" smtClean="0"/>
              <a:t>High CDK levels – phosphorylated 14 times</a:t>
            </a:r>
          </a:p>
          <a:p>
            <a:pPr>
              <a:buNone/>
            </a:pPr>
            <a:r>
              <a:rPr lang="en-GB" dirty="0" smtClean="0"/>
              <a:t>No longer binds to transcription factor E2F</a:t>
            </a:r>
          </a:p>
          <a:p>
            <a:pPr>
              <a:buNone/>
            </a:pPr>
            <a:r>
              <a:rPr lang="en-GB" dirty="0" smtClean="0"/>
              <a:t>Transcription of genes required for S phase</a:t>
            </a:r>
          </a:p>
          <a:p>
            <a:pPr>
              <a:buNone/>
            </a:pPr>
            <a:r>
              <a:rPr lang="en-GB" dirty="0" smtClean="0"/>
              <a:t>Result - GO</a:t>
            </a:r>
            <a:endParaRPr lang="en-GB" dirty="0"/>
          </a:p>
        </p:txBody>
      </p:sp>
      <p:pic>
        <p:nvPicPr>
          <p:cNvPr id="6146" name="Picture 2" descr="C:\Users\aaitken.TURNBULLHS.001\AppData\Local\Microsoft\Windows\Temporary Internet Files\Content.IE5\N3EEK13M\go-icon[1].jpg"/>
          <p:cNvPicPr>
            <a:picLocks noChangeAspect="1" noChangeArrowheads="1"/>
          </p:cNvPicPr>
          <p:nvPr/>
        </p:nvPicPr>
        <p:blipFill>
          <a:blip r:embed="rId2"/>
          <a:srcRect/>
          <a:stretch>
            <a:fillRect/>
          </a:stretch>
        </p:blipFill>
        <p:spPr bwMode="auto">
          <a:xfrm>
            <a:off x="6948264" y="4653136"/>
            <a:ext cx="1905000" cy="1905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t>
            </a:r>
            <a:r>
              <a:rPr lang="en-GB" dirty="0" smtClean="0"/>
              <a:t>53 Proteins</a:t>
            </a:r>
            <a:endParaRPr lang="en-GB" dirty="0"/>
          </a:p>
        </p:txBody>
      </p:sp>
      <p:sp>
        <p:nvSpPr>
          <p:cNvPr id="3" name="Content Placeholder 2"/>
          <p:cNvSpPr>
            <a:spLocks noGrp="1"/>
          </p:cNvSpPr>
          <p:nvPr>
            <p:ph idx="1"/>
          </p:nvPr>
        </p:nvSpPr>
        <p:spPr>
          <a:xfrm>
            <a:off x="457200" y="1600200"/>
            <a:ext cx="8229600" cy="5069160"/>
          </a:xfrm>
        </p:spPr>
        <p:txBody>
          <a:bodyPr/>
          <a:lstStyle/>
          <a:p>
            <a:r>
              <a:rPr lang="en-GB" dirty="0" smtClean="0"/>
              <a:t>Important part of the G1 checkpoint</a:t>
            </a:r>
          </a:p>
          <a:p>
            <a:r>
              <a:rPr lang="en-GB" dirty="0" smtClean="0"/>
              <a:t>Transcription factor which can stimulate DNA repair, trigger cell death or stop the cell cycle</a:t>
            </a:r>
          </a:p>
          <a:p>
            <a:r>
              <a:rPr lang="en-GB" dirty="0" smtClean="0"/>
              <a:t>If DNA damage has occurred, it can stop the cell cycle and repair the damage.</a:t>
            </a:r>
          </a:p>
          <a:p>
            <a:r>
              <a:rPr lang="en-GB" dirty="0" smtClean="0"/>
              <a:t>If damage is significant, it can tell cell to commit cell suicide</a:t>
            </a:r>
          </a:p>
          <a:p>
            <a:r>
              <a:rPr lang="en-GB" dirty="0" smtClean="0"/>
              <a:t>Result – STOP</a:t>
            </a:r>
          </a:p>
          <a:p>
            <a:r>
              <a:rPr lang="en-GB" dirty="0" smtClean="0">
                <a:solidFill>
                  <a:srgbClr val="FF0000"/>
                </a:solidFill>
              </a:rPr>
              <a:t>Missing in 50% of cancer sufferers</a:t>
            </a:r>
            <a:endParaRPr lang="en-GB" dirty="0">
              <a:solidFill>
                <a:srgbClr val="FF0000"/>
              </a:solidFill>
            </a:endParaRPr>
          </a:p>
        </p:txBody>
      </p:sp>
      <p:pic>
        <p:nvPicPr>
          <p:cNvPr id="1026" name="Picture 2" descr="C:\Users\aaitken.TURNBULLHS.001\AppData\Local\Microsoft\Windows\Temporary Internet Files\Content.IE5\TRCXSTYC\Leomarc-stop-sign[1].png"/>
          <p:cNvPicPr>
            <a:picLocks noChangeAspect="1" noChangeArrowheads="1"/>
          </p:cNvPicPr>
          <p:nvPr/>
        </p:nvPicPr>
        <p:blipFill>
          <a:blip r:embed="rId2" cstate="print"/>
          <a:srcRect/>
          <a:stretch>
            <a:fillRect/>
          </a:stretch>
        </p:blipFill>
        <p:spPr bwMode="auto">
          <a:xfrm>
            <a:off x="7308304" y="5013176"/>
            <a:ext cx="1368878" cy="136773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435</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Control of the Cell Cycle</vt:lpstr>
      <vt:lpstr>Why is controlling the cycle important?</vt:lpstr>
      <vt:lpstr>Cell Cycle Checkpoints</vt:lpstr>
      <vt:lpstr>Cyclin-dependent Kinases</vt:lpstr>
      <vt:lpstr>Cyclin-dependent Kinases</vt:lpstr>
      <vt:lpstr>Retinoblastoma (Rb) Proteins</vt:lpstr>
      <vt:lpstr>Retinoblastoma (Rb) Proteins</vt:lpstr>
      <vt:lpstr>p53 Proteins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Cell Cycle</dc:title>
  <dc:creator>aaitken</dc:creator>
  <cp:lastModifiedBy>aaitken</cp:lastModifiedBy>
  <cp:revision>7</cp:revision>
  <dcterms:created xsi:type="dcterms:W3CDTF">2017-03-29T08:53:12Z</dcterms:created>
  <dcterms:modified xsi:type="dcterms:W3CDTF">2017-10-10T09:37:59Z</dcterms:modified>
</cp:coreProperties>
</file>