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0" r:id="rId6"/>
    <p:sldId id="265" r:id="rId7"/>
    <p:sldId id="261" r:id="rId8"/>
    <p:sldId id="266" r:id="rId9"/>
    <p:sldId id="262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455D8-BC02-44A5-9903-3B90F6D6E6E3}" type="datetimeFigureOut">
              <a:rPr lang="en-GB" smtClean="0"/>
              <a:pPr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0739-0D35-454E-93AE-F508FF2CDE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Hydrophillic Signals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Definitions for this Key Area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4464496"/>
          </a:xfrm>
        </p:spPr>
        <p:txBody>
          <a:bodyPr>
            <a:normAutofit fontScale="85000" lnSpcReduction="10000"/>
          </a:bodyPr>
          <a:lstStyle/>
          <a:p>
            <a:pPr lvl="0">
              <a:defRPr/>
            </a:pPr>
            <a:r>
              <a:rPr lang="en-GB" dirty="0" smtClean="0"/>
              <a:t>Why do hydrophillic signalling molecules not enter the cell?</a:t>
            </a:r>
          </a:p>
          <a:p>
            <a:pPr lvl="0">
              <a:defRPr/>
            </a:pPr>
            <a:r>
              <a:rPr lang="en-GB" dirty="0" smtClean="0"/>
              <a:t>What </a:t>
            </a:r>
            <a:r>
              <a:rPr lang="en-GB" dirty="0"/>
              <a:t>is </a:t>
            </a:r>
            <a:r>
              <a:rPr lang="en-GB" dirty="0" smtClean="0"/>
              <a:t>signal transduction?</a:t>
            </a:r>
          </a:p>
          <a:p>
            <a:pPr lvl="0">
              <a:defRPr/>
            </a:pPr>
            <a:r>
              <a:rPr lang="en-GB" dirty="0" smtClean="0"/>
              <a:t>Name two types of molecules often involved in signal transduction</a:t>
            </a:r>
          </a:p>
          <a:p>
            <a:pPr lvl="0">
              <a:defRPr/>
            </a:pPr>
            <a:r>
              <a:rPr lang="en-GB" dirty="0" smtClean="0"/>
              <a:t>Explain the following signal transduction pathways:</a:t>
            </a:r>
          </a:p>
          <a:p>
            <a:pPr lvl="1">
              <a:defRPr/>
            </a:pPr>
            <a:r>
              <a:rPr lang="en-GB" dirty="0" smtClean="0"/>
              <a:t>How neurotransmitters provide a signal</a:t>
            </a:r>
          </a:p>
          <a:p>
            <a:pPr lvl="1">
              <a:defRPr/>
            </a:pPr>
            <a:r>
              <a:rPr lang="en-GB" dirty="0" smtClean="0"/>
              <a:t>How insulin recruits GLUT4 transporters</a:t>
            </a:r>
          </a:p>
          <a:p>
            <a:pPr lvl="1">
              <a:defRPr/>
            </a:pPr>
            <a:r>
              <a:rPr lang="en-GB" dirty="0" smtClean="0"/>
              <a:t>How ADH recruits AQP2</a:t>
            </a:r>
            <a:endParaRPr lang="en-GB" dirty="0"/>
          </a:p>
          <a:p>
            <a:pPr lvl="0"/>
            <a:r>
              <a:rPr lang="en-GB" dirty="0" smtClean="0"/>
              <a:t>Explain how diabetes type 1 and type 2 occur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44522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PPQs:- P27-28, P31, P64-66, P70, P102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Transduction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Hydrophillic signalling molecules cannot pass through the cell membrane as they are not </a:t>
            </a:r>
            <a:r>
              <a:rPr lang="en-GB" b="1" dirty="0" smtClean="0"/>
              <a:t>lipid soluble.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Examples of hydrophillic signalling molecules are:</a:t>
            </a:r>
          </a:p>
          <a:p>
            <a:pPr lvl="1"/>
            <a:r>
              <a:rPr lang="en-GB" dirty="0" smtClean="0"/>
              <a:t>Peptide hormones</a:t>
            </a:r>
          </a:p>
          <a:p>
            <a:pPr lvl="1"/>
            <a:r>
              <a:rPr lang="en-GB" dirty="0" smtClean="0"/>
              <a:t>Neurotransmitters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Transduction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Since </a:t>
            </a:r>
            <a:r>
              <a:rPr lang="en-GB" dirty="0" smtClean="0"/>
              <a:t>hydrophillic </a:t>
            </a:r>
            <a:r>
              <a:rPr lang="en-GB" dirty="0" smtClean="0"/>
              <a:t>signalling molecules </a:t>
            </a:r>
            <a:r>
              <a:rPr lang="en-GB" b="1" dirty="0" smtClean="0"/>
              <a:t>cannot</a:t>
            </a:r>
            <a:r>
              <a:rPr lang="en-GB" dirty="0" smtClean="0"/>
              <a:t> pass through the cell membrane, they must join to a receptor on the outside of the cell membrane.</a:t>
            </a:r>
          </a:p>
          <a:p>
            <a:r>
              <a:rPr lang="en-GB" dirty="0" smtClean="0"/>
              <a:t>When a signalling molecule binds to the receptor on the cell membrane, a conformational change happens. </a:t>
            </a:r>
          </a:p>
          <a:p>
            <a:r>
              <a:rPr lang="en-GB" dirty="0" smtClean="0"/>
              <a:t>The signal molecule does not go into the cell, but the signal is </a:t>
            </a:r>
            <a:r>
              <a:rPr lang="en-GB" b="1" dirty="0" smtClean="0"/>
              <a:t>transduced –</a:t>
            </a:r>
            <a:r>
              <a:rPr lang="en-GB" dirty="0" smtClean="0"/>
              <a:t> this means it is passed across the membrane and a response happens.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Transduction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Signal transduction often involves:</a:t>
            </a:r>
          </a:p>
          <a:p>
            <a:pPr lvl="1"/>
            <a:r>
              <a:rPr lang="en-GB" dirty="0" smtClean="0"/>
              <a:t>Cascades activated by G-proteins</a:t>
            </a:r>
          </a:p>
          <a:p>
            <a:pPr lvl="1"/>
            <a:r>
              <a:rPr lang="en-GB" dirty="0" smtClean="0"/>
              <a:t>Phosphorylation by kinase enzymes</a:t>
            </a:r>
          </a:p>
          <a:p>
            <a:endParaRPr lang="en-GB" dirty="0"/>
          </a:p>
          <a:p>
            <a:r>
              <a:rPr lang="en-GB" dirty="0" smtClean="0"/>
              <a:t>Examples of peptide hormones are:</a:t>
            </a:r>
          </a:p>
          <a:p>
            <a:pPr lvl="1"/>
            <a:r>
              <a:rPr lang="en-GB" dirty="0" smtClean="0"/>
              <a:t>Insulin</a:t>
            </a:r>
          </a:p>
          <a:p>
            <a:pPr lvl="1"/>
            <a:r>
              <a:rPr lang="en-GB" dirty="0" smtClean="0"/>
              <a:t>Glucagon</a:t>
            </a:r>
          </a:p>
          <a:p>
            <a:pPr lvl="1"/>
            <a:r>
              <a:rPr lang="en-GB" dirty="0" smtClean="0"/>
              <a:t>Anti-diuretic hormone (ADH)</a:t>
            </a:r>
          </a:p>
          <a:p>
            <a:endParaRPr lang="en-GB" dirty="0"/>
          </a:p>
          <a:p>
            <a:r>
              <a:rPr lang="en-GB" dirty="0" smtClean="0"/>
              <a:t>Each peptide hormone has a specific receptor on the target cell surface, making them highly specific.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9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Insulin and the Recruitment of GLUT4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Glucose levels within the blood must be kept within 3.9 – 6.1mmol per litre.</a:t>
            </a:r>
          </a:p>
          <a:p>
            <a:r>
              <a:rPr lang="en-GB" dirty="0" smtClean="0"/>
              <a:t>The peptide hormones insulin and glucagon control blood glucose level.</a:t>
            </a:r>
          </a:p>
          <a:p>
            <a:r>
              <a:rPr lang="en-GB" dirty="0" smtClean="0"/>
              <a:t>If the blood glucose level rises, usually after a meal, the pancreas detects an increase in blood glucose.</a:t>
            </a:r>
          </a:p>
          <a:p>
            <a:r>
              <a:rPr lang="en-GB" dirty="0" smtClean="0"/>
              <a:t>This causes insulin to be released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Insulin and the Recruitment of GLUT4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insulin receptor is a kinase-linked receptor on the membrane of fat and muscle cells.</a:t>
            </a:r>
          </a:p>
          <a:p>
            <a:r>
              <a:rPr lang="en-GB" dirty="0" smtClean="0"/>
              <a:t>If a hydrophillic signal binds to the insulin receptor, a signal is transduced and a series of phosphorylation events trigger the recruitment of GLUT4 glucose transporters to the cell membrane.</a:t>
            </a:r>
          </a:p>
          <a:p>
            <a:r>
              <a:rPr lang="en-GB" dirty="0" smtClean="0"/>
              <a:t>Glucose is allowed to enter the cell, lowering it’s concentration in the blood. The glucose in the cell is metabolised.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Diabetes mellitus is caused by a deficiency in the effect of insulin and results in the loss of control of blood glucose level.</a:t>
            </a:r>
          </a:p>
          <a:p>
            <a:endParaRPr lang="en-GB" dirty="0"/>
          </a:p>
          <a:p>
            <a:r>
              <a:rPr lang="en-GB" dirty="0" smtClean="0"/>
              <a:t>Two types:</a:t>
            </a:r>
          </a:p>
          <a:p>
            <a:pPr lvl="1"/>
            <a:r>
              <a:rPr lang="en-GB" dirty="0" smtClean="0"/>
              <a:t>Failure to produce insulin (type 1)</a:t>
            </a:r>
          </a:p>
          <a:p>
            <a:pPr lvl="1"/>
            <a:r>
              <a:rPr lang="en-GB" dirty="0" smtClean="0"/>
              <a:t>Loss of receptor function (type 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Type 1 diabetes is treated with injections of insulin – it cannot be reversed. It is often genetic.</a:t>
            </a:r>
          </a:p>
          <a:p>
            <a:r>
              <a:rPr lang="en-GB" dirty="0" smtClean="0"/>
              <a:t>Type 2 diabetes is reversible, as cells are no longer sensitive to insulin, normally due to obesity. Exercise and losing weight can reduce the impact of type 2 diabetes as it triggers recruitment of GLUT4 through other metabolic pathways. Exercise improves the uptake of glucose to fat and muscle cells.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378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ADH and the Recruitment of AQP2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493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Hydrophillic Signals</vt:lpstr>
      <vt:lpstr>Signal Transduction</vt:lpstr>
      <vt:lpstr>Signal Transduction</vt:lpstr>
      <vt:lpstr>Signal Transduction</vt:lpstr>
      <vt:lpstr>Insulin and the Recruitment of GLUT4</vt:lpstr>
      <vt:lpstr>Insulin and the Recruitment of GLUT4</vt:lpstr>
      <vt:lpstr>Diabetes</vt:lpstr>
      <vt:lpstr>Diabetes</vt:lpstr>
      <vt:lpstr>ADH and the Recruitment of AQP2</vt:lpstr>
      <vt:lpstr>Definitions for this Key Area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within Multicellular Organisms</dc:title>
  <dc:creator>aaitken</dc:creator>
  <cp:lastModifiedBy>aaitken</cp:lastModifiedBy>
  <cp:revision>10</cp:revision>
  <dcterms:created xsi:type="dcterms:W3CDTF">2017-10-04T11:18:53Z</dcterms:created>
  <dcterms:modified xsi:type="dcterms:W3CDTF">2018-09-18T08:54:57Z</dcterms:modified>
</cp:coreProperties>
</file>