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8272F-7CA1-446A-9119-5586FFA52776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8F1F-B531-45F6-9A91-DA43E2039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8F1F-B531-45F6-9A91-DA43E20390C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AA28A-08D4-48AE-8AE5-D5B203F2DA35}" type="datetimeFigureOut">
              <a:rPr lang="en-GB" smtClean="0"/>
              <a:pPr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GB" dirty="0" smtClean="0"/>
              <a:t>Proteomics and Amino Acids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Cells and Proteins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Unit 1 Advanced Higher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Miss Aitken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aaitken\AppData\Local\Microsoft\Windows\Temporary Internet Files\Content.IE5\UWSL3RZF\commision_for_dna_projecten_bv_version_2_1__logo__by_bastiaandegoede-d65fwi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  <p:pic>
        <p:nvPicPr>
          <p:cNvPr id="1027" name="Picture 3" descr="C:\Users\aaitken\AppData\Local\Microsoft\Windows\Temporary Internet Files\Content.IE5\4GWN3L0V\dna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75040" y="0"/>
            <a:ext cx="3068960" cy="3068960"/>
          </a:xfrm>
          <a:prstGeom prst="rect">
            <a:avLst/>
          </a:prstGeom>
          <a:noFill/>
        </p:spPr>
      </p:pic>
      <p:pic>
        <p:nvPicPr>
          <p:cNvPr id="7" name="Picture 3" descr="C:\Users\aaitken\AppData\Local\Microsoft\Windows\Temporary Internet Files\Content.IE5\4GWN3L0V\dna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68960" cy="3068960"/>
          </a:xfrm>
          <a:prstGeom prst="rect">
            <a:avLst/>
          </a:prstGeom>
          <a:noFill/>
        </p:spPr>
      </p:pic>
      <p:pic>
        <p:nvPicPr>
          <p:cNvPr id="1028" name="Picture 4" descr="C:\Users\aaitken\AppData\Local\Microsoft\Windows\Temporary Internet Files\Content.IE5\4GWN3L0V\little_boy_reading_clip_ar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661248"/>
            <a:ext cx="1155835" cy="1340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380312" y="6150114"/>
            <a:ext cx="17636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P16-17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0312" y="5733256"/>
            <a:ext cx="17636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Textbook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Polar Amino Acids (OH)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1268760"/>
            <a:ext cx="5544616" cy="283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712" y="4077072"/>
            <a:ext cx="5220072" cy="2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Hydrophobic Amino Acids (CH)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774" y="1412776"/>
            <a:ext cx="915277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Joining Amino Acids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join amino acids together, a </a:t>
            </a:r>
            <a:r>
              <a:rPr lang="en-GB" b="1" dirty="0" smtClean="0"/>
              <a:t>condensation</a:t>
            </a:r>
            <a:r>
              <a:rPr lang="en-GB" dirty="0" smtClean="0"/>
              <a:t> reaction must occur. This is controlled by an enzyme.</a:t>
            </a:r>
          </a:p>
          <a:p>
            <a:endParaRPr lang="en-GB" dirty="0" smtClean="0"/>
          </a:p>
          <a:p>
            <a:r>
              <a:rPr lang="en-GB" dirty="0" smtClean="0"/>
              <a:t>In this reaction, a water molecule is made by taking the </a:t>
            </a:r>
            <a:r>
              <a:rPr lang="en-GB" b="1" dirty="0" smtClean="0"/>
              <a:t>OH</a:t>
            </a:r>
            <a:r>
              <a:rPr lang="en-GB" dirty="0" smtClean="0"/>
              <a:t> from the </a:t>
            </a:r>
            <a:r>
              <a:rPr lang="en-GB" b="1" dirty="0" smtClean="0"/>
              <a:t>COOH</a:t>
            </a:r>
            <a:r>
              <a:rPr lang="en-GB" dirty="0" smtClean="0"/>
              <a:t> acid group of one amino acid and the </a:t>
            </a:r>
            <a:r>
              <a:rPr lang="en-GB" b="1" dirty="0" smtClean="0"/>
              <a:t>H</a:t>
            </a:r>
            <a:r>
              <a:rPr lang="en-GB" dirty="0" smtClean="0"/>
              <a:t> from the </a:t>
            </a:r>
            <a:r>
              <a:rPr lang="en-GB" b="1" dirty="0" smtClean="0"/>
              <a:t>NH</a:t>
            </a:r>
            <a:r>
              <a:rPr lang="en-GB" b="1" baseline="-25000" dirty="0" smtClean="0"/>
              <a:t>2</a:t>
            </a:r>
            <a:r>
              <a:rPr lang="en-GB" dirty="0" smtClean="0"/>
              <a:t> group of the next amino acid.</a:t>
            </a:r>
          </a:p>
          <a:p>
            <a:endParaRPr lang="en-GB" dirty="0" smtClean="0"/>
          </a:p>
          <a:p>
            <a:r>
              <a:rPr lang="en-GB" dirty="0" smtClean="0"/>
              <a:t>The bond made (C-N) is called a </a:t>
            </a:r>
            <a:r>
              <a:rPr lang="en-GB" b="1" dirty="0" smtClean="0"/>
              <a:t>peptide</a:t>
            </a:r>
            <a:r>
              <a:rPr lang="en-GB" dirty="0" smtClean="0"/>
              <a:t> bond.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Proteomics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Genome:</a:t>
            </a:r>
          </a:p>
          <a:p>
            <a:pPr lvl="2"/>
            <a:r>
              <a:rPr lang="en-GB" dirty="0" smtClean="0"/>
              <a:t>complete set of DNA</a:t>
            </a:r>
          </a:p>
          <a:p>
            <a:pPr lvl="2"/>
            <a:r>
              <a:rPr lang="en-GB" dirty="0" smtClean="0"/>
              <a:t>Comprises of coding and non-coding areas</a:t>
            </a:r>
          </a:p>
          <a:p>
            <a:pPr lvl="2"/>
            <a:r>
              <a:rPr lang="en-GB" dirty="0" smtClean="0"/>
              <a:t>20-25000 genes in human genome</a:t>
            </a:r>
          </a:p>
          <a:p>
            <a:r>
              <a:rPr lang="en-GB" dirty="0" smtClean="0"/>
              <a:t>Proteome:</a:t>
            </a:r>
          </a:p>
          <a:p>
            <a:pPr lvl="2"/>
            <a:r>
              <a:rPr lang="en-GB" dirty="0" smtClean="0"/>
              <a:t>Entire set of proteins that can be expressed from a genome</a:t>
            </a:r>
          </a:p>
          <a:p>
            <a:pPr lvl="2"/>
            <a:r>
              <a:rPr lang="en-GB" dirty="0" smtClean="0"/>
              <a:t>250k – 1 Million proteins</a:t>
            </a:r>
          </a:p>
          <a:p>
            <a:pPr lvl="2"/>
            <a:r>
              <a:rPr lang="en-GB" dirty="0" smtClean="0"/>
              <a:t>Proteome is much larger than the genome</a:t>
            </a:r>
          </a:p>
          <a:p>
            <a:pPr lvl="2">
              <a:buNone/>
            </a:pPr>
            <a:endParaRPr lang="en-GB" dirty="0" smtClean="0"/>
          </a:p>
          <a:p>
            <a:pPr lvl="4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Why is the proteome 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larger than the genome?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Alternative RNA splicing:</a:t>
            </a:r>
          </a:p>
          <a:p>
            <a:pPr marL="514350" indent="-514350">
              <a:buNone/>
            </a:pPr>
            <a:r>
              <a:rPr lang="en-GB" dirty="0" smtClean="0"/>
              <a:t>	Depending on what parts of the RNA are treated as introns or exons, different mature transcripts are produced from strands of DNA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2.	Post-translational modification:</a:t>
            </a:r>
          </a:p>
          <a:p>
            <a:pPr marL="514350" indent="-514350">
              <a:buNone/>
            </a:pPr>
            <a:r>
              <a:rPr lang="en-GB" dirty="0" smtClean="0"/>
              <a:t>	The protein made at the end of transcription and translation can be cut or combined with different molecules in different ways</a:t>
            </a:r>
            <a:endParaRPr lang="en-GB" dirty="0"/>
          </a:p>
        </p:txBody>
      </p:sp>
      <p:pic>
        <p:nvPicPr>
          <p:cNvPr id="2050" name="Picture 2" descr="C:\Users\aaitken\AppData\Local\Microsoft\Windows\Temporary Internet Files\Content.IE5\UWSL3RZF\reflec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581391" cy="1854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Amino Acid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Polypeptides are polymers of amino acid monomers. After post-translational modification, we can then call this polypeptide a protein.</a:t>
            </a:r>
          </a:p>
          <a:p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4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Amino Acid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4834880" cy="4525963"/>
          </a:xfrm>
        </p:spPr>
        <p:txBody>
          <a:bodyPr/>
          <a:lstStyle/>
          <a:p>
            <a:r>
              <a:rPr lang="en-GB" dirty="0" smtClean="0"/>
              <a:t>All amino acids have a </a:t>
            </a:r>
            <a:r>
              <a:rPr lang="en-GB" b="1" dirty="0" smtClean="0"/>
              <a:t>central carbon </a:t>
            </a:r>
            <a:r>
              <a:rPr lang="en-GB" dirty="0" smtClean="0"/>
              <a:t>which has 4 groups bonded to it:</a:t>
            </a:r>
          </a:p>
          <a:p>
            <a:pPr lvl="1"/>
            <a:r>
              <a:rPr lang="en-GB" dirty="0" smtClean="0"/>
              <a:t>An NH</a:t>
            </a:r>
            <a:r>
              <a:rPr lang="en-GB" baseline="-25000" dirty="0" smtClean="0"/>
              <a:t>2</a:t>
            </a:r>
            <a:r>
              <a:rPr lang="en-GB" dirty="0" smtClean="0"/>
              <a:t> (amine) group</a:t>
            </a:r>
          </a:p>
          <a:p>
            <a:pPr lvl="1"/>
            <a:r>
              <a:rPr lang="en-GB" dirty="0" smtClean="0"/>
              <a:t>A COOH (acid) group</a:t>
            </a:r>
          </a:p>
          <a:p>
            <a:pPr lvl="1"/>
            <a:r>
              <a:rPr lang="en-GB" dirty="0" smtClean="0"/>
              <a:t>A singular hydrogen atom</a:t>
            </a:r>
          </a:p>
          <a:p>
            <a:pPr lvl="1"/>
            <a:r>
              <a:rPr lang="en-GB" dirty="0" smtClean="0"/>
              <a:t>A variable R group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8098" y="1772816"/>
            <a:ext cx="451590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Amino Acid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in the aqueous solution of the cell, the NH</a:t>
            </a:r>
            <a:r>
              <a:rPr lang="en-GB" baseline="-25000" dirty="0" smtClean="0"/>
              <a:t>2</a:t>
            </a:r>
            <a:r>
              <a:rPr lang="en-GB" dirty="0" smtClean="0"/>
              <a:t> amine group will gain a hydrogen ion to form NH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+</a:t>
            </a:r>
            <a:r>
              <a:rPr lang="en-GB" dirty="0" smtClean="0"/>
              <a:t>, whilst the COOH acid group will lose a hydrogen ion to form COO</a:t>
            </a:r>
            <a:r>
              <a:rPr lang="en-GB" baseline="30000" dirty="0" smtClean="0"/>
              <a:t>-</a:t>
            </a:r>
          </a:p>
          <a:p>
            <a:endParaRPr lang="en-GB" baseline="30000" dirty="0" smtClean="0"/>
          </a:p>
          <a:p>
            <a:r>
              <a:rPr lang="en-GB" dirty="0" smtClean="0"/>
              <a:t>That means it is </a:t>
            </a:r>
            <a:r>
              <a:rPr lang="en-GB" dirty="0" err="1" smtClean="0"/>
              <a:t>upto</a:t>
            </a:r>
            <a:r>
              <a:rPr lang="en-GB" dirty="0" smtClean="0"/>
              <a:t> the variable R group to decide the charge on the amino acid. This affects the way it behaves.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Amino Acid Groups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There are four classes of amino acids:</a:t>
            </a:r>
          </a:p>
          <a:p>
            <a:pPr lvl="1"/>
            <a:r>
              <a:rPr lang="en-GB" dirty="0" smtClean="0"/>
              <a:t>Acidic (negatively charged) – R group with COOH</a:t>
            </a:r>
          </a:p>
          <a:p>
            <a:pPr lvl="1"/>
            <a:r>
              <a:rPr lang="en-GB" dirty="0" smtClean="0"/>
              <a:t>Basic (positively charged) – R group with NH2</a:t>
            </a:r>
          </a:p>
          <a:p>
            <a:pPr lvl="1"/>
            <a:r>
              <a:rPr lang="en-GB" dirty="0" smtClean="0"/>
              <a:t>Polar (slightly charged, </a:t>
            </a:r>
            <a:r>
              <a:rPr lang="en-GB" dirty="0" err="1" smtClean="0"/>
              <a:t>hydrophillic</a:t>
            </a:r>
            <a:r>
              <a:rPr lang="en-GB" dirty="0" smtClean="0"/>
              <a:t>) - R group with OH</a:t>
            </a:r>
          </a:p>
          <a:p>
            <a:pPr lvl="1"/>
            <a:r>
              <a:rPr lang="en-GB" dirty="0" smtClean="0"/>
              <a:t>Hydrophobic (no charge) – R group with hydrocarbon</a:t>
            </a:r>
          </a:p>
          <a:p>
            <a:pPr lvl="1"/>
            <a:endParaRPr lang="en-GB" dirty="0" smtClean="0"/>
          </a:p>
          <a:p>
            <a:pPr lvl="1" algn="just"/>
            <a:r>
              <a:rPr lang="en-GB" sz="2400" i="1" dirty="0" smtClean="0">
                <a:solidFill>
                  <a:srgbClr val="FF0000"/>
                </a:solidFill>
              </a:rPr>
              <a:t>At Advanced Higher level you do not need to know the structure of any specific amino acids but you should be able to identify which group each amino acid falls into.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Acidic Amino Acids (COO</a:t>
            </a:r>
            <a:r>
              <a:rPr lang="en-GB" b="1" baseline="30000" dirty="0" smtClean="0">
                <a:solidFill>
                  <a:srgbClr val="FF0000"/>
                </a:solidFill>
              </a:rPr>
              <a:t>-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412776"/>
            <a:ext cx="5040560" cy="470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Basic Amino Acids (NH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/NH</a:t>
            </a:r>
            <a:r>
              <a:rPr lang="en-GB" b="1" baseline="-25000" dirty="0" smtClean="0">
                <a:solidFill>
                  <a:srgbClr val="FF0000"/>
                </a:solidFill>
              </a:rPr>
              <a:t>3</a:t>
            </a:r>
            <a:r>
              <a:rPr lang="en-GB" b="1" baseline="30000" dirty="0" smtClean="0">
                <a:solidFill>
                  <a:srgbClr val="FF0000"/>
                </a:solidFill>
              </a:rPr>
              <a:t>+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484784"/>
            <a:ext cx="74516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372</Words>
  <Application>Microsoft Office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Proteomics and Amino Acids</vt:lpstr>
      <vt:lpstr>Proteomics</vt:lpstr>
      <vt:lpstr>Why is the proteome  larger than the genome?</vt:lpstr>
      <vt:lpstr>Amino Acid Structure</vt:lpstr>
      <vt:lpstr>Amino Acid Structure</vt:lpstr>
      <vt:lpstr>Amino Acid Structure</vt:lpstr>
      <vt:lpstr>Amino Acid Groups</vt:lpstr>
      <vt:lpstr>Acidic Amino Acids (COO-)</vt:lpstr>
      <vt:lpstr>Basic Amino Acids (NH2 /NH3+)</vt:lpstr>
      <vt:lpstr>Polar Amino Acids (OH)</vt:lpstr>
      <vt:lpstr>Hydrophobic Amino Acids (CH)</vt:lpstr>
      <vt:lpstr>Joining Amino Acids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Proteins and Membrane Structure</dc:title>
  <dc:creator>aaitken</dc:creator>
  <cp:lastModifiedBy>aaitken</cp:lastModifiedBy>
  <cp:revision>28</cp:revision>
  <dcterms:created xsi:type="dcterms:W3CDTF">2017-03-14T15:19:14Z</dcterms:created>
  <dcterms:modified xsi:type="dcterms:W3CDTF">2017-08-24T12:05:36Z</dcterms:modified>
</cp:coreProperties>
</file>