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64" r:id="rId5"/>
    <p:sldId id="265" r:id="rId6"/>
    <p:sldId id="270" r:id="rId7"/>
    <p:sldId id="259" r:id="rId8"/>
    <p:sldId id="267" r:id="rId9"/>
    <p:sldId id="268" r:id="rId10"/>
    <p:sldId id="269" r:id="rId11"/>
    <p:sldId id="271" r:id="rId12"/>
    <p:sldId id="273" r:id="rId13"/>
    <p:sldId id="277" r:id="rId14"/>
    <p:sldId id="278" r:id="rId15"/>
    <p:sldId id="274" r:id="rId16"/>
    <p:sldId id="275" r:id="rId17"/>
    <p:sldId id="276" r:id="rId18"/>
  </p:sldIdLst>
  <p:sldSz cx="12192000" cy="6858000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CBF6F-0E44-4910-AFF6-50573642593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0D906-D970-4699-B4C8-9B50A9BDD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9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35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64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6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73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5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39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1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3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8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2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A2C04-4CF4-4B08-BD89-612506799EF2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16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166" y="1122363"/>
            <a:ext cx="10421005" cy="2387600"/>
          </a:xfrm>
        </p:spPr>
        <p:txBody>
          <a:bodyPr/>
          <a:lstStyle/>
          <a:p>
            <a:r>
              <a:rPr lang="en-GB" dirty="0" smtClean="0"/>
              <a:t>Sex Determination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2: Organisms and Evolution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6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Sex Linkage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As the X chromosome is much larger than the Y chromosome, it carries many more genes. </a:t>
            </a:r>
          </a:p>
          <a:p>
            <a:r>
              <a:rPr lang="en-GB" dirty="0" smtClean="0"/>
              <a:t>Many genes on the X chromosome do not have a homologous partner on the Y chromosome.</a:t>
            </a:r>
          </a:p>
          <a:p>
            <a:endParaRPr lang="en-GB" dirty="0"/>
          </a:p>
          <a:p>
            <a:r>
              <a:rPr lang="en-GB" dirty="0" smtClean="0"/>
              <a:t>This leads to </a:t>
            </a:r>
            <a:r>
              <a:rPr lang="en-GB" b="1" dirty="0" smtClean="0"/>
              <a:t>sex-linked patterns of inheritance</a:t>
            </a:r>
            <a:r>
              <a:rPr lang="en-GB" dirty="0" smtClean="0"/>
              <a:t>, where females can either </a:t>
            </a:r>
            <a:r>
              <a:rPr lang="en-GB" b="1" dirty="0" smtClean="0"/>
              <a:t>pass on </a:t>
            </a:r>
            <a:r>
              <a:rPr lang="en-GB" dirty="0" smtClean="0"/>
              <a:t>a condition/trait or be a </a:t>
            </a:r>
            <a:r>
              <a:rPr lang="en-GB" b="1" dirty="0" smtClean="0"/>
              <a:t>carrier</a:t>
            </a:r>
            <a:r>
              <a:rPr lang="en-GB" dirty="0" smtClean="0"/>
              <a:t> for the condition/trait if a dominant allele masks a recessive allele.</a:t>
            </a:r>
          </a:p>
          <a:p>
            <a:r>
              <a:rPr lang="en-GB" dirty="0" smtClean="0"/>
              <a:t>Males </a:t>
            </a:r>
            <a:r>
              <a:rPr lang="en-GB" b="1" dirty="0" smtClean="0"/>
              <a:t>do not </a:t>
            </a:r>
            <a:r>
              <a:rPr lang="en-GB" dirty="0" smtClean="0"/>
              <a:t>have the ability to be carriers – they either have the trait, or they do not.</a:t>
            </a:r>
          </a:p>
        </p:txBody>
      </p:sp>
    </p:spTree>
    <p:extLst>
      <p:ext uri="{BB962C8B-B14F-4D97-AF65-F5344CB8AC3E}">
        <p14:creationId xmlns:p14="http://schemas.microsoft.com/office/powerpoint/2010/main" val="11409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 Inactivation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Male cells only have one X and female cells have two.</a:t>
            </a:r>
          </a:p>
          <a:p>
            <a:endParaRPr lang="en-GB" dirty="0"/>
          </a:p>
          <a:p>
            <a:r>
              <a:rPr lang="en-GB" dirty="0" smtClean="0"/>
              <a:t>This initially led scientists to think that females developed a double dose of all the genes on the X chromosome. They do not.</a:t>
            </a:r>
          </a:p>
          <a:p>
            <a:endParaRPr lang="en-GB" dirty="0"/>
          </a:p>
          <a:p>
            <a:r>
              <a:rPr lang="en-GB" dirty="0" smtClean="0"/>
              <a:t>In early female embryonic development, most of the genes on one X chromosome in each cell are </a:t>
            </a:r>
            <a:r>
              <a:rPr lang="en-GB" b="1" dirty="0" smtClean="0"/>
              <a:t>inactivated, supercoiling into a structure called a Barr Body</a:t>
            </a:r>
            <a:r>
              <a:rPr lang="en-GB" dirty="0" smtClean="0"/>
              <a:t> – to prevent females from getting </a:t>
            </a:r>
            <a:r>
              <a:rPr lang="en-GB" b="1" dirty="0" smtClean="0"/>
              <a:t>a double dose of gene products </a:t>
            </a:r>
            <a:r>
              <a:rPr lang="en-GB" dirty="0" smtClean="0"/>
              <a:t>as this could be </a:t>
            </a:r>
            <a:r>
              <a:rPr lang="en-GB" b="1" dirty="0" smtClean="0"/>
              <a:t>harmful</a:t>
            </a:r>
            <a:r>
              <a:rPr lang="en-GB" dirty="0" smtClean="0"/>
              <a:t> to cells.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404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 Inactivation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X inactivation is </a:t>
            </a:r>
            <a:r>
              <a:rPr lang="en-GB" b="1" dirty="0"/>
              <a:t>random in each cell</a:t>
            </a:r>
            <a:r>
              <a:rPr lang="en-GB" dirty="0"/>
              <a:t>: there's no way to predict which of the two X chromosomes will become inactivated. </a:t>
            </a:r>
          </a:p>
          <a:p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330" y="3120067"/>
            <a:ext cx="5686722" cy="330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5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 Inactivation and Carriers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/>
          </a:p>
          <a:p>
            <a:r>
              <a:rPr lang="en-GB" b="1" dirty="0" smtClean="0"/>
              <a:t>Carriers</a:t>
            </a:r>
            <a:r>
              <a:rPr lang="en-GB" dirty="0" smtClean="0"/>
              <a:t> </a:t>
            </a:r>
            <a:r>
              <a:rPr lang="en-GB" dirty="0"/>
              <a:t>remain </a:t>
            </a:r>
            <a:r>
              <a:rPr lang="en-GB" b="1" dirty="0"/>
              <a:t>unaffected by any deleterious mutations </a:t>
            </a:r>
            <a:r>
              <a:rPr lang="en-GB" dirty="0"/>
              <a:t>on these X chromosomes as the X-chromosome inactivation is random, </a:t>
            </a:r>
            <a:r>
              <a:rPr lang="en-GB" b="1" dirty="0"/>
              <a:t>half of the cells in any tissues will have a working copy of the gene</a:t>
            </a:r>
            <a:r>
              <a:rPr lang="en-GB" dirty="0"/>
              <a:t> in question.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491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10" y="0"/>
            <a:ext cx="10391274" cy="647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235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Tortoiseshell Cats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cats, one of several genes controlling </a:t>
            </a:r>
            <a:r>
              <a:rPr lang="en-GB" b="1" dirty="0"/>
              <a:t>fur colour </a:t>
            </a:r>
            <a:r>
              <a:rPr lang="en-GB" dirty="0"/>
              <a:t>is located on the </a:t>
            </a:r>
            <a:r>
              <a:rPr lang="en-GB" b="1" dirty="0"/>
              <a:t>X chromosome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/>
              <a:t>The gene has two versions, or alleles. One form of the gene codes for </a:t>
            </a:r>
            <a:r>
              <a:rPr lang="en-GB" b="1" dirty="0"/>
              <a:t>orange fur</a:t>
            </a:r>
            <a:r>
              <a:rPr lang="en-GB" dirty="0"/>
              <a:t> (</a:t>
            </a:r>
            <a:r>
              <a:rPr lang="en-GB" b="1" dirty="0"/>
              <a:t>X</a:t>
            </a:r>
            <a:r>
              <a:rPr lang="en-GB" b="1" baseline="30000" dirty="0"/>
              <a:t>B</a:t>
            </a:r>
            <a:r>
              <a:rPr lang="en-GB" dirty="0"/>
              <a:t>), and the other form codes for </a:t>
            </a:r>
            <a:r>
              <a:rPr lang="en-GB" b="1" dirty="0"/>
              <a:t>black fur </a:t>
            </a:r>
            <a:r>
              <a:rPr lang="en-GB" dirty="0"/>
              <a:t>(</a:t>
            </a:r>
            <a:r>
              <a:rPr lang="en-GB" b="1" dirty="0" err="1"/>
              <a:t>X</a:t>
            </a:r>
            <a:r>
              <a:rPr lang="en-GB" b="1" baseline="30000" dirty="0" err="1"/>
              <a:t>b</a:t>
            </a:r>
            <a:r>
              <a:rPr lang="en-GB" dirty="0"/>
              <a:t>).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/>
              <a:t>In any given cell of a </a:t>
            </a:r>
            <a:r>
              <a:rPr lang="en-GB" b="1" dirty="0"/>
              <a:t>heterozygous female </a:t>
            </a:r>
            <a:r>
              <a:rPr lang="en-GB" dirty="0"/>
              <a:t>could end up as either of the following: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775" y="4940300"/>
            <a:ext cx="13716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279" y="49403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92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076" y="0"/>
            <a:ext cx="6231924" cy="672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39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Environmental Factors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Temperature</a:t>
            </a:r>
          </a:p>
          <a:p>
            <a:r>
              <a:rPr lang="en-GB" sz="4000" dirty="0" smtClean="0"/>
              <a:t>Size</a:t>
            </a:r>
          </a:p>
          <a:p>
            <a:r>
              <a:rPr lang="en-GB" sz="4000" dirty="0" smtClean="0"/>
              <a:t>Competition</a:t>
            </a:r>
          </a:p>
          <a:p>
            <a:r>
              <a:rPr lang="en-GB" sz="4000" dirty="0" smtClean="0"/>
              <a:t>Parasitic </a:t>
            </a:r>
            <a:r>
              <a:rPr lang="en-GB" sz="4000" dirty="0" smtClean="0"/>
              <a:t>Infection</a:t>
            </a:r>
          </a:p>
          <a:p>
            <a:endParaRPr lang="en-GB" sz="4000" dirty="0"/>
          </a:p>
          <a:p>
            <a:r>
              <a:rPr lang="en-GB" sz="4000" dirty="0" smtClean="0"/>
              <a:t>Copy the table from your textbook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7871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become male or female?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Genes (most common)</a:t>
            </a:r>
          </a:p>
          <a:p>
            <a:r>
              <a:rPr lang="en-GB" dirty="0" smtClean="0"/>
              <a:t>Sex can be determined by genetic factors</a:t>
            </a:r>
          </a:p>
          <a:p>
            <a:endParaRPr lang="en-GB" dirty="0"/>
          </a:p>
          <a:p>
            <a:r>
              <a:rPr lang="en-GB" b="1" dirty="0" smtClean="0"/>
              <a:t>Environment (less common)</a:t>
            </a:r>
          </a:p>
          <a:p>
            <a:r>
              <a:rPr lang="en-GB" dirty="0" smtClean="0"/>
              <a:t>Sex can be determined by things going on in the environment</a:t>
            </a:r>
          </a:p>
          <a:p>
            <a:pPr lvl="1"/>
            <a:r>
              <a:rPr lang="en-GB" dirty="0" smtClean="0"/>
              <a:t>Temperature</a:t>
            </a:r>
          </a:p>
          <a:p>
            <a:pPr lvl="1"/>
            <a:r>
              <a:rPr lang="en-GB" dirty="0" smtClean="0"/>
              <a:t>Size</a:t>
            </a:r>
          </a:p>
          <a:p>
            <a:pPr lvl="1"/>
            <a:r>
              <a:rPr lang="en-GB" dirty="0" smtClean="0"/>
              <a:t>Competition</a:t>
            </a:r>
          </a:p>
          <a:p>
            <a:pPr lvl="1"/>
            <a:r>
              <a:rPr lang="en-GB" dirty="0" smtClean="0"/>
              <a:t>Parasitic Infection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0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 determined by genetics: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Sex Chromosomes: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all mammals and some insects, there are chromosomes which determine the sex of the individual.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There are 23 pairs of chromosomes: 22 pairs of </a:t>
            </a:r>
            <a:r>
              <a:rPr lang="en-GB" b="1" dirty="0" smtClean="0"/>
              <a:t>autosomal chromosomes</a:t>
            </a:r>
            <a:r>
              <a:rPr lang="en-GB" dirty="0" smtClean="0"/>
              <a:t> and one pair of </a:t>
            </a:r>
            <a:r>
              <a:rPr lang="en-GB" b="1" dirty="0" smtClean="0"/>
              <a:t>sex chromosomes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8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 determined by genetics: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Sex Chromosomes in Mammals (and some others):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dirty="0" smtClean="0"/>
              <a:t>Females have a homologous pair of X chromosomes (XX) - </a:t>
            </a:r>
            <a:r>
              <a:rPr lang="en-GB" b="1" dirty="0" smtClean="0"/>
              <a:t>homogametic</a:t>
            </a:r>
          </a:p>
          <a:p>
            <a:pPr marL="0" indent="0">
              <a:buNone/>
            </a:pPr>
            <a:r>
              <a:rPr lang="en-GB" dirty="0" smtClean="0"/>
              <a:t>Males have one X and one much smaller Y chromosome (XY) - </a:t>
            </a:r>
            <a:r>
              <a:rPr lang="en-GB" b="1" dirty="0" smtClean="0"/>
              <a:t>heterogametic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All gametes from a female are X – producing females.</a:t>
            </a:r>
          </a:p>
          <a:p>
            <a:pPr marL="0" indent="0">
              <a:buNone/>
            </a:pPr>
            <a:r>
              <a:rPr lang="en-GB" dirty="0" smtClean="0"/>
              <a:t>50% of gametes from a male are X – producing females, and 50% are Y – producing males.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Males determine sex </a:t>
            </a:r>
            <a:r>
              <a:rPr lang="en-GB" dirty="0" smtClean="0"/>
              <a:t>in mammals and some other animals.</a:t>
            </a:r>
          </a:p>
        </p:txBody>
      </p:sp>
    </p:spTree>
    <p:extLst>
      <p:ext uri="{BB962C8B-B14F-4D97-AF65-F5344CB8AC3E}">
        <p14:creationId xmlns:p14="http://schemas.microsoft.com/office/powerpoint/2010/main" val="42750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 determined by genetics: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Sex Chromosomes in birds and reptiles: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dirty="0"/>
              <a:t>M</a:t>
            </a:r>
            <a:r>
              <a:rPr lang="en-GB" dirty="0" smtClean="0"/>
              <a:t>ales have a homologous pair of Z chromosomes (ZZ) - </a:t>
            </a:r>
            <a:r>
              <a:rPr lang="en-GB" b="1" dirty="0" smtClean="0"/>
              <a:t>homogametic</a:t>
            </a:r>
          </a:p>
          <a:p>
            <a:pPr marL="0" indent="0">
              <a:buNone/>
            </a:pPr>
            <a:r>
              <a:rPr lang="en-GB" dirty="0" smtClean="0"/>
              <a:t>Females have one Z and one W chromosome (ZW) - </a:t>
            </a:r>
            <a:r>
              <a:rPr lang="en-GB" b="1" dirty="0" smtClean="0"/>
              <a:t>heterogametic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All gametes from a male are Z – producing males.</a:t>
            </a:r>
          </a:p>
          <a:p>
            <a:pPr marL="0" indent="0">
              <a:buNone/>
            </a:pPr>
            <a:r>
              <a:rPr lang="en-GB" dirty="0" smtClean="0"/>
              <a:t>50% of gametes from a female are Z – producing males, and 50% are W – producing females.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Females determine sex </a:t>
            </a:r>
            <a:r>
              <a:rPr lang="en-GB" dirty="0" smtClean="0"/>
              <a:t>in birds and reptiles</a:t>
            </a:r>
          </a:p>
        </p:txBody>
      </p:sp>
    </p:spTree>
    <p:extLst>
      <p:ext uri="{BB962C8B-B14F-4D97-AF65-F5344CB8AC3E}">
        <p14:creationId xmlns:p14="http://schemas.microsoft.com/office/powerpoint/2010/main" val="12220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0178"/>
            <a:ext cx="5738648" cy="673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“Male-ness”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10" y="1690688"/>
            <a:ext cx="6145924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How do mammals become male?</a:t>
            </a:r>
          </a:p>
          <a:p>
            <a:endParaRPr lang="en-GB" dirty="0"/>
          </a:p>
          <a:p>
            <a:r>
              <a:rPr lang="en-GB" dirty="0" smtClean="0"/>
              <a:t>All embryos start out life in a similar way.</a:t>
            </a:r>
          </a:p>
          <a:p>
            <a:endParaRPr lang="en-GB" dirty="0"/>
          </a:p>
          <a:p>
            <a:r>
              <a:rPr lang="en-GB" dirty="0" smtClean="0"/>
              <a:t>Y chromosomes are very small and do not carry much information. A single gene on the Y chromosome called the </a:t>
            </a:r>
            <a:r>
              <a:rPr lang="en-GB" b="1" dirty="0" smtClean="0"/>
              <a:t>SRY gene </a:t>
            </a:r>
            <a:r>
              <a:rPr lang="en-GB" dirty="0" smtClean="0"/>
              <a:t>causes embryos to be male.</a:t>
            </a:r>
          </a:p>
          <a:p>
            <a:endParaRPr lang="en-GB" dirty="0"/>
          </a:p>
          <a:p>
            <a:r>
              <a:rPr lang="en-GB" dirty="0" smtClean="0"/>
              <a:t>Without this, embryos are female.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124" y="1690688"/>
            <a:ext cx="467892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1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“Male-ness” – the SRY Gene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10" y="1690688"/>
            <a:ext cx="53361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SRY gene provides instructions for making a </a:t>
            </a:r>
            <a:r>
              <a:rPr lang="en-GB" b="1" dirty="0"/>
              <a:t>transcription factor </a:t>
            </a:r>
            <a:r>
              <a:rPr lang="en-GB" dirty="0"/>
              <a:t>called the </a:t>
            </a:r>
            <a:r>
              <a:rPr lang="en-GB" b="1" dirty="0"/>
              <a:t>Testis-Determining Factor </a:t>
            </a:r>
            <a:r>
              <a:rPr lang="en-GB" dirty="0"/>
              <a:t>(</a:t>
            </a:r>
            <a:r>
              <a:rPr lang="en-GB" b="1" dirty="0"/>
              <a:t>TDF</a:t>
            </a:r>
            <a:r>
              <a:rPr lang="en-GB" dirty="0"/>
              <a:t>).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transcription factor is a </a:t>
            </a:r>
            <a:r>
              <a:rPr lang="en-GB" b="1" dirty="0"/>
              <a:t>protein </a:t>
            </a:r>
            <a:r>
              <a:rPr lang="en-GB" dirty="0"/>
              <a:t>that</a:t>
            </a:r>
            <a:r>
              <a:rPr lang="en-GB" b="1" dirty="0"/>
              <a:t> binds to specific regions of DNA </a:t>
            </a:r>
            <a:r>
              <a:rPr lang="en-GB" dirty="0"/>
              <a:t>and</a:t>
            </a:r>
            <a:r>
              <a:rPr lang="en-GB" b="1" dirty="0"/>
              <a:t> helps control the activity of particular genes</a:t>
            </a:r>
            <a:r>
              <a:rPr lang="en-GB" dirty="0"/>
              <a:t>. 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436" y="1529255"/>
            <a:ext cx="5650742" cy="50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6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Sex Linkage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the X chromosome is much larger than the Y chromosome, it carries many more genes. </a:t>
            </a:r>
          </a:p>
          <a:p>
            <a:r>
              <a:rPr lang="en-GB" dirty="0" smtClean="0"/>
              <a:t>Many genes on the X chromosome do not have a homologous partner on the Y chromosome.</a:t>
            </a:r>
          </a:p>
          <a:p>
            <a:endParaRPr lang="en-GB" dirty="0"/>
          </a:p>
          <a:p>
            <a:r>
              <a:rPr lang="en-GB" dirty="0" smtClean="0"/>
              <a:t>This leads to sex-linked patterns of inheritance, where females can either pass on a condition/trait or be a carrier for the condition/trait.</a:t>
            </a:r>
          </a:p>
        </p:txBody>
      </p:sp>
    </p:spTree>
    <p:extLst>
      <p:ext uri="{BB962C8B-B14F-4D97-AF65-F5344CB8AC3E}">
        <p14:creationId xmlns:p14="http://schemas.microsoft.com/office/powerpoint/2010/main" val="313449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748</Words>
  <Application>Microsoft Office PowerPoint</Application>
  <PresentationFormat>Widescreen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Sex Determination</vt:lpstr>
      <vt:lpstr>How do we become male or female?</vt:lpstr>
      <vt:lpstr>Sex determined by genetics:</vt:lpstr>
      <vt:lpstr>Sex determined by genetics:</vt:lpstr>
      <vt:lpstr>Sex determined by genetics:</vt:lpstr>
      <vt:lpstr>PowerPoint Presentation</vt:lpstr>
      <vt:lpstr>“Male-ness”</vt:lpstr>
      <vt:lpstr>“Male-ness” – the SRY Gene</vt:lpstr>
      <vt:lpstr>Sex Linkage</vt:lpstr>
      <vt:lpstr>Sex Linkage</vt:lpstr>
      <vt:lpstr>X Inactivation</vt:lpstr>
      <vt:lpstr>X Inactivation</vt:lpstr>
      <vt:lpstr>X Inactivation and Carriers</vt:lpstr>
      <vt:lpstr>PowerPoint Presentation</vt:lpstr>
      <vt:lpstr>Tortoiseshell Cats</vt:lpstr>
      <vt:lpstr>PowerPoint Presentation</vt:lpstr>
      <vt:lpstr>Environmental Factors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by Drift and Selection</dc:title>
  <dc:creator>aaitken</dc:creator>
  <cp:lastModifiedBy>aaitken</cp:lastModifiedBy>
  <cp:revision>28</cp:revision>
  <cp:lastPrinted>2019-01-15T09:19:22Z</cp:lastPrinted>
  <dcterms:created xsi:type="dcterms:W3CDTF">2019-01-11T11:36:56Z</dcterms:created>
  <dcterms:modified xsi:type="dcterms:W3CDTF">2019-01-30T09:06:00Z</dcterms:modified>
</cp:coreProperties>
</file>