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5" r:id="rId17"/>
    <p:sldId id="276" r:id="rId18"/>
    <p:sldId id="270" r:id="rId19"/>
    <p:sldId id="271" r:id="rId20"/>
    <p:sldId id="272" r:id="rId21"/>
    <p:sldId id="273" r:id="rId22"/>
    <p:sldId id="274" r:id="rId23"/>
  </p:sldIdLst>
  <p:sldSz cx="12192000" cy="6858000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8CD1-E86E-4FB0-A26A-DD42D03C06F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05ED4-1682-42E4-B631-9C93D6CDD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7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7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5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0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5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03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8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9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4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2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1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50AE-4571-494D-B0AB-6CBE6B9E2EA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9A48-9014-4EEE-BEA1-97C06389C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9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zemanscience.com/genetic-recombination-gene-mapping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Meiosis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2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53" y="143343"/>
            <a:ext cx="6008688" cy="3605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026" y="2343075"/>
            <a:ext cx="5482575" cy="39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of Meiosis 1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Nuclear membrane then breaks down so that microtubules from the centrosomes can connect with the centromeres of the chromosomes.</a:t>
            </a:r>
          </a:p>
          <a:p>
            <a:endParaRPr lang="en-GB" dirty="0"/>
          </a:p>
          <a:p>
            <a:r>
              <a:rPr lang="en-GB" dirty="0" smtClean="0"/>
              <a:t>The microtubules form spindle fibres linking across the cell and this aligns homologous chromosomes along the cell’s equator.</a:t>
            </a:r>
          </a:p>
          <a:p>
            <a:endParaRPr lang="en-GB" dirty="0"/>
          </a:p>
          <a:p>
            <a:r>
              <a:rPr lang="en-GB" dirty="0" smtClean="0"/>
              <a:t>Chromosomes position themselves randomly along the equator, regardless of which parent they came from. </a:t>
            </a:r>
            <a:r>
              <a:rPr lang="en-GB" b="1" dirty="0" smtClean="0"/>
              <a:t>This is called independent assortment. (more later)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579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of Meiosis 1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Microtubules of spindle fibres shorten and pull on the centromeres so the </a:t>
            </a:r>
            <a:r>
              <a:rPr lang="en-GB" b="1" dirty="0" smtClean="0"/>
              <a:t>homologous chromosomes separate</a:t>
            </a:r>
            <a:r>
              <a:rPr lang="en-GB" dirty="0" smtClean="0"/>
              <a:t> to </a:t>
            </a:r>
            <a:r>
              <a:rPr lang="en-GB" b="1" dirty="0" smtClean="0"/>
              <a:t>opposite</a:t>
            </a:r>
            <a:r>
              <a:rPr lang="en-GB" dirty="0" smtClean="0"/>
              <a:t> </a:t>
            </a:r>
            <a:r>
              <a:rPr lang="en-GB" b="1" dirty="0" smtClean="0"/>
              <a:t>ends</a:t>
            </a:r>
            <a:r>
              <a:rPr lang="en-GB" dirty="0" smtClean="0"/>
              <a:t> of the cell.</a:t>
            </a:r>
          </a:p>
          <a:p>
            <a:endParaRPr lang="en-GB" b="1" dirty="0"/>
          </a:p>
          <a:p>
            <a:r>
              <a:rPr lang="en-GB" dirty="0" smtClean="0"/>
              <a:t>A </a:t>
            </a:r>
            <a:r>
              <a:rPr lang="en-GB" b="1" dirty="0" smtClean="0"/>
              <a:t>nuclear membrane </a:t>
            </a:r>
            <a:r>
              <a:rPr lang="en-GB" dirty="0" smtClean="0"/>
              <a:t>then forms around the chromosomes, and </a:t>
            </a:r>
            <a:r>
              <a:rPr lang="en-GB" b="1" dirty="0" smtClean="0"/>
              <a:t>cytokinesis</a:t>
            </a:r>
            <a:r>
              <a:rPr lang="en-GB" dirty="0" smtClean="0"/>
              <a:t> (division of cytoplasm) forms two new cells. At this point, cells are still referred to as </a:t>
            </a:r>
            <a:r>
              <a:rPr lang="en-GB" b="1" dirty="0" smtClean="0"/>
              <a:t>haploid</a:t>
            </a:r>
            <a:r>
              <a:rPr lang="en-GB" dirty="0" smtClean="0"/>
              <a:t> even though they have </a:t>
            </a:r>
            <a:r>
              <a:rPr lang="en-GB" b="1" dirty="0" smtClean="0"/>
              <a:t>two</a:t>
            </a:r>
            <a:r>
              <a:rPr lang="en-GB" dirty="0" smtClean="0"/>
              <a:t> sets of genetic information.</a:t>
            </a:r>
          </a:p>
          <a:p>
            <a:endParaRPr lang="en-GB" dirty="0"/>
          </a:p>
          <a:p>
            <a:r>
              <a:rPr lang="en-GB" dirty="0" smtClean="0"/>
              <a:t>This is because they only have </a:t>
            </a:r>
            <a:r>
              <a:rPr lang="en-GB" b="1" dirty="0" smtClean="0"/>
              <a:t>one copy</a:t>
            </a:r>
            <a:r>
              <a:rPr lang="en-GB" dirty="0" smtClean="0"/>
              <a:t> of each homologous chromosome.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0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Meiosis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nuclear membrane breaks down  again</a:t>
            </a:r>
          </a:p>
          <a:p>
            <a:endParaRPr lang="en-GB" dirty="0"/>
          </a:p>
          <a:p>
            <a:r>
              <a:rPr lang="en-GB" dirty="0" smtClean="0"/>
              <a:t>Microtubules are sent out from centrosomes and bind to the centromeres of each </a:t>
            </a:r>
            <a:r>
              <a:rPr lang="en-GB" b="1" dirty="0" smtClean="0"/>
              <a:t>chromatid</a:t>
            </a:r>
            <a:r>
              <a:rPr lang="en-GB" dirty="0" smtClean="0"/>
              <a:t>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Spindle fibres align the chromosomes across the equator of the cell.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1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Meiosis 2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Microtubules shorten and pull on the </a:t>
            </a:r>
            <a:r>
              <a:rPr lang="en-GB" b="1" dirty="0" smtClean="0"/>
              <a:t>chromatids</a:t>
            </a:r>
            <a:r>
              <a:rPr lang="en-GB" dirty="0" smtClean="0"/>
              <a:t>, separating them to opposite ends of the cell.</a:t>
            </a:r>
          </a:p>
          <a:p>
            <a:endParaRPr lang="en-GB" dirty="0"/>
          </a:p>
          <a:p>
            <a:r>
              <a:rPr lang="en-GB" dirty="0" smtClean="0"/>
              <a:t>Immediately after being separated, chromatids are referred to as chromosomes. This is because they can be seen separately through a microscope.</a:t>
            </a:r>
          </a:p>
          <a:p>
            <a:endParaRPr lang="en-GB" dirty="0"/>
          </a:p>
          <a:p>
            <a:r>
              <a:rPr lang="en-GB" dirty="0" smtClean="0"/>
              <a:t>The new chromosomes group together and a nuclear membrane reforms, and cytokinesis occurs.</a:t>
            </a:r>
          </a:p>
          <a:p>
            <a:endParaRPr lang="en-GB" dirty="0"/>
          </a:p>
          <a:p>
            <a:r>
              <a:rPr lang="en-GB" b="1" dirty="0" smtClean="0"/>
              <a:t>4 genetically different haploid cells have been produced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0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GB" b="1" u="sng" dirty="0"/>
              <a:t>i</a:t>
            </a:r>
            <a:r>
              <a:rPr lang="en-GB" b="1" u="sng" dirty="0" smtClean="0"/>
              <a:t>ndependent assortment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During </a:t>
            </a:r>
            <a:r>
              <a:rPr lang="en-GB" b="1" dirty="0"/>
              <a:t>meiosis I</a:t>
            </a:r>
            <a:r>
              <a:rPr lang="en-GB" dirty="0"/>
              <a:t> homologous chromosomes pair up along the equator of the cells in a </a:t>
            </a:r>
            <a:r>
              <a:rPr lang="en-GB" b="1" dirty="0"/>
              <a:t>random </a:t>
            </a:r>
            <a:r>
              <a:rPr lang="en-GB" dirty="0"/>
              <a:t>and </a:t>
            </a:r>
            <a:r>
              <a:rPr lang="en-GB" b="1" dirty="0"/>
              <a:t>independent</a:t>
            </a:r>
            <a:r>
              <a:rPr lang="en-GB" dirty="0"/>
              <a:t> manner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Independent assortment results in the production of </a:t>
            </a:r>
            <a:r>
              <a:rPr lang="en-GB" b="1" dirty="0"/>
              <a:t>gametes with</a:t>
            </a:r>
            <a:r>
              <a:rPr lang="en-GB" dirty="0"/>
              <a:t> </a:t>
            </a:r>
            <a:r>
              <a:rPr lang="en-GB" b="1" dirty="0"/>
              <a:t>varying combinations of maternal and paternal chromosomes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752" y="3382089"/>
            <a:ext cx="5066945" cy="29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8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r>
              <a:rPr lang="en-GB" b="1" u="sng" dirty="0"/>
              <a:t>i</a:t>
            </a:r>
            <a:r>
              <a:rPr lang="en-GB" b="1" u="sng" dirty="0" smtClean="0"/>
              <a:t>ndependent assortment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492136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number of different combinations</a:t>
            </a:r>
            <a:r>
              <a:rPr lang="en-GB" dirty="0"/>
              <a:t> produced by independent assortment can be calculated using the formula </a:t>
            </a:r>
            <a:r>
              <a:rPr lang="en-GB" b="1" dirty="0"/>
              <a:t>2</a:t>
            </a:r>
            <a:r>
              <a:rPr lang="en-GB" b="1" baseline="30000" dirty="0"/>
              <a:t>n</a:t>
            </a:r>
            <a:r>
              <a:rPr lang="en-GB" baseline="30000" dirty="0"/>
              <a:t> </a:t>
            </a:r>
            <a:r>
              <a:rPr lang="en-GB" dirty="0"/>
              <a:t>-</a:t>
            </a:r>
            <a:r>
              <a:rPr lang="en-GB" baseline="30000" dirty="0"/>
              <a:t> </a:t>
            </a:r>
            <a:r>
              <a:rPr lang="en-GB" dirty="0"/>
              <a:t>where </a:t>
            </a:r>
            <a:r>
              <a:rPr lang="en-GB" b="1" dirty="0"/>
              <a:t>n</a:t>
            </a:r>
            <a:r>
              <a:rPr lang="en-GB" dirty="0"/>
              <a:t> is the haploid number.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44" y="3073340"/>
            <a:ext cx="4781550" cy="1285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1418" y="4806424"/>
            <a:ext cx="4360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2</a:t>
            </a:r>
            <a:r>
              <a:rPr lang="en-GB" sz="5400" b="1" baseline="30000" dirty="0" smtClean="0"/>
              <a:t>3</a:t>
            </a:r>
            <a:r>
              <a:rPr lang="en-GB" sz="5400" b="1" dirty="0" smtClean="0"/>
              <a:t> = 2x2x2 = 8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4143025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en-GB" b="1" u="sng" dirty="0"/>
              <a:t>i</a:t>
            </a:r>
            <a:r>
              <a:rPr lang="en-GB" b="1" u="sng" dirty="0" smtClean="0"/>
              <a:t>ndependent assortment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Independent assortment results in </a:t>
            </a:r>
            <a:r>
              <a:rPr lang="en-GB" b="1" dirty="0"/>
              <a:t>new combinations of alleles</a:t>
            </a:r>
            <a:r>
              <a:rPr lang="en-GB" dirty="0"/>
              <a:t> </a:t>
            </a:r>
            <a:r>
              <a:rPr lang="en-GB" b="1" dirty="0"/>
              <a:t>and increased variation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11" y="2392363"/>
            <a:ext cx="87376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47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r>
              <a:rPr lang="en-GB" b="1" u="sng" dirty="0"/>
              <a:t>r</a:t>
            </a:r>
            <a:r>
              <a:rPr lang="en-GB" b="1" u="sng" dirty="0" smtClean="0"/>
              <a:t>ecombination frequency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37"/>
            <a:ext cx="10515600" cy="488042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recombination frequency </a:t>
            </a:r>
            <a:r>
              <a:rPr lang="en-GB" dirty="0"/>
              <a:t>indicates the </a:t>
            </a:r>
            <a:r>
              <a:rPr lang="en-GB" b="1" dirty="0"/>
              <a:t>distance between the linked genes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2936188"/>
            <a:ext cx="8890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87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GB" b="1" u="sng" dirty="0"/>
              <a:t>g</a:t>
            </a:r>
            <a:r>
              <a:rPr lang="en-GB" b="1" u="sng" dirty="0" smtClean="0"/>
              <a:t>ene mapping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recombination frequencies can be used to </a:t>
            </a:r>
            <a:r>
              <a:rPr lang="en-GB" b="1" dirty="0"/>
              <a:t>map the position of linked genes on a chromosome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83" y="2282162"/>
            <a:ext cx="6667500" cy="4286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842" y="5983637"/>
            <a:ext cx="503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hlinkClick r:id="rId3"/>
              </a:rPr>
              <a:t>Bozeman – gene mapping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9878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5 Re-Cap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Haploid: One set of chromosomes – 23 </a:t>
            </a:r>
          </a:p>
          <a:p>
            <a:r>
              <a:rPr lang="en-GB" dirty="0" smtClean="0"/>
              <a:t>All gametes (sex cells – sperm and egg) are haploid</a:t>
            </a:r>
          </a:p>
          <a:p>
            <a:endParaRPr lang="en-GB" dirty="0"/>
          </a:p>
          <a:p>
            <a:r>
              <a:rPr lang="en-GB" dirty="0" smtClean="0"/>
              <a:t>Diploid: Two sets of chromosomes – 46 (or 23 pairs)</a:t>
            </a:r>
          </a:p>
          <a:p>
            <a:r>
              <a:rPr lang="en-GB" dirty="0" smtClean="0"/>
              <a:t>All other body cells are diploid (e.g. skin cell, muscle cell)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48000" y="1113116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linked genes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% </a:t>
                      </a:r>
                      <a:r>
                        <a:rPr lang="en-GB" sz="2400" baseline="0" dirty="0" smtClean="0"/>
                        <a:t>RF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114800" y="43434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51816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60198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4191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0" idx="2"/>
          </p:cNvCxnSpPr>
          <p:nvPr/>
        </p:nvCxnSpPr>
        <p:spPr>
          <a:xfrm rot="16200000" flipH="1">
            <a:off x="6147316" y="2489716"/>
            <a:ext cx="11668" cy="415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43400" y="3810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plot two genes that are furthest apart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01000" y="4953000"/>
            <a:ext cx="15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4953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1" idx="2"/>
            <a:endCxn id="23" idx="2"/>
          </p:cNvCxnSpPr>
          <p:nvPr/>
        </p:nvCxnSpPr>
        <p:spPr>
          <a:xfrm rot="16200000" flipH="1">
            <a:off x="4629150" y="4769882"/>
            <a:ext cx="1588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2"/>
            <a:endCxn id="22" idx="2"/>
          </p:cNvCxnSpPr>
          <p:nvPr/>
        </p:nvCxnSpPr>
        <p:spPr>
          <a:xfrm rot="16200000" flipH="1">
            <a:off x="6623566" y="3880366"/>
            <a:ext cx="11668" cy="289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5800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62400" y="5867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5867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001000" y="5867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5867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1" idx="2"/>
            <a:endCxn id="33" idx="2"/>
          </p:cNvCxnSpPr>
          <p:nvPr/>
        </p:nvCxnSpPr>
        <p:spPr>
          <a:xfrm rot="16200000" flipH="1">
            <a:off x="5791200" y="5627132"/>
            <a:ext cx="1588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2"/>
          </p:cNvCxnSpPr>
          <p:nvPr/>
        </p:nvCxnSpPr>
        <p:spPr>
          <a:xfrm rot="16200000" flipH="1">
            <a:off x="7309366" y="5328166"/>
            <a:ext cx="11668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62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700"/>
          </a:xfrm>
        </p:spPr>
        <p:txBody>
          <a:bodyPr/>
          <a:lstStyle/>
          <a:p>
            <a:r>
              <a:rPr lang="en-GB" b="1" u="sng" dirty="0"/>
              <a:t>g</a:t>
            </a:r>
            <a:r>
              <a:rPr lang="en-GB" b="1" u="sng" dirty="0" smtClean="0"/>
              <a:t>ene mapping</a:t>
            </a:r>
            <a:endParaRPr lang="en-GB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5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n-GB" b="1" u="sng" dirty="0" err="1"/>
              <a:t>g</a:t>
            </a:r>
            <a:r>
              <a:rPr lang="en-GB" b="1" u="sng" dirty="0" err="1" smtClean="0"/>
              <a:t>ametic</a:t>
            </a:r>
            <a:r>
              <a:rPr lang="en-GB" b="1" u="sng" dirty="0" smtClean="0"/>
              <a:t> meiosis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many organisms, </a:t>
            </a:r>
            <a:r>
              <a:rPr lang="en-GB" b="1" dirty="0"/>
              <a:t>gametes </a:t>
            </a:r>
            <a:r>
              <a:rPr lang="en-GB" dirty="0"/>
              <a:t>are formed directly from the cells produced by </a:t>
            </a:r>
            <a:r>
              <a:rPr lang="en-GB" dirty="0" smtClean="0"/>
              <a:t>meiosis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b="1" dirty="0" err="1" smtClean="0"/>
              <a:t>gametic</a:t>
            </a:r>
            <a:r>
              <a:rPr lang="en-GB" b="1" dirty="0" smtClean="0"/>
              <a:t> meiosis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45" y="2817683"/>
            <a:ext cx="5357422" cy="323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GB" b="1" u="sng" dirty="0"/>
              <a:t>z</a:t>
            </a:r>
            <a:r>
              <a:rPr lang="en-GB" b="1" u="sng" dirty="0" smtClean="0"/>
              <a:t>ygotic meiosis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other groups, </a:t>
            </a:r>
            <a:r>
              <a:rPr lang="en-GB" b="1" dirty="0"/>
              <a:t>mitosis </a:t>
            </a:r>
            <a:r>
              <a:rPr lang="en-GB" dirty="0"/>
              <a:t>may occur after meiosis to form a </a:t>
            </a:r>
            <a:r>
              <a:rPr lang="en-GB" b="1" dirty="0"/>
              <a:t>haploid organism</a:t>
            </a:r>
            <a:r>
              <a:rPr lang="en-GB" dirty="0"/>
              <a:t>; </a:t>
            </a:r>
            <a:r>
              <a:rPr lang="en-GB" b="1" dirty="0"/>
              <a:t>gametes form later </a:t>
            </a:r>
            <a:r>
              <a:rPr lang="en-GB" dirty="0" smtClean="0"/>
              <a:t>by differentiation – </a:t>
            </a:r>
            <a:r>
              <a:rPr lang="en-GB" b="1" dirty="0" smtClean="0"/>
              <a:t>zygotic meiosis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203" y="2791925"/>
            <a:ext cx="5230411" cy="32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Homologous Chromosomes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chromosomes in each “set” are homologous.</a:t>
            </a:r>
          </a:p>
          <a:p>
            <a:endParaRPr lang="en-GB" dirty="0"/>
          </a:p>
          <a:p>
            <a:r>
              <a:rPr lang="en-GB" dirty="0" smtClean="0"/>
              <a:t>This means they are matching/the same</a:t>
            </a:r>
          </a:p>
          <a:p>
            <a:endParaRPr lang="en-GB" dirty="0"/>
          </a:p>
          <a:p>
            <a:r>
              <a:rPr lang="en-GB" dirty="0" smtClean="0"/>
              <a:t>Same size</a:t>
            </a:r>
          </a:p>
          <a:p>
            <a:r>
              <a:rPr lang="en-GB" dirty="0" smtClean="0"/>
              <a:t>Same genes in the same loci (</a:t>
            </a:r>
            <a:r>
              <a:rPr lang="en-GB" dirty="0" err="1" smtClean="0"/>
              <a:t>latin</a:t>
            </a:r>
            <a:r>
              <a:rPr lang="en-GB" dirty="0" smtClean="0"/>
              <a:t>: place/location)</a:t>
            </a:r>
          </a:p>
          <a:p>
            <a:r>
              <a:rPr lang="en-GB" dirty="0" smtClean="0"/>
              <a:t>Same centromere position</a:t>
            </a:r>
          </a:p>
          <a:p>
            <a:endParaRPr lang="en-GB" dirty="0"/>
          </a:p>
          <a:p>
            <a:r>
              <a:rPr lang="en-GB" dirty="0" smtClean="0"/>
              <a:t>Although they have the same genes in the same loci, the alleles (forms of gene) may be different.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8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958" y="225147"/>
            <a:ext cx="8685382" cy="61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Fertilisation is the combining of two haploid nuclei of two gametes, which forms a diploid nucleus.</a:t>
            </a:r>
          </a:p>
          <a:p>
            <a:endParaRPr lang="en-GB" dirty="0"/>
          </a:p>
          <a:p>
            <a:r>
              <a:rPr lang="en-GB" dirty="0" smtClean="0"/>
              <a:t>This combining of two haploid genomes produces a new combination of alleles and increases variation.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0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Gamete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4872819"/>
          </a:xfrm>
        </p:spPr>
        <p:txBody>
          <a:bodyPr/>
          <a:lstStyle/>
          <a:p>
            <a:r>
              <a:rPr lang="en-GB" dirty="0" smtClean="0"/>
              <a:t>Gametes are produced by </a:t>
            </a:r>
            <a:r>
              <a:rPr lang="en-GB" b="1" dirty="0" smtClean="0"/>
              <a:t>meiosis in a gamete mother cell.</a:t>
            </a:r>
          </a:p>
          <a:p>
            <a:endParaRPr lang="en-GB" dirty="0"/>
          </a:p>
          <a:p>
            <a:r>
              <a:rPr lang="en-GB" dirty="0" smtClean="0"/>
              <a:t>Meiosis happens in the interphase of the cell cycle.</a:t>
            </a:r>
          </a:p>
          <a:p>
            <a:endParaRPr lang="en-GB" dirty="0"/>
          </a:p>
          <a:p>
            <a:r>
              <a:rPr lang="en-GB" dirty="0" smtClean="0"/>
              <a:t>During S phase, the homologous chromosomes duplicate.</a:t>
            </a:r>
          </a:p>
          <a:p>
            <a:endParaRPr lang="en-GB" dirty="0"/>
          </a:p>
          <a:p>
            <a:r>
              <a:rPr lang="en-GB" dirty="0" smtClean="0"/>
              <a:t>Gamete mother cells are diploid cells – so after replication, there will be two sets of two chromosomes (92). Meiosis can then occur to make 4 haploid gametes with 23 chromosomes each.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9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Meiosis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Similar pattern to </a:t>
            </a:r>
            <a:r>
              <a:rPr lang="en-GB" b="1" dirty="0" smtClean="0"/>
              <a:t>mitosis</a:t>
            </a:r>
          </a:p>
          <a:p>
            <a:r>
              <a:rPr lang="en-GB" dirty="0" smtClean="0"/>
              <a:t>Includes </a:t>
            </a:r>
            <a:r>
              <a:rPr lang="en-GB" b="1" dirty="0" smtClean="0"/>
              <a:t>crossing over </a:t>
            </a:r>
            <a:r>
              <a:rPr lang="en-GB" dirty="0" smtClean="0"/>
              <a:t>and </a:t>
            </a:r>
            <a:r>
              <a:rPr lang="en-GB" b="1" dirty="0" smtClean="0"/>
              <a:t>independent assortment</a:t>
            </a:r>
          </a:p>
          <a:p>
            <a:endParaRPr lang="en-GB" b="1" dirty="0"/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94" y="2886698"/>
            <a:ext cx="8548727" cy="37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of Meiosis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meiosis 1, in S phase, chromosomes duplicate.</a:t>
            </a:r>
          </a:p>
          <a:p>
            <a:endParaRPr lang="en-GB" dirty="0"/>
          </a:p>
          <a:p>
            <a:r>
              <a:rPr lang="en-GB" dirty="0" smtClean="0"/>
              <a:t>During meiosis 1, each duplicated pair lines up with their homologous partner, so that they are aligned.</a:t>
            </a:r>
          </a:p>
          <a:p>
            <a:endParaRPr lang="en-GB" dirty="0"/>
          </a:p>
          <a:p>
            <a:r>
              <a:rPr lang="en-GB" dirty="0" smtClean="0"/>
              <a:t>Chiasmata (crossing points) form at random positions between the homologous pairs, allowing </a:t>
            </a:r>
            <a:r>
              <a:rPr lang="en-GB" b="1" dirty="0" smtClean="0"/>
              <a:t>the crossing over </a:t>
            </a:r>
            <a:r>
              <a:rPr lang="en-GB" dirty="0" smtClean="0"/>
              <a:t>of sections of DNA between homologous chromosomes. (more later)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7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30" y="194872"/>
            <a:ext cx="8334530" cy="62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765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Meiosis</vt:lpstr>
      <vt:lpstr>National 5 Re-Cap</vt:lpstr>
      <vt:lpstr>Homologous Chromosomes</vt:lpstr>
      <vt:lpstr>PowerPoint Presentation</vt:lpstr>
      <vt:lpstr>Sexual Reproduction</vt:lpstr>
      <vt:lpstr>Gamete Production</vt:lpstr>
      <vt:lpstr>Meiosis 1</vt:lpstr>
      <vt:lpstr>Process of Meiosis 1</vt:lpstr>
      <vt:lpstr>PowerPoint Presentation</vt:lpstr>
      <vt:lpstr>PowerPoint Presentation</vt:lpstr>
      <vt:lpstr>Process of Meiosis 1 (cont.)</vt:lpstr>
      <vt:lpstr>Process of Meiosis 1 (cont.)</vt:lpstr>
      <vt:lpstr>Meiosis 2</vt:lpstr>
      <vt:lpstr>Meiosis 2 (cont.)</vt:lpstr>
      <vt:lpstr>independent assortment</vt:lpstr>
      <vt:lpstr>independent assortment</vt:lpstr>
      <vt:lpstr>independent assortment</vt:lpstr>
      <vt:lpstr>recombination frequency</vt:lpstr>
      <vt:lpstr>gene mapping</vt:lpstr>
      <vt:lpstr>gene mapping</vt:lpstr>
      <vt:lpstr>gametic meiosis</vt:lpstr>
      <vt:lpstr>zygotic meiosis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aaitken</dc:creator>
  <cp:lastModifiedBy>aaitken</cp:lastModifiedBy>
  <cp:revision>7</cp:revision>
  <cp:lastPrinted>2019-01-22T09:50:26Z</cp:lastPrinted>
  <dcterms:created xsi:type="dcterms:W3CDTF">2019-01-21T10:03:19Z</dcterms:created>
  <dcterms:modified xsi:type="dcterms:W3CDTF">2019-02-01T10:29:09Z</dcterms:modified>
</cp:coreProperties>
</file>