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63" r:id="rId5"/>
    <p:sldId id="264" r:id="rId6"/>
    <p:sldId id="265" r:id="rId7"/>
    <p:sldId id="266" r:id="rId8"/>
    <p:sldId id="267" r:id="rId9"/>
    <p:sldId id="268" r:id="rId10"/>
    <p:sldId id="261" r:id="rId11"/>
    <p:sldId id="269" r:id="rId12"/>
    <p:sldId id="270" r:id="rId13"/>
    <p:sldId id="271" r:id="rId14"/>
    <p:sldId id="272" r:id="rId15"/>
  </p:sldIdLst>
  <p:sldSz cx="12192000" cy="6858000"/>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048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0489"/>
          </a:xfrm>
          <a:prstGeom prst="rect">
            <a:avLst/>
          </a:prstGeom>
        </p:spPr>
        <p:txBody>
          <a:bodyPr vert="horz" lIns="91440" tIns="45720" rIns="91440" bIns="45720" rtlCol="0"/>
          <a:lstStyle>
            <a:lvl1pPr algn="r">
              <a:defRPr sz="1200"/>
            </a:lvl1pPr>
          </a:lstStyle>
          <a:p>
            <a:fld id="{1D5CBF6F-0E44-4910-AFF6-50573642593E}" type="datetimeFigureOut">
              <a:rPr lang="en-GB" smtClean="0"/>
              <a:t>15/01/2019</a:t>
            </a:fld>
            <a:endParaRPr lang="en-GB"/>
          </a:p>
        </p:txBody>
      </p:sp>
      <p:sp>
        <p:nvSpPr>
          <p:cNvPr id="4" name="Footer Placeholder 3"/>
          <p:cNvSpPr>
            <a:spLocks noGrp="1"/>
          </p:cNvSpPr>
          <p:nvPr>
            <p:ph type="ftr" sz="quarter" idx="2"/>
          </p:nvPr>
        </p:nvSpPr>
        <p:spPr>
          <a:xfrm>
            <a:off x="0" y="9285338"/>
            <a:ext cx="2889938" cy="4904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285338"/>
            <a:ext cx="2889938" cy="490488"/>
          </a:xfrm>
          <a:prstGeom prst="rect">
            <a:avLst/>
          </a:prstGeom>
        </p:spPr>
        <p:txBody>
          <a:bodyPr vert="horz" lIns="91440" tIns="45720" rIns="91440" bIns="45720" rtlCol="0" anchor="b"/>
          <a:lstStyle>
            <a:lvl1pPr algn="r">
              <a:defRPr sz="1200"/>
            </a:lvl1pPr>
          </a:lstStyle>
          <a:p>
            <a:fld id="{F860D906-D970-4699-B4C8-9B50A9BDD87D}" type="slidenum">
              <a:rPr lang="en-GB" smtClean="0"/>
              <a:t>‹#›</a:t>
            </a:fld>
            <a:endParaRPr lang="en-GB"/>
          </a:p>
        </p:txBody>
      </p:sp>
    </p:spTree>
    <p:extLst>
      <p:ext uri="{BB962C8B-B14F-4D97-AF65-F5344CB8AC3E}">
        <p14:creationId xmlns:p14="http://schemas.microsoft.com/office/powerpoint/2010/main" val="4148482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2AA2C04-4CF4-4B08-BD89-612506799EF2}"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948896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AA2C04-4CF4-4B08-BD89-612506799EF2}"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4235359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AA2C04-4CF4-4B08-BD89-612506799EF2}"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324764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AA2C04-4CF4-4B08-BD89-612506799EF2}"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63606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AA2C04-4CF4-4B08-BD89-612506799EF2}"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359673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AA2C04-4CF4-4B08-BD89-612506799EF2}"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111445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2AA2C04-4CF4-4B08-BD89-612506799EF2}" type="datetimeFigureOut">
              <a:rPr lang="en-GB" smtClean="0"/>
              <a:t>15/01/2019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397439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AA2C04-4CF4-4B08-BD89-612506799EF2}" type="datetimeFigureOut">
              <a:rPr lang="en-GB" smtClean="0"/>
              <a:t>15/01/2019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395851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A2C04-4CF4-4B08-BD89-612506799EF2}" type="datetimeFigureOut">
              <a:rPr lang="en-GB" smtClean="0"/>
              <a:t>15/01/2019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195863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AA2C04-4CF4-4B08-BD89-612506799EF2}"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410938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AA2C04-4CF4-4B08-BD89-612506799EF2}"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C4E70F-4093-4FCF-8784-D7434FE057F7}" type="slidenum">
              <a:rPr lang="en-GB" smtClean="0"/>
              <a:t>‹#›</a:t>
            </a:fld>
            <a:endParaRPr lang="en-GB"/>
          </a:p>
        </p:txBody>
      </p:sp>
    </p:spTree>
    <p:extLst>
      <p:ext uri="{BB962C8B-B14F-4D97-AF65-F5344CB8AC3E}">
        <p14:creationId xmlns:p14="http://schemas.microsoft.com/office/powerpoint/2010/main" val="1511521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A2C04-4CF4-4B08-BD89-612506799EF2}" type="datetimeFigureOut">
              <a:rPr lang="en-GB" smtClean="0"/>
              <a:t>15/01/2019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4E70F-4093-4FCF-8784-D7434FE057F7}" type="slidenum">
              <a:rPr lang="en-GB" smtClean="0"/>
              <a:t>‹#›</a:t>
            </a:fld>
            <a:endParaRPr lang="en-GB"/>
          </a:p>
        </p:txBody>
      </p:sp>
    </p:spTree>
    <p:extLst>
      <p:ext uri="{BB962C8B-B14F-4D97-AF65-F5344CB8AC3E}">
        <p14:creationId xmlns:p14="http://schemas.microsoft.com/office/powerpoint/2010/main" val="890162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166" y="1122363"/>
            <a:ext cx="10421005" cy="2387600"/>
          </a:xfrm>
        </p:spPr>
        <p:txBody>
          <a:bodyPr/>
          <a:lstStyle/>
          <a:p>
            <a:r>
              <a:rPr lang="en-GB" dirty="0" smtClean="0"/>
              <a:t>Fitness and the Rate of Evolution</a:t>
            </a:r>
            <a:endParaRPr lang="en-GB" dirty="0"/>
          </a:p>
        </p:txBody>
      </p:sp>
      <p:sp>
        <p:nvSpPr>
          <p:cNvPr id="3" name="Subtitle 2"/>
          <p:cNvSpPr>
            <a:spLocks noGrp="1"/>
          </p:cNvSpPr>
          <p:nvPr>
            <p:ph type="subTitle" idx="1"/>
          </p:nvPr>
        </p:nvSpPr>
        <p:spPr/>
        <p:txBody>
          <a:bodyPr/>
          <a:lstStyle/>
          <a:p>
            <a:r>
              <a:rPr lang="en-GB" dirty="0" smtClean="0"/>
              <a:t>Unit 2: Organisms and Evolution</a:t>
            </a:r>
          </a:p>
          <a:p>
            <a:r>
              <a:rPr lang="en-GB" dirty="0" smtClean="0"/>
              <a:t>Advanced Higher Biology</a:t>
            </a:r>
          </a:p>
          <a:p>
            <a:r>
              <a:rPr lang="en-GB" dirty="0" smtClean="0"/>
              <a:t>Miss A Aitken</a:t>
            </a:r>
            <a:endParaRPr lang="en-GB" dirty="0"/>
          </a:p>
        </p:txBody>
      </p:sp>
    </p:spTree>
    <p:extLst>
      <p:ext uri="{BB962C8B-B14F-4D97-AF65-F5344CB8AC3E}">
        <p14:creationId xmlns:p14="http://schemas.microsoft.com/office/powerpoint/2010/main" val="1823629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Factors that Increase the Rate of Evolution</a:t>
            </a:r>
            <a:endParaRPr lang="en-GB" b="1" dirty="0"/>
          </a:p>
        </p:txBody>
      </p:sp>
      <p:sp>
        <p:nvSpPr>
          <p:cNvPr id="3" name="Content Placeholder 2"/>
          <p:cNvSpPr>
            <a:spLocks noGrp="1"/>
          </p:cNvSpPr>
          <p:nvPr>
            <p:ph idx="1"/>
          </p:nvPr>
        </p:nvSpPr>
        <p:spPr/>
        <p:txBody>
          <a:bodyPr/>
          <a:lstStyle/>
          <a:p>
            <a:r>
              <a:rPr lang="en-GB" b="1" dirty="0" smtClean="0"/>
              <a:t>1. Higher Selection Pressure:</a:t>
            </a:r>
          </a:p>
          <a:p>
            <a:endParaRPr lang="en-GB" dirty="0"/>
          </a:p>
          <a:p>
            <a:r>
              <a:rPr lang="en-GB" dirty="0" smtClean="0"/>
              <a:t>A selection pressure is a factor such as disease, predators, threat to the environment.</a:t>
            </a:r>
          </a:p>
          <a:p>
            <a:endParaRPr lang="en-GB" dirty="0"/>
          </a:p>
          <a:p>
            <a:r>
              <a:rPr lang="en-GB" dirty="0" smtClean="0"/>
              <a:t>Higher selection pressure increases the heritability of beneficial traits and “weeds out” weak traits.</a:t>
            </a:r>
          </a:p>
          <a:p>
            <a:endParaRPr lang="en-GB" dirty="0"/>
          </a:p>
          <a:p>
            <a:r>
              <a:rPr lang="en-GB" dirty="0" smtClean="0"/>
              <a:t>A higher selection pressure means the rate of evolution is more rapid.</a:t>
            </a:r>
            <a:endParaRPr lang="en-GB" dirty="0"/>
          </a:p>
          <a:p>
            <a:pPr marL="0" indent="0">
              <a:buNone/>
            </a:pPr>
            <a:endParaRPr lang="en-GB" dirty="0"/>
          </a:p>
        </p:txBody>
      </p:sp>
    </p:spTree>
    <p:extLst>
      <p:ext uri="{BB962C8B-B14F-4D97-AF65-F5344CB8AC3E}">
        <p14:creationId xmlns:p14="http://schemas.microsoft.com/office/powerpoint/2010/main" val="2026681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Factors that Increase the Rate of Evolution</a:t>
            </a:r>
            <a:endParaRPr lang="en-GB" b="1" dirty="0"/>
          </a:p>
        </p:txBody>
      </p:sp>
      <p:sp>
        <p:nvSpPr>
          <p:cNvPr id="3" name="Content Placeholder 2"/>
          <p:cNvSpPr>
            <a:spLocks noGrp="1"/>
          </p:cNvSpPr>
          <p:nvPr>
            <p:ph idx="1"/>
          </p:nvPr>
        </p:nvSpPr>
        <p:spPr/>
        <p:txBody>
          <a:bodyPr>
            <a:normAutofit lnSpcReduction="10000"/>
          </a:bodyPr>
          <a:lstStyle/>
          <a:p>
            <a:r>
              <a:rPr lang="en-GB" b="1" dirty="0"/>
              <a:t>2</a:t>
            </a:r>
            <a:r>
              <a:rPr lang="en-GB" b="1" dirty="0" smtClean="0"/>
              <a:t>. Shorter Generation Times:</a:t>
            </a:r>
          </a:p>
          <a:p>
            <a:endParaRPr lang="en-GB" dirty="0"/>
          </a:p>
          <a:p>
            <a:r>
              <a:rPr lang="en-GB" dirty="0" smtClean="0"/>
              <a:t>If generation times are short, then more generations of a species can be produced in a certain period of time. More generations = more evolution.</a:t>
            </a:r>
          </a:p>
          <a:p>
            <a:r>
              <a:rPr lang="en-GB" dirty="0" smtClean="0"/>
              <a:t>A female mouse can have a litter of babies when she is 6-8 weeks old. Pregnancy lasts 3 weeks. She can have 5-10 litters per year.</a:t>
            </a:r>
          </a:p>
          <a:p>
            <a:r>
              <a:rPr lang="en-GB" dirty="0" smtClean="0"/>
              <a:t>A female elephant can only become pregnant once she is around 18 years old. She then carries one baby elephant for 22 months before giving birth. She is only pregnant once every 3-5 at most.</a:t>
            </a:r>
            <a:endParaRPr lang="en-GB" dirty="0"/>
          </a:p>
          <a:p>
            <a:pPr marL="0" indent="0">
              <a:buNone/>
            </a:pPr>
            <a:endParaRPr lang="en-GB" dirty="0"/>
          </a:p>
        </p:txBody>
      </p:sp>
    </p:spTree>
    <p:extLst>
      <p:ext uri="{BB962C8B-B14F-4D97-AF65-F5344CB8AC3E}">
        <p14:creationId xmlns:p14="http://schemas.microsoft.com/office/powerpoint/2010/main" val="2233134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Factors that Increase the Rate of Evolution</a:t>
            </a:r>
            <a:endParaRPr lang="en-GB" b="1" dirty="0"/>
          </a:p>
        </p:txBody>
      </p:sp>
      <p:sp>
        <p:nvSpPr>
          <p:cNvPr id="3" name="Content Placeholder 2"/>
          <p:cNvSpPr>
            <a:spLocks noGrp="1"/>
          </p:cNvSpPr>
          <p:nvPr>
            <p:ph idx="1"/>
          </p:nvPr>
        </p:nvSpPr>
        <p:spPr/>
        <p:txBody>
          <a:bodyPr>
            <a:normAutofit lnSpcReduction="10000"/>
          </a:bodyPr>
          <a:lstStyle/>
          <a:p>
            <a:r>
              <a:rPr lang="en-GB" b="1" dirty="0" smtClean="0"/>
              <a:t>3. Warmer Environments:</a:t>
            </a:r>
          </a:p>
          <a:p>
            <a:endParaRPr lang="en-GB" dirty="0"/>
          </a:p>
          <a:p>
            <a:r>
              <a:rPr lang="en-GB" dirty="0" smtClean="0"/>
              <a:t>Many organisms do not regulate their body temperature meaning that when they are in a warm environment, they are warmer, and their enzymes work faster. </a:t>
            </a:r>
          </a:p>
          <a:p>
            <a:r>
              <a:rPr lang="en-GB" dirty="0" smtClean="0"/>
              <a:t>More DNA replication = greater chance of mutation</a:t>
            </a:r>
          </a:p>
          <a:p>
            <a:r>
              <a:rPr lang="en-GB" dirty="0" smtClean="0"/>
              <a:t>Even mammals which regulate their temperature can be affected. Mammals in cold climates who hibernate (e.g. bear) have a slower metabolic rate, slower rate of DNA replication and less likelihood of mutations happening.</a:t>
            </a:r>
            <a:endParaRPr lang="en-GB" dirty="0"/>
          </a:p>
          <a:p>
            <a:pPr marL="0" indent="0">
              <a:buNone/>
            </a:pPr>
            <a:endParaRPr lang="en-GB" dirty="0"/>
          </a:p>
        </p:txBody>
      </p:sp>
    </p:spTree>
    <p:extLst>
      <p:ext uri="{BB962C8B-B14F-4D97-AF65-F5344CB8AC3E}">
        <p14:creationId xmlns:p14="http://schemas.microsoft.com/office/powerpoint/2010/main" val="614711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Factors that Increase the Rate of Evolution</a:t>
            </a:r>
            <a:endParaRPr lang="en-GB" b="1" dirty="0"/>
          </a:p>
        </p:txBody>
      </p:sp>
      <p:sp>
        <p:nvSpPr>
          <p:cNvPr id="3" name="Content Placeholder 2"/>
          <p:cNvSpPr>
            <a:spLocks noGrp="1"/>
          </p:cNvSpPr>
          <p:nvPr>
            <p:ph idx="1"/>
          </p:nvPr>
        </p:nvSpPr>
        <p:spPr/>
        <p:txBody>
          <a:bodyPr>
            <a:normAutofit/>
          </a:bodyPr>
          <a:lstStyle/>
          <a:p>
            <a:r>
              <a:rPr lang="en-GB" b="1" dirty="0" smtClean="0"/>
              <a:t>4. Sexual Reproduction:</a:t>
            </a:r>
          </a:p>
          <a:p>
            <a:endParaRPr lang="en-GB" dirty="0"/>
          </a:p>
          <a:p>
            <a:r>
              <a:rPr lang="en-GB" dirty="0" smtClean="0"/>
              <a:t>Combining genetic material with another individual leads to increased variation. Greater variation leads to more selection and faster evolution.</a:t>
            </a:r>
          </a:p>
          <a:p>
            <a:r>
              <a:rPr lang="en-GB" dirty="0" smtClean="0"/>
              <a:t>Sexual reproduction also means that beneficial DNA sequences are shared between different lineages, producing offspring with new combinations of beneficial alleles.</a:t>
            </a:r>
            <a:endParaRPr lang="en-GB" dirty="0"/>
          </a:p>
          <a:p>
            <a:pPr marL="0" indent="0">
              <a:buNone/>
            </a:pPr>
            <a:endParaRPr lang="en-GB" dirty="0"/>
          </a:p>
        </p:txBody>
      </p:sp>
    </p:spTree>
    <p:extLst>
      <p:ext uri="{BB962C8B-B14F-4D97-AF65-F5344CB8AC3E}">
        <p14:creationId xmlns:p14="http://schemas.microsoft.com/office/powerpoint/2010/main" val="1184496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Factors that Increase the Rate of Evolution</a:t>
            </a:r>
            <a:endParaRPr lang="en-GB" b="1" dirty="0"/>
          </a:p>
        </p:txBody>
      </p:sp>
      <p:sp>
        <p:nvSpPr>
          <p:cNvPr id="3" name="Content Placeholder 2"/>
          <p:cNvSpPr>
            <a:spLocks noGrp="1"/>
          </p:cNvSpPr>
          <p:nvPr>
            <p:ph idx="1"/>
          </p:nvPr>
        </p:nvSpPr>
        <p:spPr/>
        <p:txBody>
          <a:bodyPr>
            <a:normAutofit/>
          </a:bodyPr>
          <a:lstStyle/>
          <a:p>
            <a:r>
              <a:rPr lang="en-GB" b="1" dirty="0" smtClean="0"/>
              <a:t>5. Horizontal Gene Transfer:</a:t>
            </a:r>
          </a:p>
          <a:p>
            <a:endParaRPr lang="en-GB" dirty="0"/>
          </a:p>
          <a:p>
            <a:r>
              <a:rPr lang="en-GB" dirty="0" smtClean="0"/>
              <a:t>Some organisms, like bacteria, can pass genetic material to other members of the same species. This is called horizontal gene transfer because the DNA is being passed across, and not DOWN to offspring.</a:t>
            </a:r>
          </a:p>
          <a:p>
            <a:endParaRPr lang="en-GB" dirty="0"/>
          </a:p>
          <a:p>
            <a:r>
              <a:rPr lang="en-GB" dirty="0" smtClean="0"/>
              <a:t>This means bacteria evolve rapidly and can pass on beneficial sequences, leading to things like </a:t>
            </a:r>
            <a:r>
              <a:rPr lang="en-GB" smtClean="0"/>
              <a:t>antibiotic resistance.</a:t>
            </a:r>
            <a:endParaRPr lang="en-GB" dirty="0"/>
          </a:p>
          <a:p>
            <a:pPr marL="0" indent="0">
              <a:buNone/>
            </a:pPr>
            <a:endParaRPr lang="en-GB" dirty="0"/>
          </a:p>
        </p:txBody>
      </p:sp>
    </p:spTree>
    <p:extLst>
      <p:ext uri="{BB962C8B-B14F-4D97-AF65-F5344CB8AC3E}">
        <p14:creationId xmlns:p14="http://schemas.microsoft.com/office/powerpoint/2010/main" val="2682533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Fitness</a:t>
            </a:r>
            <a:endParaRPr lang="en-GB" dirty="0"/>
          </a:p>
        </p:txBody>
      </p:sp>
      <p:sp>
        <p:nvSpPr>
          <p:cNvPr id="3" name="Content Placeholder 2"/>
          <p:cNvSpPr>
            <a:spLocks noGrp="1"/>
          </p:cNvSpPr>
          <p:nvPr>
            <p:ph idx="1"/>
          </p:nvPr>
        </p:nvSpPr>
        <p:spPr/>
        <p:txBody>
          <a:bodyPr/>
          <a:lstStyle/>
          <a:p>
            <a:r>
              <a:rPr lang="en-GB" dirty="0" smtClean="0"/>
              <a:t>“Fitness” usually refers to the organism’s suitability for the environment they are currently in.</a:t>
            </a:r>
          </a:p>
          <a:p>
            <a:endParaRPr lang="en-GB" dirty="0"/>
          </a:p>
          <a:p>
            <a:r>
              <a:rPr lang="en-GB" dirty="0" smtClean="0"/>
              <a:t>Two types of fitness measurement:</a:t>
            </a:r>
          </a:p>
          <a:p>
            <a:pPr lvl="1"/>
            <a:r>
              <a:rPr lang="en-GB" dirty="0" smtClean="0"/>
              <a:t>Absolute Fitness</a:t>
            </a:r>
          </a:p>
          <a:p>
            <a:pPr lvl="1"/>
            <a:r>
              <a:rPr lang="en-GB" dirty="0" smtClean="0"/>
              <a:t>Relative Fitness</a:t>
            </a:r>
            <a:endParaRPr lang="en-GB" dirty="0"/>
          </a:p>
        </p:txBody>
      </p:sp>
    </p:spTree>
    <p:extLst>
      <p:ext uri="{BB962C8B-B14F-4D97-AF65-F5344CB8AC3E}">
        <p14:creationId xmlns:p14="http://schemas.microsoft.com/office/powerpoint/2010/main" val="380605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Absolute Fitness</a:t>
            </a:r>
            <a:endParaRPr lang="en-GB" dirty="0"/>
          </a:p>
        </p:txBody>
      </p:sp>
      <p:sp>
        <p:nvSpPr>
          <p:cNvPr id="3" name="Content Placeholder 2"/>
          <p:cNvSpPr>
            <a:spLocks noGrp="1"/>
          </p:cNvSpPr>
          <p:nvPr>
            <p:ph idx="1"/>
          </p:nvPr>
        </p:nvSpPr>
        <p:spPr>
          <a:xfrm>
            <a:off x="838200" y="1497724"/>
            <a:ext cx="10515600" cy="4679239"/>
          </a:xfrm>
        </p:spPr>
        <p:txBody>
          <a:bodyPr>
            <a:normAutofit/>
          </a:bodyPr>
          <a:lstStyle/>
          <a:p>
            <a:r>
              <a:rPr lang="en-GB" dirty="0" smtClean="0"/>
              <a:t>The ratio of frequencies of a particular genotype in one generation compared to the </a:t>
            </a:r>
            <a:r>
              <a:rPr lang="en-GB" b="1" dirty="0" smtClean="0"/>
              <a:t>previous</a:t>
            </a:r>
            <a:r>
              <a:rPr lang="en-GB" dirty="0" smtClean="0"/>
              <a:t> generation.</a:t>
            </a:r>
          </a:p>
          <a:p>
            <a:endParaRPr lang="en-GB" dirty="0" smtClean="0"/>
          </a:p>
          <a:p>
            <a:pPr lvl="1"/>
            <a:endParaRPr lang="en-GB" dirty="0"/>
          </a:p>
          <a:p>
            <a:pPr lvl="1"/>
            <a:endParaRPr lang="en-GB" dirty="0"/>
          </a:p>
        </p:txBody>
      </p:sp>
      <p:pic>
        <p:nvPicPr>
          <p:cNvPr id="4" name="Picture 3"/>
          <p:cNvPicPr>
            <a:picLocks noChangeAspect="1"/>
          </p:cNvPicPr>
          <p:nvPr/>
        </p:nvPicPr>
        <p:blipFill>
          <a:blip r:embed="rId2"/>
          <a:stretch>
            <a:fillRect/>
          </a:stretch>
        </p:blipFill>
        <p:spPr>
          <a:xfrm>
            <a:off x="1127097" y="2477649"/>
            <a:ext cx="9565702" cy="2173179"/>
          </a:xfrm>
          <a:prstGeom prst="rect">
            <a:avLst/>
          </a:prstGeom>
        </p:spPr>
      </p:pic>
    </p:spTree>
    <p:extLst>
      <p:ext uri="{BB962C8B-B14F-4D97-AF65-F5344CB8AC3E}">
        <p14:creationId xmlns:p14="http://schemas.microsoft.com/office/powerpoint/2010/main" val="3456689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Absolute Fitness</a:t>
            </a:r>
            <a:endParaRPr lang="en-GB" dirty="0"/>
          </a:p>
        </p:txBody>
      </p:sp>
      <p:sp>
        <p:nvSpPr>
          <p:cNvPr id="3" name="Content Placeholder 2"/>
          <p:cNvSpPr>
            <a:spLocks noGrp="1"/>
          </p:cNvSpPr>
          <p:nvPr>
            <p:ph idx="1"/>
          </p:nvPr>
        </p:nvSpPr>
        <p:spPr>
          <a:xfrm>
            <a:off x="838200" y="1497724"/>
            <a:ext cx="10515600" cy="4679239"/>
          </a:xfrm>
        </p:spPr>
        <p:txBody>
          <a:bodyPr>
            <a:normAutofit/>
          </a:bodyPr>
          <a:lstStyle/>
          <a:p>
            <a:r>
              <a:rPr lang="en-GB" dirty="0" smtClean="0"/>
              <a:t>In the left hand diagram, there are 10 individuals, and only one of them has the genotype “</a:t>
            </a:r>
            <a:r>
              <a:rPr lang="en-GB" dirty="0" err="1" smtClean="0"/>
              <a:t>dd</a:t>
            </a:r>
            <a:r>
              <a:rPr lang="en-GB" dirty="0" smtClean="0"/>
              <a:t>”.</a:t>
            </a:r>
          </a:p>
          <a:p>
            <a:endParaRPr lang="en-GB" dirty="0" smtClean="0"/>
          </a:p>
          <a:p>
            <a:r>
              <a:rPr lang="en-GB" dirty="0" smtClean="0"/>
              <a:t>1/10 = 0.1</a:t>
            </a:r>
          </a:p>
          <a:p>
            <a:r>
              <a:rPr lang="en-GB" dirty="0" smtClean="0"/>
              <a:t>This genotype has a frequency of 0.1</a:t>
            </a:r>
            <a:endParaRPr lang="en-GB" dirty="0"/>
          </a:p>
          <a:p>
            <a:pPr lvl="1"/>
            <a:endParaRPr lang="en-GB" dirty="0"/>
          </a:p>
        </p:txBody>
      </p:sp>
      <p:pic>
        <p:nvPicPr>
          <p:cNvPr id="4" name="Picture 3"/>
          <p:cNvPicPr>
            <a:picLocks noChangeAspect="1"/>
          </p:cNvPicPr>
          <p:nvPr/>
        </p:nvPicPr>
        <p:blipFill>
          <a:blip r:embed="rId2"/>
          <a:stretch>
            <a:fillRect/>
          </a:stretch>
        </p:blipFill>
        <p:spPr>
          <a:xfrm>
            <a:off x="1313149" y="4259153"/>
            <a:ext cx="9565702" cy="2173179"/>
          </a:xfrm>
          <a:prstGeom prst="rect">
            <a:avLst/>
          </a:prstGeom>
        </p:spPr>
      </p:pic>
    </p:spTree>
    <p:extLst>
      <p:ext uri="{BB962C8B-B14F-4D97-AF65-F5344CB8AC3E}">
        <p14:creationId xmlns:p14="http://schemas.microsoft.com/office/powerpoint/2010/main" val="3037283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Absolute Fitness</a:t>
            </a:r>
            <a:endParaRPr lang="en-GB" dirty="0"/>
          </a:p>
        </p:txBody>
      </p:sp>
      <p:sp>
        <p:nvSpPr>
          <p:cNvPr id="3" name="Content Placeholder 2"/>
          <p:cNvSpPr>
            <a:spLocks noGrp="1"/>
          </p:cNvSpPr>
          <p:nvPr>
            <p:ph idx="1"/>
          </p:nvPr>
        </p:nvSpPr>
        <p:spPr>
          <a:xfrm>
            <a:off x="838200" y="1497724"/>
            <a:ext cx="10515600" cy="4679239"/>
          </a:xfrm>
        </p:spPr>
        <p:txBody>
          <a:bodyPr>
            <a:normAutofit/>
          </a:bodyPr>
          <a:lstStyle/>
          <a:p>
            <a:r>
              <a:rPr lang="en-GB" dirty="0" smtClean="0"/>
              <a:t>In the right hand diagram, there are 8 individuals, and 2 of them have the genotype “</a:t>
            </a:r>
            <a:r>
              <a:rPr lang="en-GB" dirty="0" err="1" smtClean="0"/>
              <a:t>dd</a:t>
            </a:r>
            <a:r>
              <a:rPr lang="en-GB" dirty="0" smtClean="0"/>
              <a:t>”.</a:t>
            </a:r>
          </a:p>
          <a:p>
            <a:endParaRPr lang="en-GB" dirty="0" smtClean="0"/>
          </a:p>
          <a:p>
            <a:r>
              <a:rPr lang="en-GB" dirty="0" smtClean="0"/>
              <a:t>2/8 = 0.25</a:t>
            </a:r>
          </a:p>
          <a:p>
            <a:r>
              <a:rPr lang="en-GB" dirty="0" smtClean="0"/>
              <a:t>This genotype has a frequency of 0.25</a:t>
            </a:r>
            <a:endParaRPr lang="en-GB" dirty="0"/>
          </a:p>
          <a:p>
            <a:pPr lvl="1"/>
            <a:endParaRPr lang="en-GB" dirty="0"/>
          </a:p>
        </p:txBody>
      </p:sp>
      <p:pic>
        <p:nvPicPr>
          <p:cNvPr id="4" name="Picture 3"/>
          <p:cNvPicPr>
            <a:picLocks noChangeAspect="1"/>
          </p:cNvPicPr>
          <p:nvPr/>
        </p:nvPicPr>
        <p:blipFill>
          <a:blip r:embed="rId2"/>
          <a:stretch>
            <a:fillRect/>
          </a:stretch>
        </p:blipFill>
        <p:spPr>
          <a:xfrm>
            <a:off x="1313149" y="4259153"/>
            <a:ext cx="9565702" cy="2173179"/>
          </a:xfrm>
          <a:prstGeom prst="rect">
            <a:avLst/>
          </a:prstGeom>
        </p:spPr>
      </p:pic>
    </p:spTree>
    <p:extLst>
      <p:ext uri="{BB962C8B-B14F-4D97-AF65-F5344CB8AC3E}">
        <p14:creationId xmlns:p14="http://schemas.microsoft.com/office/powerpoint/2010/main" val="3913436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Absolute Fitness</a:t>
            </a:r>
            <a:endParaRPr lang="en-GB" dirty="0"/>
          </a:p>
        </p:txBody>
      </p:sp>
      <p:sp>
        <p:nvSpPr>
          <p:cNvPr id="3" name="Content Placeholder 2"/>
          <p:cNvSpPr>
            <a:spLocks noGrp="1"/>
          </p:cNvSpPr>
          <p:nvPr>
            <p:ph idx="1"/>
          </p:nvPr>
        </p:nvSpPr>
        <p:spPr>
          <a:xfrm>
            <a:off x="838200" y="1497724"/>
            <a:ext cx="10515600" cy="4679239"/>
          </a:xfrm>
        </p:spPr>
        <p:txBody>
          <a:bodyPr>
            <a:normAutofit/>
          </a:bodyPr>
          <a:lstStyle/>
          <a:p>
            <a:r>
              <a:rPr lang="en-GB" dirty="0" smtClean="0"/>
              <a:t>Comparing 0.25 (offspring) to 0.1 (previous generation) –</a:t>
            </a:r>
          </a:p>
          <a:p>
            <a:endParaRPr lang="en-GB" dirty="0"/>
          </a:p>
          <a:p>
            <a:r>
              <a:rPr lang="en-GB" dirty="0" smtClean="0"/>
              <a:t>0.25/0.1 = 2.5</a:t>
            </a:r>
          </a:p>
          <a:p>
            <a:r>
              <a:rPr lang="en-GB" dirty="0" smtClean="0"/>
              <a:t>The absolute fitness of genotype </a:t>
            </a:r>
            <a:r>
              <a:rPr lang="en-GB" dirty="0" err="1" smtClean="0"/>
              <a:t>dd</a:t>
            </a:r>
            <a:r>
              <a:rPr lang="en-GB" dirty="0" smtClean="0"/>
              <a:t> = 2.5</a:t>
            </a:r>
            <a:endParaRPr lang="en-GB" dirty="0"/>
          </a:p>
          <a:p>
            <a:pPr lvl="1"/>
            <a:endParaRPr lang="en-GB" dirty="0"/>
          </a:p>
        </p:txBody>
      </p:sp>
      <p:pic>
        <p:nvPicPr>
          <p:cNvPr id="4" name="Picture 3"/>
          <p:cNvPicPr>
            <a:picLocks noChangeAspect="1"/>
          </p:cNvPicPr>
          <p:nvPr/>
        </p:nvPicPr>
        <p:blipFill>
          <a:blip r:embed="rId2"/>
          <a:stretch>
            <a:fillRect/>
          </a:stretch>
        </p:blipFill>
        <p:spPr>
          <a:xfrm>
            <a:off x="1313149" y="4259153"/>
            <a:ext cx="9565702" cy="2173179"/>
          </a:xfrm>
          <a:prstGeom prst="rect">
            <a:avLst/>
          </a:prstGeom>
        </p:spPr>
      </p:pic>
    </p:spTree>
    <p:extLst>
      <p:ext uri="{BB962C8B-B14F-4D97-AF65-F5344CB8AC3E}">
        <p14:creationId xmlns:p14="http://schemas.microsoft.com/office/powerpoint/2010/main" val="4185449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Absolute Fitness</a:t>
            </a:r>
            <a:endParaRPr lang="en-GB" dirty="0"/>
          </a:p>
        </p:txBody>
      </p:sp>
      <p:sp>
        <p:nvSpPr>
          <p:cNvPr id="3" name="Content Placeholder 2"/>
          <p:cNvSpPr>
            <a:spLocks noGrp="1"/>
          </p:cNvSpPr>
          <p:nvPr>
            <p:ph idx="1"/>
          </p:nvPr>
        </p:nvSpPr>
        <p:spPr>
          <a:xfrm>
            <a:off x="838200" y="1497724"/>
            <a:ext cx="10515600" cy="4679239"/>
          </a:xfrm>
        </p:spPr>
        <p:txBody>
          <a:bodyPr>
            <a:normAutofit/>
          </a:bodyPr>
          <a:lstStyle/>
          <a:p>
            <a:r>
              <a:rPr lang="en-GB" dirty="0" smtClean="0"/>
              <a:t>Now calculate the absolute fitness for genotypes DD and </a:t>
            </a:r>
            <a:r>
              <a:rPr lang="en-GB" dirty="0" err="1" smtClean="0"/>
              <a:t>Dd</a:t>
            </a:r>
            <a:r>
              <a:rPr lang="en-GB" dirty="0" smtClean="0"/>
              <a:t>:</a:t>
            </a:r>
            <a:endParaRPr lang="en-GB" dirty="0"/>
          </a:p>
          <a:p>
            <a:pPr lvl="1"/>
            <a:endParaRPr lang="en-GB" dirty="0"/>
          </a:p>
        </p:txBody>
      </p:sp>
      <p:pic>
        <p:nvPicPr>
          <p:cNvPr id="4" name="Picture 3"/>
          <p:cNvPicPr>
            <a:picLocks noChangeAspect="1"/>
          </p:cNvPicPr>
          <p:nvPr/>
        </p:nvPicPr>
        <p:blipFill>
          <a:blip r:embed="rId2"/>
          <a:stretch>
            <a:fillRect/>
          </a:stretch>
        </p:blipFill>
        <p:spPr>
          <a:xfrm>
            <a:off x="838200" y="2304229"/>
            <a:ext cx="9565702" cy="2173179"/>
          </a:xfrm>
          <a:prstGeom prst="rect">
            <a:avLst/>
          </a:prstGeom>
        </p:spPr>
      </p:pic>
    </p:spTree>
    <p:extLst>
      <p:ext uri="{BB962C8B-B14F-4D97-AF65-F5344CB8AC3E}">
        <p14:creationId xmlns:p14="http://schemas.microsoft.com/office/powerpoint/2010/main" val="3178665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Relative Fitness</a:t>
            </a:r>
            <a:endParaRPr lang="en-GB" dirty="0"/>
          </a:p>
        </p:txBody>
      </p:sp>
      <p:sp>
        <p:nvSpPr>
          <p:cNvPr id="3" name="Content Placeholder 2"/>
          <p:cNvSpPr>
            <a:spLocks noGrp="1"/>
          </p:cNvSpPr>
          <p:nvPr>
            <p:ph idx="1"/>
          </p:nvPr>
        </p:nvSpPr>
        <p:spPr>
          <a:xfrm>
            <a:off x="838200" y="1497724"/>
            <a:ext cx="10515600" cy="4679239"/>
          </a:xfrm>
        </p:spPr>
        <p:txBody>
          <a:bodyPr>
            <a:normAutofit/>
          </a:bodyPr>
          <a:lstStyle/>
          <a:p>
            <a:r>
              <a:rPr lang="en-GB" dirty="0" smtClean="0"/>
              <a:t>The absolute fitness of one genotype compared to the absolute fitness of the most </a:t>
            </a:r>
            <a:r>
              <a:rPr lang="en-GB" b="1" dirty="0" smtClean="0"/>
              <a:t>successful </a:t>
            </a:r>
            <a:r>
              <a:rPr lang="en-GB" dirty="0" smtClean="0"/>
              <a:t>genotype.</a:t>
            </a:r>
          </a:p>
          <a:p>
            <a:endParaRPr lang="en-GB" dirty="0" smtClean="0"/>
          </a:p>
          <a:p>
            <a:pPr lvl="1"/>
            <a:endParaRPr lang="en-GB" dirty="0"/>
          </a:p>
          <a:p>
            <a:pPr lvl="1"/>
            <a:endParaRPr lang="en-GB" dirty="0"/>
          </a:p>
        </p:txBody>
      </p:sp>
      <p:pic>
        <p:nvPicPr>
          <p:cNvPr id="4" name="Picture 3"/>
          <p:cNvPicPr>
            <a:picLocks noChangeAspect="1"/>
          </p:cNvPicPr>
          <p:nvPr/>
        </p:nvPicPr>
        <p:blipFill>
          <a:blip r:embed="rId2"/>
          <a:stretch>
            <a:fillRect/>
          </a:stretch>
        </p:blipFill>
        <p:spPr>
          <a:xfrm>
            <a:off x="1127097" y="2477649"/>
            <a:ext cx="9565702" cy="2173179"/>
          </a:xfrm>
          <a:prstGeom prst="rect">
            <a:avLst/>
          </a:prstGeom>
        </p:spPr>
      </p:pic>
    </p:spTree>
    <p:extLst>
      <p:ext uri="{BB962C8B-B14F-4D97-AF65-F5344CB8AC3E}">
        <p14:creationId xmlns:p14="http://schemas.microsoft.com/office/powerpoint/2010/main" val="2541560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Relative Fitness</a:t>
            </a:r>
            <a:endParaRPr lang="en-GB" dirty="0"/>
          </a:p>
        </p:txBody>
      </p:sp>
      <p:sp>
        <p:nvSpPr>
          <p:cNvPr id="3" name="Content Placeholder 2"/>
          <p:cNvSpPr>
            <a:spLocks noGrp="1"/>
          </p:cNvSpPr>
          <p:nvPr>
            <p:ph idx="1"/>
          </p:nvPr>
        </p:nvSpPr>
        <p:spPr>
          <a:xfrm>
            <a:off x="838200" y="1497724"/>
            <a:ext cx="10515600" cy="4679239"/>
          </a:xfrm>
        </p:spPr>
        <p:txBody>
          <a:bodyPr>
            <a:normAutofit/>
          </a:bodyPr>
          <a:lstStyle/>
          <a:p>
            <a:r>
              <a:rPr lang="en-GB" dirty="0" smtClean="0"/>
              <a:t>In the right hand diagram, the absolute fitness of </a:t>
            </a:r>
            <a:r>
              <a:rPr lang="en-GB" dirty="0" err="1" smtClean="0"/>
              <a:t>dd</a:t>
            </a:r>
            <a:r>
              <a:rPr lang="en-GB" dirty="0" smtClean="0"/>
              <a:t> is </a:t>
            </a:r>
            <a:r>
              <a:rPr lang="en-GB" dirty="0" smtClean="0"/>
              <a:t>2</a:t>
            </a:r>
            <a:r>
              <a:rPr lang="en-GB" dirty="0" smtClean="0"/>
              <a:t>.</a:t>
            </a:r>
            <a:r>
              <a:rPr lang="en-GB" dirty="0" smtClean="0"/>
              <a:t>5</a:t>
            </a:r>
            <a:r>
              <a:rPr lang="en-GB" dirty="0" smtClean="0"/>
              <a:t>. </a:t>
            </a:r>
          </a:p>
          <a:p>
            <a:r>
              <a:rPr lang="en-GB" dirty="0" smtClean="0"/>
              <a:t>It is the most successful genotype</a:t>
            </a:r>
          </a:p>
          <a:p>
            <a:r>
              <a:rPr lang="en-GB" dirty="0"/>
              <a:t>S</a:t>
            </a:r>
            <a:r>
              <a:rPr lang="en-GB" dirty="0" smtClean="0"/>
              <a:t>o it’s relative fitness is </a:t>
            </a:r>
            <a:r>
              <a:rPr lang="en-GB" dirty="0" smtClean="0"/>
              <a:t>2.</a:t>
            </a:r>
            <a:r>
              <a:rPr lang="en-GB" dirty="0" smtClean="0"/>
              <a:t>5/2.5 </a:t>
            </a:r>
            <a:r>
              <a:rPr lang="en-GB" dirty="0" smtClean="0"/>
              <a:t>= 1</a:t>
            </a:r>
          </a:p>
          <a:p>
            <a:endParaRPr lang="en-GB" dirty="0"/>
          </a:p>
          <a:p>
            <a:r>
              <a:rPr lang="en-GB" dirty="0" smtClean="0"/>
              <a:t>Work out the relative fitness of DD and Dd.</a:t>
            </a:r>
          </a:p>
        </p:txBody>
      </p:sp>
      <p:pic>
        <p:nvPicPr>
          <p:cNvPr id="4" name="Picture 3"/>
          <p:cNvPicPr>
            <a:picLocks noChangeAspect="1"/>
          </p:cNvPicPr>
          <p:nvPr/>
        </p:nvPicPr>
        <p:blipFill>
          <a:blip r:embed="rId2"/>
          <a:stretch>
            <a:fillRect/>
          </a:stretch>
        </p:blipFill>
        <p:spPr>
          <a:xfrm>
            <a:off x="1313149" y="4259153"/>
            <a:ext cx="9565702" cy="2173179"/>
          </a:xfrm>
          <a:prstGeom prst="rect">
            <a:avLst/>
          </a:prstGeom>
        </p:spPr>
      </p:pic>
    </p:spTree>
    <p:extLst>
      <p:ext uri="{BB962C8B-B14F-4D97-AF65-F5344CB8AC3E}">
        <p14:creationId xmlns:p14="http://schemas.microsoft.com/office/powerpoint/2010/main" val="399107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610</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Fitness and the Rate of Evolution</vt:lpstr>
      <vt:lpstr>Fitness</vt:lpstr>
      <vt:lpstr>Absolute Fitness</vt:lpstr>
      <vt:lpstr>Absolute Fitness</vt:lpstr>
      <vt:lpstr>Absolute Fitness</vt:lpstr>
      <vt:lpstr>Absolute Fitness</vt:lpstr>
      <vt:lpstr>Absolute Fitness</vt:lpstr>
      <vt:lpstr>Relative Fitness</vt:lpstr>
      <vt:lpstr>Relative Fitness</vt:lpstr>
      <vt:lpstr>Factors that Increase the Rate of Evolution</vt:lpstr>
      <vt:lpstr>Factors that Increase the Rate of Evolution</vt:lpstr>
      <vt:lpstr>Factors that Increase the Rate of Evolution</vt:lpstr>
      <vt:lpstr>Factors that Increase the Rate of Evolution</vt:lpstr>
      <vt:lpstr>Factors that Increase the Rate of Evolution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by Drift and Selection</dc:title>
  <dc:creator>aaitken</dc:creator>
  <cp:lastModifiedBy>aaitken</cp:lastModifiedBy>
  <cp:revision>15</cp:revision>
  <cp:lastPrinted>2019-01-15T09:19:22Z</cp:lastPrinted>
  <dcterms:created xsi:type="dcterms:W3CDTF">2019-01-11T11:36:56Z</dcterms:created>
  <dcterms:modified xsi:type="dcterms:W3CDTF">2019-01-15T10:38:39Z</dcterms:modified>
</cp:coreProperties>
</file>