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9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5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4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5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3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8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2C04-4CF4-4B08-BD89-612506799EF2}" type="datetimeFigureOut">
              <a:rPr lang="en-GB" smtClean="0"/>
              <a:t>14/01/2019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6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2055" y="1122363"/>
            <a:ext cx="10026869" cy="2387600"/>
          </a:xfrm>
        </p:spPr>
        <p:txBody>
          <a:bodyPr/>
          <a:lstStyle/>
          <a:p>
            <a:r>
              <a:rPr lang="en-GB" dirty="0" smtClean="0"/>
              <a:t>Evolution by Drift and Selection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2: Organisms and Evolution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Evolution </a:t>
            </a:r>
            <a:r>
              <a:rPr lang="en-GB" dirty="0"/>
              <a:t>c</a:t>
            </a:r>
            <a:r>
              <a:rPr lang="en-GB" dirty="0" smtClean="0"/>
              <a:t>an be an extremely slow process</a:t>
            </a:r>
          </a:p>
          <a:p>
            <a:r>
              <a:rPr lang="en-GB" dirty="0" smtClean="0"/>
              <a:t>It happens to a population over a number of generations</a:t>
            </a:r>
          </a:p>
          <a:p>
            <a:r>
              <a:rPr lang="en-GB" dirty="0" smtClean="0"/>
              <a:t>The individuals in the population show genetic variation as they carry different versions of inherited traits</a:t>
            </a:r>
          </a:p>
          <a:p>
            <a:r>
              <a:rPr lang="en-GB" dirty="0" smtClean="0"/>
              <a:t>Evolution is seen when a proportion of individuals with a trait change over a number of generations.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0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724"/>
            <a:ext cx="10515600" cy="4679239"/>
          </a:xfrm>
        </p:spPr>
        <p:txBody>
          <a:bodyPr>
            <a:normAutofit/>
          </a:bodyPr>
          <a:lstStyle/>
          <a:p>
            <a:r>
              <a:rPr lang="en-GB" dirty="0" smtClean="0"/>
              <a:t>Different versions of inherited traits come about because of genetic mutations.</a:t>
            </a:r>
          </a:p>
          <a:p>
            <a:r>
              <a:rPr lang="en-GB" dirty="0" smtClean="0"/>
              <a:t>If a mutation results in a change of base which codes for a new amino acid, a new allele (or version of a gene) will be made.</a:t>
            </a:r>
          </a:p>
          <a:p>
            <a:endParaRPr lang="en-GB" dirty="0" smtClean="0"/>
          </a:p>
          <a:p>
            <a:r>
              <a:rPr lang="en-GB" dirty="0" smtClean="0"/>
              <a:t>There are three possible effects of mutations: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Neutral</a:t>
            </a:r>
          </a:p>
          <a:p>
            <a:pPr lvl="1"/>
            <a:r>
              <a:rPr lang="en-GB" dirty="0" smtClean="0"/>
              <a:t>Harmful</a:t>
            </a:r>
          </a:p>
          <a:p>
            <a:pPr lvl="1"/>
            <a:r>
              <a:rPr lang="en-GB" dirty="0" smtClean="0"/>
              <a:t>Beneficial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6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causes Evolution?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Processes can cause Evolution:</a:t>
            </a:r>
          </a:p>
          <a:p>
            <a:endParaRPr lang="en-GB" dirty="0"/>
          </a:p>
          <a:p>
            <a:pPr lvl="1"/>
            <a:r>
              <a:rPr lang="en-GB" dirty="0" smtClean="0"/>
              <a:t>Genetic drift – Random</a:t>
            </a:r>
          </a:p>
          <a:p>
            <a:pPr lvl="1"/>
            <a:r>
              <a:rPr lang="en-GB" dirty="0" smtClean="0"/>
              <a:t>Natural selection – Non-random</a:t>
            </a:r>
          </a:p>
          <a:p>
            <a:pPr lvl="1"/>
            <a:r>
              <a:rPr lang="en-GB" dirty="0" smtClean="0"/>
              <a:t>Sexual selection – Non-random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5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334"/>
            <a:ext cx="10515600" cy="1325563"/>
          </a:xfrm>
        </p:spPr>
        <p:txBody>
          <a:bodyPr/>
          <a:lstStyle/>
          <a:p>
            <a:r>
              <a:rPr lang="en-GB" b="1" dirty="0" smtClean="0"/>
              <a:t>Genetic Drift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Random</a:t>
            </a:r>
          </a:p>
          <a:p>
            <a:r>
              <a:rPr lang="en-GB" dirty="0" smtClean="0"/>
              <a:t>Increase or decrease in the frequency of inherited traits over a number of generations</a:t>
            </a:r>
          </a:p>
          <a:p>
            <a:r>
              <a:rPr lang="en-GB" dirty="0" smtClean="0"/>
              <a:t>Happens particularly when a neutral mutation has occurred to create a new allele</a:t>
            </a:r>
          </a:p>
          <a:p>
            <a:r>
              <a:rPr lang="en-GB" dirty="0" smtClean="0"/>
              <a:t>Down to chance events which means some individuals pass on their inherited traits and some do not.</a:t>
            </a:r>
          </a:p>
          <a:p>
            <a:r>
              <a:rPr lang="en-GB" dirty="0" smtClean="0"/>
              <a:t>Example: There is a forest fire – some animals die and others do not because the wind blew the fire in a different direction. Some animals survive and pass on their genes to offspring.</a:t>
            </a:r>
          </a:p>
          <a:p>
            <a:r>
              <a:rPr lang="en-GB" dirty="0" smtClean="0"/>
              <a:t>Greater effect in small populations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334"/>
            <a:ext cx="10515600" cy="1325563"/>
          </a:xfrm>
        </p:spPr>
        <p:txBody>
          <a:bodyPr/>
          <a:lstStyle/>
          <a:p>
            <a:r>
              <a:rPr lang="en-GB" b="1" dirty="0" smtClean="0"/>
              <a:t>Natural Selection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>
            <a:normAutofit/>
          </a:bodyPr>
          <a:lstStyle/>
          <a:p>
            <a:r>
              <a:rPr lang="en-GB" dirty="0" smtClean="0"/>
              <a:t>Non-Random</a:t>
            </a:r>
          </a:p>
          <a:p>
            <a:r>
              <a:rPr lang="en-GB" dirty="0" smtClean="0"/>
              <a:t>Increase or decrease in the frequency of inherited traits over a number of generations which affects survival.</a:t>
            </a:r>
          </a:p>
          <a:p>
            <a:r>
              <a:rPr lang="en-GB" dirty="0" smtClean="0"/>
              <a:t>Beneficial mutation – positive effect on survival, so individuals are more likely to survive and pass this to offspring</a:t>
            </a:r>
          </a:p>
          <a:p>
            <a:r>
              <a:rPr lang="en-GB" dirty="0" smtClean="0"/>
              <a:t>Harmful mutation – negative effect on survival, so individuals are less likely to survive and pass this to offspring</a:t>
            </a:r>
          </a:p>
        </p:txBody>
      </p:sp>
    </p:spTree>
    <p:extLst>
      <p:ext uri="{BB962C8B-B14F-4D97-AF65-F5344CB8AC3E}">
        <p14:creationId xmlns:p14="http://schemas.microsoft.com/office/powerpoint/2010/main" val="38598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Sexual Selection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Non-Random</a:t>
            </a:r>
          </a:p>
          <a:p>
            <a:r>
              <a:rPr lang="en-GB" dirty="0"/>
              <a:t>Increase </a:t>
            </a:r>
            <a:r>
              <a:rPr lang="en-GB" dirty="0" smtClean="0"/>
              <a:t>in </a:t>
            </a:r>
            <a:r>
              <a:rPr lang="en-GB" dirty="0"/>
              <a:t>the frequency of </a:t>
            </a:r>
            <a:r>
              <a:rPr lang="en-GB" dirty="0" smtClean="0"/>
              <a:t>alleles which makes mating and reproduction more likely.</a:t>
            </a:r>
            <a:endParaRPr lang="en-GB" dirty="0"/>
          </a:p>
          <a:p>
            <a:r>
              <a:rPr lang="en-GB" dirty="0" smtClean="0"/>
              <a:t>Similar to natural selection – but the selected alleles do not increase survival chances. Some actually may even have a negative effect.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6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338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Evolution by Drift and Selection</vt:lpstr>
      <vt:lpstr>Evolution</vt:lpstr>
      <vt:lpstr>Mutations</vt:lpstr>
      <vt:lpstr>What causes Evolution?</vt:lpstr>
      <vt:lpstr>Genetic Drift</vt:lpstr>
      <vt:lpstr>Natural Selection</vt:lpstr>
      <vt:lpstr>Sexual Selection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by Drift and Selection</dc:title>
  <dc:creator>aaitken</dc:creator>
  <cp:lastModifiedBy>aaitken</cp:lastModifiedBy>
  <cp:revision>5</cp:revision>
  <dcterms:created xsi:type="dcterms:W3CDTF">2019-01-11T11:36:56Z</dcterms:created>
  <dcterms:modified xsi:type="dcterms:W3CDTF">2019-01-14T14:16:35Z</dcterms:modified>
</cp:coreProperties>
</file>