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61" r:id="rId5"/>
    <p:sldId id="262" r:id="rId6"/>
    <p:sldId id="263"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4" d="100"/>
          <a:sy n="64" d="100"/>
        </p:scale>
        <p:origin x="90" y="18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2B744C62-7272-4886-8F9B-E4A0E4C889EC}" type="datetimeFigureOut">
              <a:rPr lang="en-GB" smtClean="0"/>
              <a:t>06/02/2019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5B2155D-15A1-4224-95C3-57E87F71FAA3}" type="slidenum">
              <a:rPr lang="en-GB" smtClean="0"/>
              <a:t>‹#›</a:t>
            </a:fld>
            <a:endParaRPr lang="en-GB"/>
          </a:p>
        </p:txBody>
      </p:sp>
    </p:spTree>
    <p:extLst>
      <p:ext uri="{BB962C8B-B14F-4D97-AF65-F5344CB8AC3E}">
        <p14:creationId xmlns:p14="http://schemas.microsoft.com/office/powerpoint/2010/main" val="34159983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B744C62-7272-4886-8F9B-E4A0E4C889EC}" type="datetimeFigureOut">
              <a:rPr lang="en-GB" smtClean="0"/>
              <a:t>06/02/2019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5B2155D-15A1-4224-95C3-57E87F71FAA3}" type="slidenum">
              <a:rPr lang="en-GB" smtClean="0"/>
              <a:t>‹#›</a:t>
            </a:fld>
            <a:endParaRPr lang="en-GB"/>
          </a:p>
        </p:txBody>
      </p:sp>
    </p:spTree>
    <p:extLst>
      <p:ext uri="{BB962C8B-B14F-4D97-AF65-F5344CB8AC3E}">
        <p14:creationId xmlns:p14="http://schemas.microsoft.com/office/powerpoint/2010/main" val="29160074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B744C62-7272-4886-8F9B-E4A0E4C889EC}" type="datetimeFigureOut">
              <a:rPr lang="en-GB" smtClean="0"/>
              <a:t>06/02/2019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5B2155D-15A1-4224-95C3-57E87F71FAA3}" type="slidenum">
              <a:rPr lang="en-GB" smtClean="0"/>
              <a:t>‹#›</a:t>
            </a:fld>
            <a:endParaRPr lang="en-GB"/>
          </a:p>
        </p:txBody>
      </p:sp>
    </p:spTree>
    <p:extLst>
      <p:ext uri="{BB962C8B-B14F-4D97-AF65-F5344CB8AC3E}">
        <p14:creationId xmlns:p14="http://schemas.microsoft.com/office/powerpoint/2010/main" val="4119591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B744C62-7272-4886-8F9B-E4A0E4C889EC}" type="datetimeFigureOut">
              <a:rPr lang="en-GB" smtClean="0"/>
              <a:t>06/02/2019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5B2155D-15A1-4224-95C3-57E87F71FAA3}" type="slidenum">
              <a:rPr lang="en-GB" smtClean="0"/>
              <a:t>‹#›</a:t>
            </a:fld>
            <a:endParaRPr lang="en-GB"/>
          </a:p>
        </p:txBody>
      </p:sp>
    </p:spTree>
    <p:extLst>
      <p:ext uri="{BB962C8B-B14F-4D97-AF65-F5344CB8AC3E}">
        <p14:creationId xmlns:p14="http://schemas.microsoft.com/office/powerpoint/2010/main" val="16056159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B744C62-7272-4886-8F9B-E4A0E4C889EC}" type="datetimeFigureOut">
              <a:rPr lang="en-GB" smtClean="0"/>
              <a:t>06/02/2019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5B2155D-15A1-4224-95C3-57E87F71FAA3}" type="slidenum">
              <a:rPr lang="en-GB" smtClean="0"/>
              <a:t>‹#›</a:t>
            </a:fld>
            <a:endParaRPr lang="en-GB"/>
          </a:p>
        </p:txBody>
      </p:sp>
    </p:spTree>
    <p:extLst>
      <p:ext uri="{BB962C8B-B14F-4D97-AF65-F5344CB8AC3E}">
        <p14:creationId xmlns:p14="http://schemas.microsoft.com/office/powerpoint/2010/main" val="30692503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2B744C62-7272-4886-8F9B-E4A0E4C889EC}" type="datetimeFigureOut">
              <a:rPr lang="en-GB" smtClean="0"/>
              <a:t>06/02/2019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5B2155D-15A1-4224-95C3-57E87F71FAA3}" type="slidenum">
              <a:rPr lang="en-GB" smtClean="0"/>
              <a:t>‹#›</a:t>
            </a:fld>
            <a:endParaRPr lang="en-GB"/>
          </a:p>
        </p:txBody>
      </p:sp>
    </p:spTree>
    <p:extLst>
      <p:ext uri="{BB962C8B-B14F-4D97-AF65-F5344CB8AC3E}">
        <p14:creationId xmlns:p14="http://schemas.microsoft.com/office/powerpoint/2010/main" val="23394860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2B744C62-7272-4886-8F9B-E4A0E4C889EC}" type="datetimeFigureOut">
              <a:rPr lang="en-GB" smtClean="0"/>
              <a:t>06/02/2019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5B2155D-15A1-4224-95C3-57E87F71FAA3}" type="slidenum">
              <a:rPr lang="en-GB" smtClean="0"/>
              <a:t>‹#›</a:t>
            </a:fld>
            <a:endParaRPr lang="en-GB"/>
          </a:p>
        </p:txBody>
      </p:sp>
    </p:spTree>
    <p:extLst>
      <p:ext uri="{BB962C8B-B14F-4D97-AF65-F5344CB8AC3E}">
        <p14:creationId xmlns:p14="http://schemas.microsoft.com/office/powerpoint/2010/main" val="5238047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2B744C62-7272-4886-8F9B-E4A0E4C889EC}" type="datetimeFigureOut">
              <a:rPr lang="en-GB" smtClean="0"/>
              <a:t>06/02/2019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5B2155D-15A1-4224-95C3-57E87F71FAA3}" type="slidenum">
              <a:rPr lang="en-GB" smtClean="0"/>
              <a:t>‹#›</a:t>
            </a:fld>
            <a:endParaRPr lang="en-GB"/>
          </a:p>
        </p:txBody>
      </p:sp>
    </p:spTree>
    <p:extLst>
      <p:ext uri="{BB962C8B-B14F-4D97-AF65-F5344CB8AC3E}">
        <p14:creationId xmlns:p14="http://schemas.microsoft.com/office/powerpoint/2010/main" val="41557975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B744C62-7272-4886-8F9B-E4A0E4C889EC}" type="datetimeFigureOut">
              <a:rPr lang="en-GB" smtClean="0"/>
              <a:t>06/02/2019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5B2155D-15A1-4224-95C3-57E87F71FAA3}" type="slidenum">
              <a:rPr lang="en-GB" smtClean="0"/>
              <a:t>‹#›</a:t>
            </a:fld>
            <a:endParaRPr lang="en-GB"/>
          </a:p>
        </p:txBody>
      </p:sp>
    </p:spTree>
    <p:extLst>
      <p:ext uri="{BB962C8B-B14F-4D97-AF65-F5344CB8AC3E}">
        <p14:creationId xmlns:p14="http://schemas.microsoft.com/office/powerpoint/2010/main" val="29395142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B744C62-7272-4886-8F9B-E4A0E4C889EC}" type="datetimeFigureOut">
              <a:rPr lang="en-GB" smtClean="0"/>
              <a:t>06/02/2019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5B2155D-15A1-4224-95C3-57E87F71FAA3}" type="slidenum">
              <a:rPr lang="en-GB" smtClean="0"/>
              <a:t>‹#›</a:t>
            </a:fld>
            <a:endParaRPr lang="en-GB"/>
          </a:p>
        </p:txBody>
      </p:sp>
    </p:spTree>
    <p:extLst>
      <p:ext uri="{BB962C8B-B14F-4D97-AF65-F5344CB8AC3E}">
        <p14:creationId xmlns:p14="http://schemas.microsoft.com/office/powerpoint/2010/main" val="8676003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B744C62-7272-4886-8F9B-E4A0E4C889EC}" type="datetimeFigureOut">
              <a:rPr lang="en-GB" smtClean="0"/>
              <a:t>06/02/2019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5B2155D-15A1-4224-95C3-57E87F71FAA3}" type="slidenum">
              <a:rPr lang="en-GB" smtClean="0"/>
              <a:t>‹#›</a:t>
            </a:fld>
            <a:endParaRPr lang="en-GB"/>
          </a:p>
        </p:txBody>
      </p:sp>
    </p:spTree>
    <p:extLst>
      <p:ext uri="{BB962C8B-B14F-4D97-AF65-F5344CB8AC3E}">
        <p14:creationId xmlns:p14="http://schemas.microsoft.com/office/powerpoint/2010/main" val="7678234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744C62-7272-4886-8F9B-E4A0E4C889EC}" type="datetimeFigureOut">
              <a:rPr lang="en-GB" smtClean="0"/>
              <a:t>06/02/2019</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B2155D-15A1-4224-95C3-57E87F71FAA3}" type="slidenum">
              <a:rPr lang="en-GB" smtClean="0"/>
              <a:t>‹#›</a:t>
            </a:fld>
            <a:endParaRPr lang="en-GB"/>
          </a:p>
        </p:txBody>
      </p:sp>
    </p:spTree>
    <p:extLst>
      <p:ext uri="{BB962C8B-B14F-4D97-AF65-F5344CB8AC3E}">
        <p14:creationId xmlns:p14="http://schemas.microsoft.com/office/powerpoint/2010/main" val="9264516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Parasitic Lifecycles</a:t>
            </a:r>
            <a:endParaRPr lang="en-GB" dirty="0"/>
          </a:p>
        </p:txBody>
      </p:sp>
      <p:sp>
        <p:nvSpPr>
          <p:cNvPr id="3" name="Subtitle 2"/>
          <p:cNvSpPr>
            <a:spLocks noGrp="1"/>
          </p:cNvSpPr>
          <p:nvPr>
            <p:ph type="subTitle" idx="1"/>
          </p:nvPr>
        </p:nvSpPr>
        <p:spPr/>
        <p:txBody>
          <a:bodyPr/>
          <a:lstStyle/>
          <a:p>
            <a:r>
              <a:rPr lang="en-GB" dirty="0" smtClean="0"/>
              <a:t>Unit 2: Organisms and Evolution</a:t>
            </a:r>
          </a:p>
          <a:p>
            <a:r>
              <a:rPr lang="en-GB" dirty="0" smtClean="0"/>
              <a:t>Advanced Higher Biology</a:t>
            </a:r>
          </a:p>
          <a:p>
            <a:r>
              <a:rPr lang="en-GB" dirty="0" smtClean="0"/>
              <a:t>Miss Aitken</a:t>
            </a:r>
            <a:endParaRPr lang="en-GB" dirty="0"/>
          </a:p>
        </p:txBody>
      </p:sp>
    </p:spTree>
    <p:extLst>
      <p:ext uri="{BB962C8B-B14F-4D97-AF65-F5344CB8AC3E}">
        <p14:creationId xmlns:p14="http://schemas.microsoft.com/office/powerpoint/2010/main" val="40111180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Types of Parasites</a:t>
            </a:r>
            <a:endParaRPr lang="en-GB" dirty="0"/>
          </a:p>
        </p:txBody>
      </p:sp>
      <p:sp>
        <p:nvSpPr>
          <p:cNvPr id="3" name="Content Placeholder 2"/>
          <p:cNvSpPr>
            <a:spLocks noGrp="1"/>
          </p:cNvSpPr>
          <p:nvPr>
            <p:ph idx="1"/>
          </p:nvPr>
        </p:nvSpPr>
        <p:spPr/>
        <p:txBody>
          <a:bodyPr/>
          <a:lstStyle/>
          <a:p>
            <a:pPr marL="0" indent="0">
              <a:buNone/>
            </a:pPr>
            <a:r>
              <a:rPr lang="en-GB" dirty="0" smtClean="0"/>
              <a:t>There are 6 main types of parasite:</a:t>
            </a:r>
          </a:p>
          <a:p>
            <a:endParaRPr lang="en-GB" dirty="0"/>
          </a:p>
          <a:p>
            <a:r>
              <a:rPr lang="en-GB" dirty="0" smtClean="0"/>
              <a:t>Protists (e.g. </a:t>
            </a:r>
            <a:r>
              <a:rPr lang="en-GB" i="1" dirty="0" smtClean="0"/>
              <a:t>Plasmodium</a:t>
            </a:r>
            <a:r>
              <a:rPr lang="en-GB" dirty="0" smtClean="0"/>
              <a:t> – causes malaria)</a:t>
            </a:r>
          </a:p>
          <a:p>
            <a:r>
              <a:rPr lang="en-GB" dirty="0" smtClean="0"/>
              <a:t>Arthropods (ticks, lice)</a:t>
            </a:r>
          </a:p>
          <a:p>
            <a:r>
              <a:rPr lang="en-GB" dirty="0" smtClean="0"/>
              <a:t>Platyhelminths (e.g. tapeworm)</a:t>
            </a:r>
          </a:p>
          <a:p>
            <a:r>
              <a:rPr lang="en-GB" dirty="0" smtClean="0"/>
              <a:t>Nematodes (e.g. threadworm)</a:t>
            </a:r>
          </a:p>
          <a:p>
            <a:r>
              <a:rPr lang="en-GB" dirty="0" smtClean="0"/>
              <a:t>Viruses (e.g. HIV, </a:t>
            </a:r>
            <a:r>
              <a:rPr lang="en-GB" i="1" dirty="0" smtClean="0"/>
              <a:t>Influenza</a:t>
            </a:r>
            <a:r>
              <a:rPr lang="en-GB" dirty="0" smtClean="0"/>
              <a:t>)</a:t>
            </a:r>
          </a:p>
          <a:p>
            <a:r>
              <a:rPr lang="en-GB" dirty="0" smtClean="0"/>
              <a:t>Bacteria (e.g. </a:t>
            </a:r>
            <a:r>
              <a:rPr lang="en-GB" i="1" dirty="0" smtClean="0"/>
              <a:t>tuberculosis</a:t>
            </a:r>
            <a:r>
              <a:rPr lang="en-GB" dirty="0" smtClean="0"/>
              <a:t>)</a:t>
            </a:r>
          </a:p>
          <a:p>
            <a:endParaRPr lang="en-GB" dirty="0"/>
          </a:p>
          <a:p>
            <a:endParaRPr lang="en-GB" dirty="0"/>
          </a:p>
        </p:txBody>
      </p:sp>
    </p:spTree>
    <p:extLst>
      <p:ext uri="{BB962C8B-B14F-4D97-AF65-F5344CB8AC3E}">
        <p14:creationId xmlns:p14="http://schemas.microsoft.com/office/powerpoint/2010/main" val="26455231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Types of Parasites</a:t>
            </a:r>
            <a:endParaRPr lang="en-GB" dirty="0"/>
          </a:p>
        </p:txBody>
      </p:sp>
      <p:sp>
        <p:nvSpPr>
          <p:cNvPr id="3" name="Content Placeholder 2"/>
          <p:cNvSpPr>
            <a:spLocks noGrp="1"/>
          </p:cNvSpPr>
          <p:nvPr>
            <p:ph idx="1"/>
          </p:nvPr>
        </p:nvSpPr>
        <p:spPr>
          <a:xfrm>
            <a:off x="838200" y="1394085"/>
            <a:ext cx="10515600" cy="4782878"/>
          </a:xfrm>
        </p:spPr>
        <p:txBody>
          <a:bodyPr>
            <a:normAutofit/>
          </a:bodyPr>
          <a:lstStyle/>
          <a:p>
            <a:r>
              <a:rPr lang="en-GB" dirty="0" smtClean="0"/>
              <a:t>Being a parasite is such a good strategy for survival that many other groups of organisms have members that are parasites.</a:t>
            </a:r>
          </a:p>
          <a:p>
            <a:endParaRPr lang="en-GB" dirty="0"/>
          </a:p>
          <a:p>
            <a:r>
              <a:rPr lang="en-GB" dirty="0" smtClean="0"/>
              <a:t>For example, some mammals like the vampire bat, and some fish, like the lamprey, are considered to be parasitic in their behaviour.</a:t>
            </a:r>
            <a:endParaRPr lang="en-GB" dirty="0"/>
          </a:p>
          <a:p>
            <a:pPr lvl="1"/>
            <a:endParaRPr lang="en-GB" dirty="0" smtClean="0"/>
          </a:p>
          <a:p>
            <a:endParaRPr lang="en-GB" dirty="0"/>
          </a:p>
          <a:p>
            <a:endParaRPr lang="en-GB" dirty="0"/>
          </a:p>
        </p:txBody>
      </p:sp>
      <p:pic>
        <p:nvPicPr>
          <p:cNvPr id="1026" name="Picture 2" descr="Common Vampire Ba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7532" y="3771122"/>
            <a:ext cx="4733265" cy="2741273"/>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Lamprey fish with teeth"/>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0" y="3768111"/>
            <a:ext cx="4603668" cy="27622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391519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Parasites with one host</a:t>
            </a:r>
            <a:endParaRPr lang="en-GB" dirty="0"/>
          </a:p>
        </p:txBody>
      </p:sp>
      <p:sp>
        <p:nvSpPr>
          <p:cNvPr id="3" name="Content Placeholder 2"/>
          <p:cNvSpPr>
            <a:spLocks noGrp="1"/>
          </p:cNvSpPr>
          <p:nvPr>
            <p:ph idx="1"/>
          </p:nvPr>
        </p:nvSpPr>
        <p:spPr/>
        <p:txBody>
          <a:bodyPr>
            <a:normAutofit lnSpcReduction="10000"/>
          </a:bodyPr>
          <a:lstStyle/>
          <a:p>
            <a:r>
              <a:rPr lang="en-GB" dirty="0" smtClean="0"/>
              <a:t>Some parasites that are in direct contact with the host can complete their lifecycle within one host species.</a:t>
            </a:r>
          </a:p>
          <a:p>
            <a:endParaRPr lang="en-GB" dirty="0"/>
          </a:p>
          <a:p>
            <a:r>
              <a:rPr lang="en-GB" dirty="0" smtClean="0"/>
              <a:t>Human head lice go from egg through to full maturity on one host</a:t>
            </a:r>
          </a:p>
          <a:p>
            <a:r>
              <a:rPr lang="en-GB" dirty="0" smtClean="0"/>
              <a:t>Parasitic amoebas go from the start of their lifecycle to the finish in the large intestine of their host. Cysts are released in faeces and are found in contaminated food or water</a:t>
            </a:r>
          </a:p>
          <a:p>
            <a:r>
              <a:rPr lang="en-GB" dirty="0" smtClean="0"/>
              <a:t>Bacteria and viruses complete many lifecycles inside a host. When the host breathes out, the parasites are transmitted in droplets to the next host.</a:t>
            </a:r>
            <a:endParaRPr lang="en-GB" dirty="0"/>
          </a:p>
        </p:txBody>
      </p:sp>
    </p:spTree>
    <p:extLst>
      <p:ext uri="{BB962C8B-B14F-4D97-AF65-F5344CB8AC3E}">
        <p14:creationId xmlns:p14="http://schemas.microsoft.com/office/powerpoint/2010/main" val="19711369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Many parasites need more than one host</a:t>
            </a:r>
            <a:endParaRPr lang="en-GB" dirty="0"/>
          </a:p>
        </p:txBody>
      </p:sp>
      <p:sp>
        <p:nvSpPr>
          <p:cNvPr id="3" name="Content Placeholder 2"/>
          <p:cNvSpPr>
            <a:spLocks noGrp="1"/>
          </p:cNvSpPr>
          <p:nvPr>
            <p:ph idx="1"/>
          </p:nvPr>
        </p:nvSpPr>
        <p:spPr/>
        <p:txBody>
          <a:bodyPr/>
          <a:lstStyle/>
          <a:p>
            <a:r>
              <a:rPr lang="en-GB" dirty="0" smtClean="0"/>
              <a:t>Some parasites have to spend part of their lifecycle in an intermediate host to complete the next stage of their development. This improves transmission and virulence.</a:t>
            </a:r>
          </a:p>
          <a:p>
            <a:endParaRPr lang="en-GB" dirty="0"/>
          </a:p>
          <a:p>
            <a:r>
              <a:rPr lang="en-GB" dirty="0" smtClean="0"/>
              <a:t>The eggs of the pork tapeworm are passed out from a person in the faeces and are eaten by pigs. The pig is the intermediate host. The eggs hatch and develop as cysts in the muscle tissue before being consumed by a human as pork.</a:t>
            </a:r>
            <a:endParaRPr lang="en-GB" dirty="0"/>
          </a:p>
        </p:txBody>
      </p:sp>
    </p:spTree>
    <p:extLst>
      <p:ext uri="{BB962C8B-B14F-4D97-AF65-F5344CB8AC3E}">
        <p14:creationId xmlns:p14="http://schemas.microsoft.com/office/powerpoint/2010/main" val="38230073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Important Parasitic Lifecycles</a:t>
            </a:r>
            <a:endParaRPr lang="en-GB" dirty="0"/>
          </a:p>
        </p:txBody>
      </p:sp>
      <p:sp>
        <p:nvSpPr>
          <p:cNvPr id="3" name="Content Placeholder 2"/>
          <p:cNvSpPr>
            <a:spLocks noGrp="1"/>
          </p:cNvSpPr>
          <p:nvPr>
            <p:ph idx="1"/>
          </p:nvPr>
        </p:nvSpPr>
        <p:spPr/>
        <p:txBody>
          <a:bodyPr/>
          <a:lstStyle/>
          <a:p>
            <a:r>
              <a:rPr lang="en-GB" dirty="0" smtClean="0"/>
              <a:t>The lifecycle of </a:t>
            </a:r>
            <a:r>
              <a:rPr lang="en-GB" i="1" dirty="0" smtClean="0"/>
              <a:t>Plasmodium</a:t>
            </a:r>
            <a:r>
              <a:rPr lang="en-GB" dirty="0" smtClean="0"/>
              <a:t> parasites</a:t>
            </a:r>
          </a:p>
          <a:p>
            <a:endParaRPr lang="en-GB" dirty="0"/>
          </a:p>
          <a:p>
            <a:r>
              <a:rPr lang="en-GB" dirty="0" smtClean="0"/>
              <a:t>The lifecycle of </a:t>
            </a:r>
            <a:r>
              <a:rPr lang="en-GB" i="1" dirty="0" smtClean="0"/>
              <a:t>Schistosoma</a:t>
            </a:r>
            <a:r>
              <a:rPr lang="en-GB" dirty="0" smtClean="0"/>
              <a:t> parasites</a:t>
            </a:r>
            <a:endParaRPr lang="en-GB" dirty="0"/>
          </a:p>
        </p:txBody>
      </p:sp>
    </p:spTree>
    <p:extLst>
      <p:ext uri="{BB962C8B-B14F-4D97-AF65-F5344CB8AC3E}">
        <p14:creationId xmlns:p14="http://schemas.microsoft.com/office/powerpoint/2010/main" val="263309522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562</TotalTime>
  <Words>309</Words>
  <Application>Microsoft Office PowerPoint</Application>
  <PresentationFormat>Widescreen</PresentationFormat>
  <Paragraphs>32</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Parasitic Lifecycles</vt:lpstr>
      <vt:lpstr>Types of Parasites</vt:lpstr>
      <vt:lpstr>Types of Parasites</vt:lpstr>
      <vt:lpstr>Parasites with one host</vt:lpstr>
      <vt:lpstr>Many parasites need more than one host</vt:lpstr>
      <vt:lpstr>Important Parasitic Lifecycles</vt:lpstr>
    </vt:vector>
  </TitlesOfParts>
  <Company>RM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Parasite Niche</dc:title>
  <dc:creator>aaitken</dc:creator>
  <cp:lastModifiedBy>aaitken</cp:lastModifiedBy>
  <cp:revision>21</cp:revision>
  <dcterms:created xsi:type="dcterms:W3CDTF">2019-02-01T11:04:34Z</dcterms:created>
  <dcterms:modified xsi:type="dcterms:W3CDTF">2019-02-06T13:17:30Z</dcterms:modified>
</cp:coreProperties>
</file>