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9" r:id="rId23"/>
    <p:sldId id="268" r:id="rId24"/>
    <p:sldId id="270" r:id="rId25"/>
    <p:sldId id="286" r:id="rId26"/>
    <p:sldId id="287" r:id="rId27"/>
    <p:sldId id="288" r:id="rId28"/>
    <p:sldId id="271" r:id="rId29"/>
    <p:sldId id="272" r:id="rId30"/>
    <p:sldId id="273" r:id="rId31"/>
    <p:sldId id="274" r:id="rId32"/>
    <p:sldId id="275" r:id="rId33"/>
    <p:sldId id="276" r:id="rId34"/>
  </p:sldIdLst>
  <p:sldSz cx="9144000" cy="6858000" type="screen4x3"/>
  <p:notesSz cx="6669088" cy="97758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9515A-8F8B-4468-8725-2109DE2C3F64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85338"/>
            <a:ext cx="2889938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285338"/>
            <a:ext cx="2889938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F58D0-8417-4E7B-904C-67E1045B40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938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C3B1B-6FE8-4880-B2A8-5569EE051130}" type="datetimeFigureOut">
              <a:rPr lang="en-GB" smtClean="0"/>
              <a:pPr/>
              <a:t>05/03/2019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4738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43517"/>
            <a:ext cx="5335270" cy="4399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5337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285337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30063-86A2-44D8-BF61-C89402CC8CC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30063-86A2-44D8-BF61-C89402CC8CC0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334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30063-86A2-44D8-BF61-C89402CC8CC0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30063-86A2-44D8-BF61-C89402CC8CC0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30063-86A2-44D8-BF61-C89402CC8CC0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30063-86A2-44D8-BF61-C89402CC8CC0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30063-86A2-44D8-BF61-C89402CC8CC0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30063-86A2-44D8-BF61-C89402CC8CC0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41D0A-76B8-437C-B722-FDE13A478E24}" type="datetimeFigureOut">
              <a:rPr lang="en-GB" smtClean="0"/>
              <a:pPr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2836-0923-4F3A-B755-91F498186F4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41D0A-76B8-437C-B722-FDE13A478E24}" type="datetimeFigureOut">
              <a:rPr lang="en-GB" smtClean="0"/>
              <a:pPr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2836-0923-4F3A-B755-91F498186F4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41D0A-76B8-437C-B722-FDE13A478E24}" type="datetimeFigureOut">
              <a:rPr lang="en-GB" smtClean="0"/>
              <a:pPr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2836-0923-4F3A-B755-91F498186F4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41D0A-76B8-437C-B722-FDE13A478E24}" type="datetimeFigureOut">
              <a:rPr lang="en-GB" smtClean="0"/>
              <a:pPr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2836-0923-4F3A-B755-91F498186F4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41D0A-76B8-437C-B722-FDE13A478E24}" type="datetimeFigureOut">
              <a:rPr lang="en-GB" smtClean="0"/>
              <a:pPr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2836-0923-4F3A-B755-91F498186F4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41D0A-76B8-437C-B722-FDE13A478E24}" type="datetimeFigureOut">
              <a:rPr lang="en-GB" smtClean="0"/>
              <a:pPr/>
              <a:t>05/03/2019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2836-0923-4F3A-B755-91F498186F4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41D0A-76B8-437C-B722-FDE13A478E24}" type="datetimeFigureOut">
              <a:rPr lang="en-GB" smtClean="0"/>
              <a:pPr/>
              <a:t>05/03/2019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2836-0923-4F3A-B755-91F498186F4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41D0A-76B8-437C-B722-FDE13A478E24}" type="datetimeFigureOut">
              <a:rPr lang="en-GB" smtClean="0"/>
              <a:pPr/>
              <a:t>05/03/2019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2836-0923-4F3A-B755-91F498186F4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41D0A-76B8-437C-B722-FDE13A478E24}" type="datetimeFigureOut">
              <a:rPr lang="en-GB" smtClean="0"/>
              <a:pPr/>
              <a:t>05/03/2019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2836-0923-4F3A-B755-91F498186F4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41D0A-76B8-437C-B722-FDE13A478E24}" type="datetimeFigureOut">
              <a:rPr lang="en-GB" smtClean="0"/>
              <a:pPr/>
              <a:t>05/03/2019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2836-0923-4F3A-B755-91F498186F4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41D0A-76B8-437C-B722-FDE13A478E24}" type="datetimeFigureOut">
              <a:rPr lang="en-GB" smtClean="0"/>
              <a:pPr/>
              <a:t>05/03/2019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2836-0923-4F3A-B755-91F498186F4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41D0A-76B8-437C-B722-FDE13A478E24}" type="datetimeFigureOut">
              <a:rPr lang="en-GB" smtClean="0"/>
              <a:pPr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F2836-0923-4F3A-B755-91F498186F4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Field Techniques for Biologists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Advanced Higher Biology</a:t>
            </a:r>
          </a:p>
          <a:p>
            <a:r>
              <a:rPr lang="en-GB" dirty="0" smtClean="0"/>
              <a:t>Unit 2</a:t>
            </a:r>
          </a:p>
          <a:p>
            <a:r>
              <a:rPr lang="en-GB" dirty="0" smtClean="0"/>
              <a:t>Miss Aitken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Sampling Techniques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Elusive species</a:t>
            </a:r>
          </a:p>
          <a:p>
            <a:pPr lvl="1"/>
            <a:r>
              <a:rPr lang="en-GB" dirty="0" smtClean="0"/>
              <a:t>Some animals are very difficult to sample through normal observations</a:t>
            </a:r>
          </a:p>
          <a:p>
            <a:pPr lvl="1"/>
            <a:r>
              <a:rPr lang="en-GB" dirty="0" smtClean="0"/>
              <a:t>Camera traps</a:t>
            </a:r>
          </a:p>
          <a:p>
            <a:pPr lvl="1"/>
            <a:r>
              <a:rPr lang="en-GB" dirty="0" smtClean="0"/>
              <a:t>Scat (droppings/faeces) sampling </a:t>
            </a:r>
          </a:p>
          <a:p>
            <a:pPr lvl="1"/>
            <a:r>
              <a:rPr lang="en-GB" dirty="0" smtClean="0"/>
              <a:t>This provides indirect evidence</a:t>
            </a:r>
          </a:p>
        </p:txBody>
      </p:sp>
    </p:spTree>
    <p:extLst>
      <p:ext uri="{BB962C8B-B14F-4D97-AF65-F5344CB8AC3E}">
        <p14:creationId xmlns:p14="http://schemas.microsoft.com/office/powerpoint/2010/main" val="273373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Life on Earth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1.5 million species have been named and described</a:t>
            </a:r>
          </a:p>
          <a:p>
            <a:endParaRPr lang="en-GB" dirty="0"/>
          </a:p>
          <a:p>
            <a:r>
              <a:rPr lang="en-GB" dirty="0" smtClean="0"/>
              <a:t>10 million species may be living on Earth that have not yet been named</a:t>
            </a:r>
          </a:p>
          <a:p>
            <a:endParaRPr lang="en-GB" dirty="0"/>
          </a:p>
          <a:p>
            <a:r>
              <a:rPr lang="en-GB" dirty="0" smtClean="0"/>
              <a:t>Another 1 billion species of unnamed species are extinct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Life on Earth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life on Earth is related and our last common ancestor existed around 3.5 million years ago.</a:t>
            </a:r>
          </a:p>
          <a:p>
            <a:endParaRPr lang="en-GB" dirty="0"/>
          </a:p>
          <a:p>
            <a:r>
              <a:rPr lang="en-GB" dirty="0" smtClean="0"/>
              <a:t>Scientists try to prove relations between animals by studying their DNA and comparing it.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Life on Earth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Identification: The ability to put a species name to a sample.</a:t>
            </a:r>
          </a:p>
          <a:p>
            <a:endParaRPr lang="en-GB" dirty="0"/>
          </a:p>
          <a:p>
            <a:r>
              <a:rPr lang="en-GB" dirty="0" smtClean="0"/>
              <a:t>Can be done using:</a:t>
            </a:r>
          </a:p>
          <a:p>
            <a:pPr lvl="1"/>
            <a:r>
              <a:rPr lang="en-GB" dirty="0" smtClean="0"/>
              <a:t>classification guides,</a:t>
            </a:r>
          </a:p>
          <a:p>
            <a:pPr lvl="1"/>
            <a:r>
              <a:rPr lang="en-GB" dirty="0" smtClean="0"/>
              <a:t>biological keys, </a:t>
            </a:r>
          </a:p>
          <a:p>
            <a:pPr lvl="1"/>
            <a:r>
              <a:rPr lang="en-GB" dirty="0" smtClean="0"/>
              <a:t>by analysis of DNA or </a:t>
            </a:r>
          </a:p>
          <a:p>
            <a:pPr lvl="1"/>
            <a:r>
              <a:rPr lang="en-GB" dirty="0" smtClean="0"/>
              <a:t>by analysis of proteins made.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Life on Earth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3754760" cy="4525963"/>
          </a:xfrm>
        </p:spPr>
        <p:txBody>
          <a:bodyPr/>
          <a:lstStyle/>
          <a:p>
            <a:pPr algn="just"/>
            <a:r>
              <a:rPr lang="en-GB" dirty="0" smtClean="0"/>
              <a:t>Classification guides: Tend to focus on one ‘class’ of organisms from one part of the world e.g. Types of cichlid native to Africa.</a:t>
            </a:r>
          </a:p>
          <a:p>
            <a:endParaRPr lang="en-GB" dirty="0"/>
          </a:p>
        </p:txBody>
      </p:sp>
      <p:pic>
        <p:nvPicPr>
          <p:cNvPr id="1026" name="Picture 2" descr="https://1.bp.blogspot.com/-rK_6lNjBvIM/VwNnRz76pCI/AAAAAAAA0FU/FBz_mZ1yXl8xhWZZWU8qJMYj7iqDYj6jQ/s1600/Middle_American-heroine_cichlids-Phylogenetic-novataxa_2016-%25C5%2598%25C3%25AD%25C4%258Dan-Pi%25C3%25A1lek-Dragov%25C3%25A1-et-Nov%25C3%25A1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1960" y="1196752"/>
            <a:ext cx="4932040" cy="5661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Life on Earth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568952" cy="4525963"/>
          </a:xfrm>
        </p:spPr>
        <p:txBody>
          <a:bodyPr/>
          <a:lstStyle/>
          <a:p>
            <a:pPr algn="just"/>
            <a:r>
              <a:rPr lang="en-GB" dirty="0" smtClean="0"/>
              <a:t>Biological Key: A series of questions posed, usually in the form of paired statements, which focus only on the features by which the organisms can be separated.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Life on Earth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568952" cy="4525963"/>
          </a:xfrm>
        </p:spPr>
        <p:txBody>
          <a:bodyPr/>
          <a:lstStyle/>
          <a:p>
            <a:pPr algn="just"/>
            <a:r>
              <a:rPr lang="en-GB" dirty="0" smtClean="0"/>
              <a:t>DNA Analysis: This is a powerful technique for separating organisms that only have subtle differences.</a:t>
            </a:r>
          </a:p>
          <a:p>
            <a:pPr algn="just"/>
            <a:endParaRPr lang="en-GB" dirty="0"/>
          </a:p>
          <a:p>
            <a:pPr algn="just"/>
            <a:r>
              <a:rPr lang="en-GB" dirty="0" smtClean="0"/>
              <a:t>In addition, it allows identification of organisms where only some evidence remains, for example, in fossils.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Taxonomy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568952" cy="4525963"/>
          </a:xfrm>
        </p:spPr>
        <p:txBody>
          <a:bodyPr>
            <a:normAutofit fontScale="92500"/>
          </a:bodyPr>
          <a:lstStyle/>
          <a:p>
            <a:pPr algn="just"/>
            <a:r>
              <a:rPr lang="en-GB" dirty="0" smtClean="0"/>
              <a:t>Taxonomy is the organisation of life into a hierarchy of groups of increasingly related species. These groups are known as domains, kingdoms, phyla, classes, orders, families, genera and species.</a:t>
            </a:r>
          </a:p>
          <a:p>
            <a:pPr algn="just"/>
            <a:endParaRPr lang="en-GB" dirty="0"/>
          </a:p>
          <a:p>
            <a:pPr algn="just"/>
            <a:r>
              <a:rPr lang="en-GB" dirty="0" smtClean="0"/>
              <a:t>If the taxonomic groupings are known for a particular animal, scientists can make assumptions about an organism based on its relations.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Taxonomy Example: Cheetah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644008" cy="5257800"/>
          </a:xfrm>
        </p:spPr>
        <p:txBody>
          <a:bodyPr>
            <a:normAutofit/>
          </a:bodyPr>
          <a:lstStyle/>
          <a:p>
            <a:r>
              <a:rPr lang="en-GB" sz="2500" dirty="0" smtClean="0"/>
              <a:t>Multicellular, motile</a:t>
            </a:r>
          </a:p>
          <a:p>
            <a:r>
              <a:rPr lang="en-GB" sz="2500" dirty="0" smtClean="0"/>
              <a:t>Possesses a spinal cord</a:t>
            </a:r>
          </a:p>
          <a:p>
            <a:r>
              <a:rPr lang="en-GB" sz="2500" dirty="0" smtClean="0"/>
              <a:t>Opening in the skull behind eye</a:t>
            </a:r>
          </a:p>
          <a:p>
            <a:r>
              <a:rPr lang="en-GB" sz="2500" dirty="0" smtClean="0"/>
              <a:t>Mammary glands, 3 ear bones</a:t>
            </a:r>
          </a:p>
          <a:p>
            <a:r>
              <a:rPr lang="en-GB" sz="2500" dirty="0" smtClean="0"/>
              <a:t>Meat-eating organism</a:t>
            </a:r>
          </a:p>
          <a:p>
            <a:r>
              <a:rPr lang="en-GB" sz="2500" dirty="0" smtClean="0"/>
              <a:t>Protracted claws and other characteristics which separate the family from other carnivores.</a:t>
            </a:r>
          </a:p>
          <a:p>
            <a:r>
              <a:rPr lang="en-GB" sz="2500" dirty="0" smtClean="0"/>
              <a:t>Sub-family of cats that purr</a:t>
            </a:r>
          </a:p>
          <a:p>
            <a:r>
              <a:rPr lang="en-GB" sz="2500" dirty="0" smtClean="0"/>
              <a:t>Species name</a:t>
            </a:r>
          </a:p>
          <a:p>
            <a:endParaRPr lang="en-GB" sz="2500" dirty="0" smtClean="0"/>
          </a:p>
          <a:p>
            <a:endParaRPr lang="en-GB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60032" y="1556792"/>
            <a:ext cx="4069808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Taxonomy Example: Spiny Seahorse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644008" cy="5257800"/>
          </a:xfrm>
        </p:spPr>
        <p:txBody>
          <a:bodyPr>
            <a:normAutofit/>
          </a:bodyPr>
          <a:lstStyle/>
          <a:p>
            <a:r>
              <a:rPr lang="en-GB" sz="2500" dirty="0" smtClean="0"/>
              <a:t>Multicellular, motile</a:t>
            </a:r>
          </a:p>
          <a:p>
            <a:r>
              <a:rPr lang="en-GB" sz="2500" dirty="0" smtClean="0"/>
              <a:t>Possesses a spinal cord</a:t>
            </a:r>
          </a:p>
          <a:p>
            <a:r>
              <a:rPr lang="en-GB" sz="2500" dirty="0" smtClean="0"/>
              <a:t>Ray-finned</a:t>
            </a:r>
          </a:p>
          <a:p>
            <a:r>
              <a:rPr lang="en-GB" sz="2500" dirty="0" smtClean="0"/>
              <a:t>Narrow body, tubular mouth</a:t>
            </a:r>
          </a:p>
          <a:p>
            <a:r>
              <a:rPr lang="en-GB" sz="2500" dirty="0" smtClean="0"/>
              <a:t>Fused jaws</a:t>
            </a:r>
          </a:p>
          <a:p>
            <a:r>
              <a:rPr lang="en-GB" sz="2500" dirty="0" smtClean="0"/>
              <a:t>Upright posture, prehensile tail</a:t>
            </a:r>
          </a:p>
          <a:p>
            <a:r>
              <a:rPr lang="en-GB" sz="2500" dirty="0" smtClean="0"/>
              <a:t>Covered in thorns</a:t>
            </a:r>
          </a:p>
          <a:p>
            <a:endParaRPr lang="en-GB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08870" y="1556792"/>
            <a:ext cx="4039594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Health and Safety Risks in Fieldwork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Wider range of hazards than being in a lab</a:t>
            </a:r>
          </a:p>
          <a:p>
            <a:r>
              <a:rPr lang="en-GB" dirty="0" smtClean="0"/>
              <a:t>Terrain (ground) – hazards associated with uneven ground must be considered</a:t>
            </a:r>
          </a:p>
          <a:p>
            <a:r>
              <a:rPr lang="en-GB" dirty="0" smtClean="0"/>
              <a:t>Weather conditions – even a relatively safe area can become hazardous in bad weather</a:t>
            </a:r>
          </a:p>
          <a:p>
            <a:r>
              <a:rPr lang="en-GB" dirty="0" smtClean="0"/>
              <a:t>Isolation – people can become isolated and injured, separated from others etc.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44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Model Organisms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67544" y="1600200"/>
            <a:ext cx="8208912" cy="52578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Organisms which have their entire genomes sequenced, and so can be studied in different ways:</a:t>
            </a:r>
          </a:p>
          <a:p>
            <a:endParaRPr lang="en-GB" sz="3200" dirty="0"/>
          </a:p>
          <a:p>
            <a:r>
              <a:rPr lang="en-GB" sz="3200" dirty="0" smtClean="0"/>
              <a:t>Escherichia coli</a:t>
            </a:r>
          </a:p>
          <a:p>
            <a:r>
              <a:rPr lang="en-GB" sz="3200" dirty="0" smtClean="0"/>
              <a:t>Arabidopsis thaliana</a:t>
            </a:r>
          </a:p>
          <a:p>
            <a:r>
              <a:rPr lang="en-GB" sz="3200" dirty="0" err="1" smtClean="0"/>
              <a:t>Caenorhabditis</a:t>
            </a:r>
            <a:r>
              <a:rPr lang="en-GB" sz="3200" dirty="0" smtClean="0"/>
              <a:t> </a:t>
            </a:r>
            <a:r>
              <a:rPr lang="en-GB" sz="3200" dirty="0" err="1" smtClean="0"/>
              <a:t>elegans</a:t>
            </a:r>
            <a:endParaRPr lang="en-GB" sz="3200" dirty="0" smtClean="0"/>
          </a:p>
          <a:p>
            <a:r>
              <a:rPr lang="en-GB" sz="3200" dirty="0" err="1" smtClean="0"/>
              <a:t>Drosophilia</a:t>
            </a:r>
            <a:r>
              <a:rPr lang="en-GB" sz="3200" dirty="0" smtClean="0"/>
              <a:t> </a:t>
            </a:r>
            <a:r>
              <a:rPr lang="en-GB" sz="3200" dirty="0" err="1" smtClean="0"/>
              <a:t>melanogaster</a:t>
            </a:r>
            <a:endParaRPr lang="en-GB" sz="3200" dirty="0" smtClean="0"/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Patterns of Evolution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Thousands of genetic studies have been carried out to give a more definitive picture of the ‘tree of life’. </a:t>
            </a:r>
          </a:p>
          <a:p>
            <a:r>
              <a:rPr lang="en-GB" dirty="0" smtClean="0"/>
              <a:t>The comparison of DNA sequences reveals that life has diverged into three domains:</a:t>
            </a:r>
          </a:p>
          <a:p>
            <a:pPr lvl="1"/>
            <a:r>
              <a:rPr lang="en-GB" dirty="0" smtClean="0"/>
              <a:t>Archaea</a:t>
            </a:r>
          </a:p>
          <a:p>
            <a:pPr lvl="1"/>
            <a:r>
              <a:rPr lang="en-GB" dirty="0" smtClean="0"/>
              <a:t>Bacteria</a:t>
            </a:r>
          </a:p>
          <a:p>
            <a:pPr lvl="1"/>
            <a:r>
              <a:rPr lang="en-GB" dirty="0" smtClean="0"/>
              <a:t>Eukaryota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Patterns of Evolution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Thousands of genetic studies have been carried out to give a more definitive picture of the ‘tree of life’. </a:t>
            </a:r>
          </a:p>
          <a:p>
            <a:r>
              <a:rPr lang="en-GB" dirty="0" smtClean="0"/>
              <a:t>The comparison of DNA sequences reveals that life has diverged into three domains:</a:t>
            </a:r>
          </a:p>
          <a:p>
            <a:pPr lvl="1"/>
            <a:r>
              <a:rPr lang="en-GB" dirty="0" smtClean="0"/>
              <a:t>Archaea</a:t>
            </a:r>
          </a:p>
          <a:p>
            <a:pPr lvl="1"/>
            <a:r>
              <a:rPr lang="en-GB" dirty="0" smtClean="0"/>
              <a:t>Bacteria</a:t>
            </a:r>
          </a:p>
          <a:p>
            <a:pPr lvl="1"/>
            <a:r>
              <a:rPr lang="en-GB" dirty="0" smtClean="0"/>
              <a:t>Eukaryota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Evolution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Evolution can produce closely related species which look very different to one another, and distantly related species which look very similar.</a:t>
            </a:r>
          </a:p>
          <a:p>
            <a:endParaRPr lang="en-GB" dirty="0" smtClean="0"/>
          </a:p>
          <a:p>
            <a:r>
              <a:rPr lang="en-GB" dirty="0" smtClean="0"/>
              <a:t>Write a note on Divergent Evolution and Convergent Evolution from page 54 and 55 of the textbook.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Family Trees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There is overwhelming evidence to support the theory that all life is related and has evolved into the diversity we see today.</a:t>
            </a:r>
          </a:p>
          <a:p>
            <a:endParaRPr lang="en-GB" dirty="0" smtClean="0"/>
          </a:p>
          <a:p>
            <a:r>
              <a:rPr lang="en-GB" dirty="0" smtClean="0"/>
              <a:t>Write a note on each of the three domains from page 55 of the textbook:</a:t>
            </a:r>
          </a:p>
          <a:p>
            <a:pPr lvl="1"/>
            <a:r>
              <a:rPr lang="en-GB" dirty="0" smtClean="0"/>
              <a:t>Bacteria</a:t>
            </a:r>
          </a:p>
          <a:p>
            <a:pPr lvl="1"/>
            <a:r>
              <a:rPr lang="en-GB" dirty="0" smtClean="0"/>
              <a:t>Eukaryota</a:t>
            </a:r>
          </a:p>
          <a:p>
            <a:pPr lvl="1"/>
            <a:r>
              <a:rPr lang="en-GB" dirty="0" smtClean="0"/>
              <a:t>Archaea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Kingdom of Eukaryota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is the most well-known kingdom.</a:t>
            </a:r>
          </a:p>
          <a:p>
            <a:endParaRPr lang="en-GB" dirty="0"/>
          </a:p>
          <a:p>
            <a:r>
              <a:rPr lang="en-GB" dirty="0" smtClean="0"/>
              <a:t>It can be split into 3:</a:t>
            </a:r>
          </a:p>
          <a:p>
            <a:pPr lvl="1"/>
            <a:r>
              <a:rPr lang="en-GB" dirty="0" smtClean="0"/>
              <a:t>Plants</a:t>
            </a:r>
          </a:p>
          <a:p>
            <a:pPr lvl="1"/>
            <a:r>
              <a:rPr lang="en-GB" dirty="0" smtClean="0"/>
              <a:t>Animals</a:t>
            </a:r>
          </a:p>
          <a:p>
            <a:pPr lvl="1"/>
            <a:r>
              <a:rPr lang="en-GB" dirty="0" smtClean="0"/>
              <a:t>Fungi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74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Divisions of Plants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 kingdom of plants can be split further into 5 main divisions. They are called:</a:t>
            </a:r>
          </a:p>
          <a:p>
            <a:endParaRPr lang="en-GB" dirty="0" smtClean="0"/>
          </a:p>
          <a:p>
            <a:r>
              <a:rPr lang="en-GB" dirty="0" smtClean="0"/>
              <a:t>Moss</a:t>
            </a:r>
          </a:p>
          <a:p>
            <a:r>
              <a:rPr lang="en-GB" dirty="0" smtClean="0"/>
              <a:t>Liverworts</a:t>
            </a:r>
          </a:p>
          <a:p>
            <a:r>
              <a:rPr lang="en-GB" dirty="0" smtClean="0"/>
              <a:t>Ferns</a:t>
            </a:r>
          </a:p>
          <a:p>
            <a:r>
              <a:rPr lang="en-GB" dirty="0" smtClean="0"/>
              <a:t>Conifers</a:t>
            </a:r>
          </a:p>
          <a:p>
            <a:r>
              <a:rPr lang="en-GB" dirty="0" smtClean="0"/>
              <a:t>Flowering plants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That’s all you need to know about that.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63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Divisions of Animals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The kingdom of animals can be split further into 5 main divisions called phyla. They are called:</a:t>
            </a:r>
          </a:p>
          <a:p>
            <a:endParaRPr lang="en-GB" dirty="0" smtClean="0"/>
          </a:p>
          <a:p>
            <a:r>
              <a:rPr lang="en-GB" dirty="0" smtClean="0"/>
              <a:t>Chordata – animals with a spinal cord</a:t>
            </a:r>
          </a:p>
          <a:p>
            <a:r>
              <a:rPr lang="en-GB" dirty="0" err="1" smtClean="0"/>
              <a:t>Arthropoda</a:t>
            </a:r>
            <a:r>
              <a:rPr lang="en-GB" dirty="0" smtClean="0"/>
              <a:t> – animals with leg joints and segmented bodies – mostly insects and crabs</a:t>
            </a:r>
          </a:p>
          <a:p>
            <a:r>
              <a:rPr lang="en-GB" dirty="0" err="1" smtClean="0"/>
              <a:t>Nematoda</a:t>
            </a:r>
            <a:r>
              <a:rPr lang="en-GB" dirty="0" smtClean="0"/>
              <a:t> – Round worms, mostly parasites</a:t>
            </a:r>
          </a:p>
          <a:p>
            <a:r>
              <a:rPr lang="en-GB" dirty="0" smtClean="0"/>
              <a:t>Platyhelminthes – Flat worms, mostly parasites</a:t>
            </a:r>
          </a:p>
          <a:p>
            <a:r>
              <a:rPr lang="en-GB" dirty="0" err="1" smtClean="0"/>
              <a:t>Mollusa</a:t>
            </a:r>
            <a:r>
              <a:rPr lang="en-GB" dirty="0" smtClean="0"/>
              <a:t> – animals with shells</a:t>
            </a:r>
          </a:p>
        </p:txBody>
      </p:sp>
    </p:spTree>
    <p:extLst>
      <p:ext uri="{BB962C8B-B14F-4D97-AF65-F5344CB8AC3E}">
        <p14:creationId xmlns:p14="http://schemas.microsoft.com/office/powerpoint/2010/main" val="210513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Indicator Species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 species which tells us about the environmental conditions in an area by it’s presence or absence, or in some cases, it’s abundance.</a:t>
            </a:r>
          </a:p>
          <a:p>
            <a:endParaRPr lang="en-GB" dirty="0"/>
          </a:p>
          <a:p>
            <a:r>
              <a:rPr lang="en-GB" dirty="0" smtClean="0"/>
              <a:t>E.g. mayfly nymphs are only found in clean water with low pollution. Their abundance is important – if there are MANY of the insects, the water is extremely clean.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975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Methods of Marking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When monitoring populations it is helpful to identify individual organisms.</a:t>
            </a:r>
          </a:p>
          <a:p>
            <a:endParaRPr lang="en-GB" dirty="0"/>
          </a:p>
          <a:p>
            <a:r>
              <a:rPr lang="en-GB" dirty="0" smtClean="0"/>
              <a:t>Banding - birds</a:t>
            </a:r>
          </a:p>
          <a:p>
            <a:r>
              <a:rPr lang="en-GB" dirty="0" smtClean="0"/>
              <a:t>Tagging – cows/whales</a:t>
            </a:r>
          </a:p>
          <a:p>
            <a:r>
              <a:rPr lang="en-GB" dirty="0" smtClean="0"/>
              <a:t>Surgical implant - dogs</a:t>
            </a:r>
          </a:p>
          <a:p>
            <a:r>
              <a:rPr lang="en-GB" dirty="0" smtClean="0"/>
              <a:t>Painting - sheep</a:t>
            </a:r>
          </a:p>
          <a:p>
            <a:r>
              <a:rPr lang="en-GB" dirty="0" smtClean="0"/>
              <a:t>Hair clipping – small mammals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536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Health and Safety Risk Assessments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Risk assessments required when outside</a:t>
            </a:r>
          </a:p>
          <a:p>
            <a:pPr lvl="1"/>
            <a:r>
              <a:rPr lang="en-GB" dirty="0" smtClean="0"/>
              <a:t>Identify foreseeable hazards</a:t>
            </a:r>
          </a:p>
          <a:p>
            <a:pPr lvl="1"/>
            <a:r>
              <a:rPr lang="en-GB" dirty="0" smtClean="0"/>
              <a:t>How likely is there to be an event?</a:t>
            </a:r>
          </a:p>
          <a:p>
            <a:pPr lvl="1"/>
            <a:r>
              <a:rPr lang="en-GB" dirty="0" smtClean="0"/>
              <a:t>How harmful could an event be?</a:t>
            </a:r>
          </a:p>
          <a:p>
            <a:pPr lvl="1"/>
            <a:r>
              <a:rPr lang="en-GB" dirty="0" smtClean="0"/>
              <a:t>How can the risk be lowered?</a:t>
            </a:r>
          </a:p>
          <a:p>
            <a:pPr lvl="1"/>
            <a:r>
              <a:rPr lang="en-GB" dirty="0" smtClean="0"/>
              <a:t>How will this be recorded?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897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 and Recapture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48879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A method for estimating population size (N).</a:t>
            </a:r>
          </a:p>
          <a:p>
            <a:endParaRPr lang="en-GB" dirty="0"/>
          </a:p>
          <a:p>
            <a:r>
              <a:rPr lang="en-GB" dirty="0" smtClean="0"/>
              <a:t>A sample of the population are captured and marked (M) and then released. </a:t>
            </a:r>
          </a:p>
          <a:p>
            <a:r>
              <a:rPr lang="en-GB" dirty="0" smtClean="0"/>
              <a:t>After an interval of time, a second sample is captured (C). </a:t>
            </a:r>
          </a:p>
          <a:p>
            <a:r>
              <a:rPr lang="en-GB" dirty="0"/>
              <a:t>S</a:t>
            </a:r>
            <a:r>
              <a:rPr lang="en-GB" dirty="0" smtClean="0"/>
              <a:t>ome of the animals are captured twice/recaptured (R)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4365104"/>
            <a:ext cx="7704856" cy="206210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N = (MC)/R</a:t>
            </a:r>
          </a:p>
          <a:p>
            <a:pPr algn="ctr"/>
            <a:r>
              <a:rPr lang="en-GB" sz="3200" dirty="0" smtClean="0"/>
              <a:t>Assuming all individuals have an equal chance of capture, and that no immigration or emigration has occurred.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1502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Measuring and Recording Animal Behaviour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Behaviour is complex and scientists studying behaviour have to be aware of this. Most scientific studies use a reductionist approach, and break behaviour down into categories e.g.</a:t>
            </a:r>
          </a:p>
          <a:p>
            <a:pPr lvl="1"/>
            <a:r>
              <a:rPr lang="en-GB" dirty="0" smtClean="0"/>
              <a:t>Latency – the time between a stimulus and a response</a:t>
            </a:r>
          </a:p>
          <a:p>
            <a:pPr lvl="1"/>
            <a:r>
              <a:rPr lang="en-GB" dirty="0" smtClean="0"/>
              <a:t>Frequency – how often a behaviour occurs</a:t>
            </a:r>
          </a:p>
          <a:p>
            <a:pPr lvl="1"/>
            <a:r>
              <a:rPr lang="en-GB" dirty="0" smtClean="0"/>
              <a:t>Duration – the length of time behaviour occurs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126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Anthropomorphism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Anthropomorphism is the attribution of human motivation, characteristics or behaviour to non-human animals.</a:t>
            </a:r>
          </a:p>
          <a:p>
            <a:endParaRPr lang="en-GB" dirty="0"/>
          </a:p>
          <a:p>
            <a:r>
              <a:rPr lang="en-GB" dirty="0" smtClean="0"/>
              <a:t>For example, saying that a fish carrying out a zig-zag dance is “confused” or “excited”.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09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Ethograms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201622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An ethogram describes all the behaviours shown by a species in a wild context, allowing observation and recording of time spent carrying out each type of behaviour.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463859"/>
              </p:ext>
            </p:extLst>
          </p:nvPr>
        </p:nvGraphicFramePr>
        <p:xfrm>
          <a:off x="457200" y="3140969"/>
          <a:ext cx="82296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20">
                  <a:extLst>
                    <a:ext uri="{9D8B030D-6E8A-4147-A177-3AD203B41FA5}">
                      <a16:colId xmlns:a16="http://schemas.microsoft.com/office/drawing/2014/main" val="282240913"/>
                    </a:ext>
                  </a:extLst>
                </a:gridCol>
                <a:gridCol w="6635080">
                  <a:extLst>
                    <a:ext uri="{9D8B030D-6E8A-4147-A177-3AD203B41FA5}">
                      <a16:colId xmlns:a16="http://schemas.microsoft.com/office/drawing/2014/main" val="33338976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Behaviour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Description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904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Foraging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Searching</a:t>
                      </a:r>
                      <a:r>
                        <a:rPr lang="en-GB" baseline="0" dirty="0" smtClean="0"/>
                        <a:t> for food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4851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Feeding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Grabbing food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159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Cannabalism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Feeding on eggs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005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Escaping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Rapid swimming ahead</a:t>
                      </a:r>
                      <a:r>
                        <a:rPr lang="en-GB" baseline="0" dirty="0" smtClean="0"/>
                        <a:t> of other fish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3122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Courtship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Swimming</a:t>
                      </a:r>
                      <a:r>
                        <a:rPr lang="en-GB" baseline="0" dirty="0" smtClean="0"/>
                        <a:t> slowly close to female, holding body at angle, entering nest </a:t>
                      </a:r>
                      <a:r>
                        <a:rPr lang="en-GB" baseline="0" dirty="0" err="1" smtClean="0"/>
                        <a:t>etc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057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Reproduction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Laying eggs, fertilising eggs </a:t>
                      </a:r>
                      <a:r>
                        <a:rPr lang="en-GB" dirty="0" err="1" smtClean="0"/>
                        <a:t>etc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0779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Parental Care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Fanning nest with fins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2176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267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Sampling Wild Organisms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Minimise impact on animals and plants</a:t>
            </a:r>
          </a:p>
          <a:p>
            <a:r>
              <a:rPr lang="en-GB" dirty="0" smtClean="0"/>
              <a:t>Leave places as you find them</a:t>
            </a:r>
          </a:p>
          <a:p>
            <a:r>
              <a:rPr lang="en-GB" dirty="0" smtClean="0"/>
              <a:t>Rare species and vulnerable habitats must be protected and are covered by legislation (Wildlife and Countryside Act 1981)</a:t>
            </a:r>
          </a:p>
          <a:p>
            <a:r>
              <a:rPr lang="en-GB" dirty="0" smtClean="0"/>
              <a:t>It may be illegal to sample in some areas where animals and plants are protected by law.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316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Sampling Techniques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Point Count:</a:t>
            </a:r>
          </a:p>
          <a:p>
            <a:pPr lvl="1"/>
            <a:r>
              <a:rPr lang="en-GB" dirty="0" smtClean="0"/>
              <a:t>A point count is carried out from a stationary location. Gather observational data - Often used in sampling bird numbers in a population.</a:t>
            </a:r>
          </a:p>
        </p:txBody>
      </p:sp>
    </p:spTree>
    <p:extLst>
      <p:ext uri="{BB962C8B-B14F-4D97-AF65-F5344CB8AC3E}">
        <p14:creationId xmlns:p14="http://schemas.microsoft.com/office/powerpoint/2010/main" val="90045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Sampling Techniques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Transect:</a:t>
            </a:r>
          </a:p>
          <a:p>
            <a:pPr lvl="1"/>
            <a:r>
              <a:rPr lang="en-GB" dirty="0" smtClean="0"/>
              <a:t>Used for determining changes in community across an environmental gradient.</a:t>
            </a:r>
          </a:p>
          <a:p>
            <a:pPr lvl="1"/>
            <a:r>
              <a:rPr lang="en-GB" dirty="0" smtClean="0"/>
              <a:t>Either a line transect or a band transect</a:t>
            </a:r>
          </a:p>
          <a:p>
            <a:pPr lvl="1"/>
            <a:r>
              <a:rPr lang="en-GB" dirty="0" smtClean="0"/>
              <a:t>For example, extending a line down a hill and measuring the moisture or pH level every meter, and recording changes.</a:t>
            </a:r>
          </a:p>
        </p:txBody>
      </p:sp>
    </p:spTree>
    <p:extLst>
      <p:ext uri="{BB962C8B-B14F-4D97-AF65-F5344CB8AC3E}">
        <p14:creationId xmlns:p14="http://schemas.microsoft.com/office/powerpoint/2010/main" val="367091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Sampling Techniques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Remote Detection:</a:t>
            </a:r>
          </a:p>
          <a:p>
            <a:pPr lvl="1"/>
            <a:r>
              <a:rPr lang="en-GB" dirty="0" smtClean="0"/>
              <a:t>Carried out using satellite</a:t>
            </a:r>
          </a:p>
          <a:p>
            <a:pPr lvl="1"/>
            <a:r>
              <a:rPr lang="en-GB" dirty="0" smtClean="0"/>
              <a:t>Mostly used in plant sampling</a:t>
            </a:r>
          </a:p>
          <a:p>
            <a:pPr lvl="1"/>
            <a:r>
              <a:rPr lang="en-GB" dirty="0" smtClean="0"/>
              <a:t>Counts and measurements done from the air (sometimes from space)</a:t>
            </a:r>
          </a:p>
        </p:txBody>
      </p:sp>
    </p:spTree>
    <p:extLst>
      <p:ext uri="{BB962C8B-B14F-4D97-AF65-F5344CB8AC3E}">
        <p14:creationId xmlns:p14="http://schemas.microsoft.com/office/powerpoint/2010/main" val="322396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Sampling Techniques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Quadrats:</a:t>
            </a:r>
          </a:p>
          <a:p>
            <a:pPr lvl="1"/>
            <a:r>
              <a:rPr lang="en-GB" dirty="0" smtClean="0"/>
              <a:t>Useful for monitoring plant population</a:t>
            </a:r>
          </a:p>
          <a:p>
            <a:pPr lvl="1"/>
            <a:r>
              <a:rPr lang="en-GB" dirty="0" smtClean="0"/>
              <a:t>Also useful for sessile organisms like barnacles</a:t>
            </a:r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26351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Sampling Techniques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Mobile species</a:t>
            </a:r>
          </a:p>
          <a:p>
            <a:pPr lvl="1"/>
            <a:r>
              <a:rPr lang="en-GB" dirty="0" smtClean="0"/>
              <a:t>Sampling a moving species is more difficult</a:t>
            </a:r>
          </a:p>
          <a:p>
            <a:pPr lvl="1"/>
            <a:r>
              <a:rPr lang="en-GB" dirty="0" smtClean="0"/>
              <a:t>Traps required</a:t>
            </a:r>
          </a:p>
          <a:p>
            <a:pPr lvl="1"/>
            <a:r>
              <a:rPr lang="en-GB" dirty="0" smtClean="0"/>
              <a:t>Nets may also be used</a:t>
            </a:r>
          </a:p>
          <a:p>
            <a:pPr lvl="1"/>
            <a:r>
              <a:rPr lang="en-GB" dirty="0" smtClean="0"/>
              <a:t>Animals must be released unharmed</a:t>
            </a:r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95913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1341</Words>
  <Application>Microsoft Office PowerPoint</Application>
  <PresentationFormat>On-screen Show (4:3)</PresentationFormat>
  <Paragraphs>206</Paragraphs>
  <Slides>33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Calibri</vt:lpstr>
      <vt:lpstr>Office Theme</vt:lpstr>
      <vt:lpstr>Field Techniques for Biologists</vt:lpstr>
      <vt:lpstr>Health and Safety Risks in Fieldwork</vt:lpstr>
      <vt:lpstr>Health and Safety Risk Assessments</vt:lpstr>
      <vt:lpstr>Sampling Wild Organisms</vt:lpstr>
      <vt:lpstr>Sampling Techniques</vt:lpstr>
      <vt:lpstr>Sampling Techniques</vt:lpstr>
      <vt:lpstr>Sampling Techniques</vt:lpstr>
      <vt:lpstr>Sampling Techniques</vt:lpstr>
      <vt:lpstr>Sampling Techniques</vt:lpstr>
      <vt:lpstr>Sampling Techniques</vt:lpstr>
      <vt:lpstr>Life on Earth</vt:lpstr>
      <vt:lpstr>Life on Earth</vt:lpstr>
      <vt:lpstr>Life on Earth</vt:lpstr>
      <vt:lpstr>Life on Earth</vt:lpstr>
      <vt:lpstr>Life on Earth</vt:lpstr>
      <vt:lpstr>Life on Earth</vt:lpstr>
      <vt:lpstr>Taxonomy</vt:lpstr>
      <vt:lpstr>Taxonomy Example: Cheetah</vt:lpstr>
      <vt:lpstr>Taxonomy Example: Spiny Seahorse</vt:lpstr>
      <vt:lpstr>Model Organisms</vt:lpstr>
      <vt:lpstr>Patterns of Evolution</vt:lpstr>
      <vt:lpstr>Patterns of Evolution</vt:lpstr>
      <vt:lpstr>Types of Evolution</vt:lpstr>
      <vt:lpstr>Family Trees</vt:lpstr>
      <vt:lpstr>The Kingdom of Eukaryota</vt:lpstr>
      <vt:lpstr>Divisions of Plants</vt:lpstr>
      <vt:lpstr>Divisions of Animals</vt:lpstr>
      <vt:lpstr>Indicator Species</vt:lpstr>
      <vt:lpstr>Methods of Marking</vt:lpstr>
      <vt:lpstr>Mark and Recapture</vt:lpstr>
      <vt:lpstr>Measuring and Recording Animal Behaviour</vt:lpstr>
      <vt:lpstr>Anthropomorphism</vt:lpstr>
      <vt:lpstr>Ethograms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Field Techniques for Biologists</dc:title>
  <dc:creator>aaitken</dc:creator>
  <cp:lastModifiedBy>aaitken</cp:lastModifiedBy>
  <cp:revision>21</cp:revision>
  <cp:lastPrinted>2019-03-05T09:05:38Z</cp:lastPrinted>
  <dcterms:created xsi:type="dcterms:W3CDTF">2017-01-23T08:48:46Z</dcterms:created>
  <dcterms:modified xsi:type="dcterms:W3CDTF">2019-03-05T11:13:17Z</dcterms:modified>
</cp:coreProperties>
</file>