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5" r:id="rId1"/>
  </p:sldMasterIdLst>
  <p:sldIdLst>
    <p:sldId id="256" r:id="rId2"/>
    <p:sldId id="257" r:id="rId3"/>
    <p:sldId id="259" r:id="rId4"/>
    <p:sldId id="260" r:id="rId5"/>
    <p:sldId id="261" r:id="rId6"/>
    <p:sldId id="300" r:id="rId7"/>
    <p:sldId id="302" r:id="rId8"/>
    <p:sldId id="301" r:id="rId9"/>
    <p:sldId id="271" r:id="rId10"/>
    <p:sldId id="303" r:id="rId11"/>
    <p:sldId id="304" r:id="rId12"/>
    <p:sldId id="305" r:id="rId13"/>
    <p:sldId id="309" r:id="rId14"/>
    <p:sldId id="312" r:id="rId15"/>
    <p:sldId id="306" r:id="rId16"/>
    <p:sldId id="307" r:id="rId17"/>
    <p:sldId id="308" r:id="rId18"/>
    <p:sldId id="310" r:id="rId19"/>
    <p:sldId id="314" r:id="rId20"/>
    <p:sldId id="311" r:id="rId21"/>
    <p:sldId id="26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D86DA8-0812-4F19-A4BA-7835C4B61205}" v="908" dt="2018-09-30T10:31:51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8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0DB9C5-E812-43C1-96D0-4E97CB6AD243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FBBC376-B3CF-4FEB-B9A8-EAB6A8ABF907}">
      <dgm:prSet/>
      <dgm:spPr/>
      <dgm:t>
        <a:bodyPr/>
        <a:lstStyle/>
        <a:p>
          <a:r>
            <a:rPr lang="en-GB" dirty="0"/>
            <a:t>We </a:t>
          </a:r>
          <a:r>
            <a:rPr lang="en-GB" dirty="0" smtClean="0"/>
            <a:t>are learning:</a:t>
          </a:r>
          <a:endParaRPr lang="en-US" dirty="0"/>
        </a:p>
      </dgm:t>
    </dgm:pt>
    <dgm:pt modelId="{304F7D26-F1EA-4CAA-8088-0C7630D2164C}" type="parTrans" cxnId="{7020B3C3-E5B7-47BA-B046-36B0CF6B421B}">
      <dgm:prSet/>
      <dgm:spPr/>
      <dgm:t>
        <a:bodyPr/>
        <a:lstStyle/>
        <a:p>
          <a:endParaRPr lang="en-US"/>
        </a:p>
      </dgm:t>
    </dgm:pt>
    <dgm:pt modelId="{5C3726D0-13B5-4D04-B49D-719E5D761D37}" type="sibTrans" cxnId="{7020B3C3-E5B7-47BA-B046-36B0CF6B421B}">
      <dgm:prSet/>
      <dgm:spPr/>
      <dgm:t>
        <a:bodyPr/>
        <a:lstStyle/>
        <a:p>
          <a:endParaRPr lang="en-US"/>
        </a:p>
      </dgm:t>
    </dgm:pt>
    <dgm:pt modelId="{E963B9FD-4DD7-4B5A-A3DF-63853705B401}">
      <dgm:prSet/>
      <dgm:spPr/>
      <dgm:t>
        <a:bodyPr/>
        <a:lstStyle/>
        <a:p>
          <a:r>
            <a:rPr lang="en-GB" dirty="0" smtClean="0"/>
            <a:t>How to print database tables and queries in a report</a:t>
          </a:r>
          <a:endParaRPr lang="en-US" dirty="0"/>
        </a:p>
      </dgm:t>
    </dgm:pt>
    <dgm:pt modelId="{F582B116-1DB5-45BD-A83F-99E4B9CCE478}" type="parTrans" cxnId="{7C4BB798-3E97-4807-A45A-CF5BC0EB4A5B}">
      <dgm:prSet/>
      <dgm:spPr/>
      <dgm:t>
        <a:bodyPr/>
        <a:lstStyle/>
        <a:p>
          <a:endParaRPr lang="en-US"/>
        </a:p>
      </dgm:t>
    </dgm:pt>
    <dgm:pt modelId="{EB65E583-1F0A-48B5-8EDD-D8A63A244F64}" type="sibTrans" cxnId="{7C4BB798-3E97-4807-A45A-CF5BC0EB4A5B}">
      <dgm:prSet/>
      <dgm:spPr/>
      <dgm:t>
        <a:bodyPr/>
        <a:lstStyle/>
        <a:p>
          <a:endParaRPr lang="en-US"/>
        </a:p>
      </dgm:t>
    </dgm:pt>
    <dgm:pt modelId="{FDB5A9DF-961F-4E4C-B328-10F0856B2FAE}" type="pres">
      <dgm:prSet presAssocID="{800DB9C5-E812-43C1-96D0-4E97CB6AD24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E9A1A0-D402-4324-AA81-9254C8C1EAB3}" type="pres">
      <dgm:prSet presAssocID="{BFBBC376-B3CF-4FEB-B9A8-EAB6A8ABF90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7BD2CD-7969-4618-8586-47900F0D65A0}" type="pres">
      <dgm:prSet presAssocID="{5C3726D0-13B5-4D04-B49D-719E5D761D37}" presName="spacer" presStyleCnt="0"/>
      <dgm:spPr/>
    </dgm:pt>
    <dgm:pt modelId="{608B159C-9C9E-488B-8472-28E4154A240E}" type="pres">
      <dgm:prSet presAssocID="{E963B9FD-4DD7-4B5A-A3DF-63853705B40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98B2E9-3E0C-4F4F-8EA5-0D41C55A9223}" type="presOf" srcId="{BFBBC376-B3CF-4FEB-B9A8-EAB6A8ABF907}" destId="{89E9A1A0-D402-4324-AA81-9254C8C1EAB3}" srcOrd="0" destOrd="0" presId="urn:microsoft.com/office/officeart/2005/8/layout/vList2"/>
    <dgm:cxn modelId="{9DFCDF03-8F9E-44DE-9364-0E6D54006335}" type="presOf" srcId="{E963B9FD-4DD7-4B5A-A3DF-63853705B401}" destId="{608B159C-9C9E-488B-8472-28E4154A240E}" srcOrd="0" destOrd="0" presId="urn:microsoft.com/office/officeart/2005/8/layout/vList2"/>
    <dgm:cxn modelId="{7020B3C3-E5B7-47BA-B046-36B0CF6B421B}" srcId="{800DB9C5-E812-43C1-96D0-4E97CB6AD243}" destId="{BFBBC376-B3CF-4FEB-B9A8-EAB6A8ABF907}" srcOrd="0" destOrd="0" parTransId="{304F7D26-F1EA-4CAA-8088-0C7630D2164C}" sibTransId="{5C3726D0-13B5-4D04-B49D-719E5D761D37}"/>
    <dgm:cxn modelId="{7C4BB798-3E97-4807-A45A-CF5BC0EB4A5B}" srcId="{800DB9C5-E812-43C1-96D0-4E97CB6AD243}" destId="{E963B9FD-4DD7-4B5A-A3DF-63853705B401}" srcOrd="1" destOrd="0" parTransId="{F582B116-1DB5-45BD-A83F-99E4B9CCE478}" sibTransId="{EB65E583-1F0A-48B5-8EDD-D8A63A244F64}"/>
    <dgm:cxn modelId="{86B63E01-907D-482B-9039-864E6DCC7D4C}" type="presOf" srcId="{800DB9C5-E812-43C1-96D0-4E97CB6AD243}" destId="{FDB5A9DF-961F-4E4C-B328-10F0856B2FAE}" srcOrd="0" destOrd="0" presId="urn:microsoft.com/office/officeart/2005/8/layout/vList2"/>
    <dgm:cxn modelId="{2E9CC020-2C8B-4958-8749-30B23E9701C3}" type="presParOf" srcId="{FDB5A9DF-961F-4E4C-B328-10F0856B2FAE}" destId="{89E9A1A0-D402-4324-AA81-9254C8C1EAB3}" srcOrd="0" destOrd="0" presId="urn:microsoft.com/office/officeart/2005/8/layout/vList2"/>
    <dgm:cxn modelId="{C04C2A69-42E5-4340-8652-1A3D0ECDE7B2}" type="presParOf" srcId="{FDB5A9DF-961F-4E4C-B328-10F0856B2FAE}" destId="{7A7BD2CD-7969-4618-8586-47900F0D65A0}" srcOrd="1" destOrd="0" presId="urn:microsoft.com/office/officeart/2005/8/layout/vList2"/>
    <dgm:cxn modelId="{EF0776C0-D41D-4848-A2C1-0C85E9FB6D21}" type="presParOf" srcId="{FDB5A9DF-961F-4E4C-B328-10F0856B2FAE}" destId="{608B159C-9C9E-488B-8472-28E4154A240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16738E-FAF3-4C84-8D0F-FDDE65C9E8DB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B87F9E2-B84F-40F0-AD9F-21953B94FDA3}">
      <dgm:prSet/>
      <dgm:spPr/>
      <dgm:t>
        <a:bodyPr/>
        <a:lstStyle/>
        <a:p>
          <a:r>
            <a:rPr lang="en-GB" dirty="0" smtClean="0"/>
            <a:t>You will understand the mechanics of creating a report</a:t>
          </a:r>
          <a:endParaRPr lang="en-GB" dirty="0"/>
        </a:p>
      </dgm:t>
    </dgm:pt>
    <dgm:pt modelId="{1EBBFB6F-AF66-41CA-8894-A404018E431B}" type="parTrans" cxnId="{01E81FCB-213A-4FEC-8F38-8D463D6C0DEE}">
      <dgm:prSet/>
      <dgm:spPr/>
      <dgm:t>
        <a:bodyPr/>
        <a:lstStyle/>
        <a:p>
          <a:endParaRPr lang="en-GB"/>
        </a:p>
      </dgm:t>
    </dgm:pt>
    <dgm:pt modelId="{5A4DB4B5-FC28-4169-9BC9-7A5557731FD9}" type="sibTrans" cxnId="{01E81FCB-213A-4FEC-8F38-8D463D6C0DEE}">
      <dgm:prSet/>
      <dgm:spPr/>
      <dgm:t>
        <a:bodyPr/>
        <a:lstStyle/>
        <a:p>
          <a:endParaRPr lang="en-GB"/>
        </a:p>
      </dgm:t>
    </dgm:pt>
    <dgm:pt modelId="{D3A8899A-8FF5-4516-BDC6-4CF9F066D1A3}">
      <dgm:prSet/>
      <dgm:spPr/>
      <dgm:t>
        <a:bodyPr/>
        <a:lstStyle/>
        <a:p>
          <a:r>
            <a:rPr lang="en-GB" dirty="0" smtClean="0"/>
            <a:t>You will successfully be able to print out tables and queries</a:t>
          </a:r>
          <a:endParaRPr lang="en-GB" dirty="0"/>
        </a:p>
      </dgm:t>
    </dgm:pt>
    <dgm:pt modelId="{B05ADA5C-E9BE-4ABA-A324-052E4E2B9F18}" type="parTrans" cxnId="{03AF6C2E-41A1-4244-B76F-444E426B6220}">
      <dgm:prSet/>
      <dgm:spPr/>
      <dgm:t>
        <a:bodyPr/>
        <a:lstStyle/>
        <a:p>
          <a:endParaRPr lang="en-GB"/>
        </a:p>
      </dgm:t>
    </dgm:pt>
    <dgm:pt modelId="{F6DF2069-F01A-4938-9A49-3B1AFBC95CA7}" type="sibTrans" cxnId="{03AF6C2E-41A1-4244-B76F-444E426B6220}">
      <dgm:prSet/>
      <dgm:spPr/>
      <dgm:t>
        <a:bodyPr/>
        <a:lstStyle/>
        <a:p>
          <a:endParaRPr lang="en-GB"/>
        </a:p>
      </dgm:t>
    </dgm:pt>
    <dgm:pt modelId="{0108C7EF-4EEE-488E-B5F8-2210C50E58BC}">
      <dgm:prSet/>
      <dgm:spPr/>
      <dgm:t>
        <a:bodyPr/>
        <a:lstStyle/>
        <a:p>
          <a:r>
            <a:rPr lang="en-US" dirty="0" smtClean="0"/>
            <a:t>Grouping Levels, Sorting, Summary Options, Using Design View</a:t>
          </a:r>
          <a:endParaRPr lang="en-US" dirty="0"/>
        </a:p>
      </dgm:t>
    </dgm:pt>
    <dgm:pt modelId="{292DE7D6-395E-4A54-A3E6-EDB864CCCDB3}" type="parTrans" cxnId="{DF0FE6DE-85D3-4EB4-B81D-5202BB2E2170}">
      <dgm:prSet/>
      <dgm:spPr/>
    </dgm:pt>
    <dgm:pt modelId="{CFD55ED4-C2FB-40B4-94D0-82CF653747B0}" type="sibTrans" cxnId="{DF0FE6DE-85D3-4EB4-B81D-5202BB2E2170}">
      <dgm:prSet/>
      <dgm:spPr/>
      <dgm:t>
        <a:bodyPr/>
        <a:lstStyle/>
        <a:p>
          <a:endParaRPr lang="en-US"/>
        </a:p>
      </dgm:t>
    </dgm:pt>
    <dgm:pt modelId="{D47EF2F7-9A9A-4971-AEB4-E6F788187EDD}" type="pres">
      <dgm:prSet presAssocID="{4916738E-FAF3-4C84-8D0F-FDDE65C9E8D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907F8C-B09B-421E-B37E-A460B6674AA4}" type="pres">
      <dgm:prSet presAssocID="{3B87F9E2-B84F-40F0-AD9F-21953B94FDA3}" presName="node" presStyleLbl="node1" presStyleIdx="0" presStyleCnt="3" custRadScaleRad="100065" custRadScaleInc="16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6C3A5-2BDA-4ADA-BF01-F5798D43154D}" type="pres">
      <dgm:prSet presAssocID="{5A4DB4B5-FC28-4169-9BC9-7A5557731FD9}" presName="sibTrans" presStyleLbl="sibTrans2D1" presStyleIdx="0" presStyleCnt="3"/>
      <dgm:spPr/>
      <dgm:t>
        <a:bodyPr/>
        <a:lstStyle/>
        <a:p>
          <a:endParaRPr lang="en-US"/>
        </a:p>
      </dgm:t>
    </dgm:pt>
    <dgm:pt modelId="{619826A0-42CC-4E65-AB09-35C6B4DAA906}" type="pres">
      <dgm:prSet presAssocID="{5A4DB4B5-FC28-4169-9BC9-7A5557731FD9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5B9C0E6C-EEA9-4C06-8605-1B656F468C15}" type="pres">
      <dgm:prSet presAssocID="{0108C7EF-4EEE-488E-B5F8-2210C50E58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6A647F-91FC-4C39-845A-2C04D616910E}" type="pres">
      <dgm:prSet presAssocID="{CFD55ED4-C2FB-40B4-94D0-82CF653747B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A9B1BB19-690F-4455-895E-60872B9263DA}" type="pres">
      <dgm:prSet presAssocID="{CFD55ED4-C2FB-40B4-94D0-82CF653747B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FBFFBF4-93F6-455D-8D31-6065DD4175DA}" type="pres">
      <dgm:prSet presAssocID="{D3A8899A-8FF5-4516-BDC6-4CF9F066D1A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FD4B0-F208-4494-92B6-7AB7D2A70D58}" type="pres">
      <dgm:prSet presAssocID="{F6DF2069-F01A-4938-9A49-3B1AFBC95CA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5C07BE00-9DCC-49CA-8D92-E1FC75B5F273}" type="pres">
      <dgm:prSet presAssocID="{F6DF2069-F01A-4938-9A49-3B1AFBC95CA7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3F960455-75BB-40E1-9384-42C9E62DC614}" type="presOf" srcId="{D3A8899A-8FF5-4516-BDC6-4CF9F066D1A3}" destId="{CFBFFBF4-93F6-455D-8D31-6065DD4175DA}" srcOrd="0" destOrd="0" presId="urn:microsoft.com/office/officeart/2005/8/layout/cycle2"/>
    <dgm:cxn modelId="{80ED4860-8565-4F01-BE13-C1AD504EEFC5}" type="presOf" srcId="{5A4DB4B5-FC28-4169-9BC9-7A5557731FD9}" destId="{619826A0-42CC-4E65-AB09-35C6B4DAA906}" srcOrd="1" destOrd="0" presId="urn:microsoft.com/office/officeart/2005/8/layout/cycle2"/>
    <dgm:cxn modelId="{5FB23CDD-33B8-4B47-B3A9-9F1A482B1588}" type="presOf" srcId="{3B87F9E2-B84F-40F0-AD9F-21953B94FDA3}" destId="{B7907F8C-B09B-421E-B37E-A460B6674AA4}" srcOrd="0" destOrd="0" presId="urn:microsoft.com/office/officeart/2005/8/layout/cycle2"/>
    <dgm:cxn modelId="{9EE74B4A-A55F-4A83-9263-6D997FC54B18}" type="presOf" srcId="{F6DF2069-F01A-4938-9A49-3B1AFBC95CA7}" destId="{5C07BE00-9DCC-49CA-8D92-E1FC75B5F273}" srcOrd="1" destOrd="0" presId="urn:microsoft.com/office/officeart/2005/8/layout/cycle2"/>
    <dgm:cxn modelId="{DF0FE6DE-85D3-4EB4-B81D-5202BB2E2170}" srcId="{4916738E-FAF3-4C84-8D0F-FDDE65C9E8DB}" destId="{0108C7EF-4EEE-488E-B5F8-2210C50E58BC}" srcOrd="1" destOrd="0" parTransId="{292DE7D6-395E-4A54-A3E6-EDB864CCCDB3}" sibTransId="{CFD55ED4-C2FB-40B4-94D0-82CF653747B0}"/>
    <dgm:cxn modelId="{A812A7CE-04B9-48C4-8735-94BBE0D71CFE}" type="presOf" srcId="{CFD55ED4-C2FB-40B4-94D0-82CF653747B0}" destId="{A9B1BB19-690F-4455-895E-60872B9263DA}" srcOrd="1" destOrd="0" presId="urn:microsoft.com/office/officeart/2005/8/layout/cycle2"/>
    <dgm:cxn modelId="{4A7D566F-526B-4AF0-BA07-572555EFE1C2}" type="presOf" srcId="{5A4DB4B5-FC28-4169-9BC9-7A5557731FD9}" destId="{E796C3A5-2BDA-4ADA-BF01-F5798D43154D}" srcOrd="0" destOrd="0" presId="urn:microsoft.com/office/officeart/2005/8/layout/cycle2"/>
    <dgm:cxn modelId="{D12ED833-D493-4725-A21E-69A366902130}" type="presOf" srcId="{4916738E-FAF3-4C84-8D0F-FDDE65C9E8DB}" destId="{D47EF2F7-9A9A-4971-AEB4-E6F788187EDD}" srcOrd="0" destOrd="0" presId="urn:microsoft.com/office/officeart/2005/8/layout/cycle2"/>
    <dgm:cxn modelId="{8C2D449C-F105-462A-8820-FF9C053F1779}" type="presOf" srcId="{F6DF2069-F01A-4938-9A49-3B1AFBC95CA7}" destId="{8BBFD4B0-F208-4494-92B6-7AB7D2A70D58}" srcOrd="0" destOrd="0" presId="urn:microsoft.com/office/officeart/2005/8/layout/cycle2"/>
    <dgm:cxn modelId="{FE812C80-A6EF-4A1A-9661-222D99965A88}" type="presOf" srcId="{CFD55ED4-C2FB-40B4-94D0-82CF653747B0}" destId="{DB6A647F-91FC-4C39-845A-2C04D616910E}" srcOrd="0" destOrd="0" presId="urn:microsoft.com/office/officeart/2005/8/layout/cycle2"/>
    <dgm:cxn modelId="{9F89A202-C7BA-4FF1-8175-AA735CBE936C}" type="presOf" srcId="{0108C7EF-4EEE-488E-B5F8-2210C50E58BC}" destId="{5B9C0E6C-EEA9-4C06-8605-1B656F468C15}" srcOrd="0" destOrd="0" presId="urn:microsoft.com/office/officeart/2005/8/layout/cycle2"/>
    <dgm:cxn modelId="{01E81FCB-213A-4FEC-8F38-8D463D6C0DEE}" srcId="{4916738E-FAF3-4C84-8D0F-FDDE65C9E8DB}" destId="{3B87F9E2-B84F-40F0-AD9F-21953B94FDA3}" srcOrd="0" destOrd="0" parTransId="{1EBBFB6F-AF66-41CA-8894-A404018E431B}" sibTransId="{5A4DB4B5-FC28-4169-9BC9-7A5557731FD9}"/>
    <dgm:cxn modelId="{03AF6C2E-41A1-4244-B76F-444E426B6220}" srcId="{4916738E-FAF3-4C84-8D0F-FDDE65C9E8DB}" destId="{D3A8899A-8FF5-4516-BDC6-4CF9F066D1A3}" srcOrd="2" destOrd="0" parTransId="{B05ADA5C-E9BE-4ABA-A324-052E4E2B9F18}" sibTransId="{F6DF2069-F01A-4938-9A49-3B1AFBC95CA7}"/>
    <dgm:cxn modelId="{EC0450D6-2D59-466F-9542-BB391B4B9330}" type="presParOf" srcId="{D47EF2F7-9A9A-4971-AEB4-E6F788187EDD}" destId="{B7907F8C-B09B-421E-B37E-A460B6674AA4}" srcOrd="0" destOrd="0" presId="urn:microsoft.com/office/officeart/2005/8/layout/cycle2"/>
    <dgm:cxn modelId="{61F11B9B-B48A-400C-8400-E205B3FBCC4C}" type="presParOf" srcId="{D47EF2F7-9A9A-4971-AEB4-E6F788187EDD}" destId="{E796C3A5-2BDA-4ADA-BF01-F5798D43154D}" srcOrd="1" destOrd="0" presId="urn:microsoft.com/office/officeart/2005/8/layout/cycle2"/>
    <dgm:cxn modelId="{695074A7-42BE-4048-AACF-528436C8138B}" type="presParOf" srcId="{E796C3A5-2BDA-4ADA-BF01-F5798D43154D}" destId="{619826A0-42CC-4E65-AB09-35C6B4DAA906}" srcOrd="0" destOrd="0" presId="urn:microsoft.com/office/officeart/2005/8/layout/cycle2"/>
    <dgm:cxn modelId="{07EF06DA-CC27-4011-B5BF-D01B059AF3B5}" type="presParOf" srcId="{D47EF2F7-9A9A-4971-AEB4-E6F788187EDD}" destId="{5B9C0E6C-EEA9-4C06-8605-1B656F468C15}" srcOrd="2" destOrd="0" presId="urn:microsoft.com/office/officeart/2005/8/layout/cycle2"/>
    <dgm:cxn modelId="{A39BFBC9-F96E-4234-A005-160318F8C8FF}" type="presParOf" srcId="{D47EF2F7-9A9A-4971-AEB4-E6F788187EDD}" destId="{DB6A647F-91FC-4C39-845A-2C04D616910E}" srcOrd="3" destOrd="0" presId="urn:microsoft.com/office/officeart/2005/8/layout/cycle2"/>
    <dgm:cxn modelId="{B2665B3C-1C8E-4109-BD55-1822805671B5}" type="presParOf" srcId="{DB6A647F-91FC-4C39-845A-2C04D616910E}" destId="{A9B1BB19-690F-4455-895E-60872B9263DA}" srcOrd="0" destOrd="0" presId="urn:microsoft.com/office/officeart/2005/8/layout/cycle2"/>
    <dgm:cxn modelId="{4DE9F049-42C2-4C11-989B-2B26C5A07AD2}" type="presParOf" srcId="{D47EF2F7-9A9A-4971-AEB4-E6F788187EDD}" destId="{CFBFFBF4-93F6-455D-8D31-6065DD4175DA}" srcOrd="4" destOrd="0" presId="urn:microsoft.com/office/officeart/2005/8/layout/cycle2"/>
    <dgm:cxn modelId="{2AD84E95-5ADE-45B4-A81F-494E4E131A44}" type="presParOf" srcId="{D47EF2F7-9A9A-4971-AEB4-E6F788187EDD}" destId="{8BBFD4B0-F208-4494-92B6-7AB7D2A70D58}" srcOrd="5" destOrd="0" presId="urn:microsoft.com/office/officeart/2005/8/layout/cycle2"/>
    <dgm:cxn modelId="{DBDBA760-99F0-4084-984C-8813919FB8D8}" type="presParOf" srcId="{8BBFD4B0-F208-4494-92B6-7AB7D2A70D58}" destId="{5C07BE00-9DCC-49CA-8D92-E1FC75B5F27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6D3866-C837-4807-8096-C5CF39BBC2A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7E2859-0B76-49ED-8BBF-DE1A8F733E64}">
      <dgm:prSet/>
      <dgm:spPr/>
      <dgm:t>
        <a:bodyPr/>
        <a:lstStyle/>
        <a:p>
          <a:r>
            <a:rPr lang="en-GB" baseline="0" dirty="0" smtClean="0"/>
            <a:t>In your </a:t>
          </a:r>
          <a:r>
            <a:rPr lang="en-GB" baseline="0" dirty="0" smtClean="0"/>
            <a:t>exam </a:t>
          </a:r>
          <a:r>
            <a:rPr lang="en-GB" baseline="0" dirty="0" smtClean="0"/>
            <a:t>it is most likely that you will be asked to print a report </a:t>
          </a:r>
          <a:r>
            <a:rPr lang="en-GB" u="sng" baseline="0" dirty="0" smtClean="0"/>
            <a:t>and/or</a:t>
          </a:r>
          <a:r>
            <a:rPr lang="en-GB" baseline="0" dirty="0" smtClean="0"/>
            <a:t> paste to Word/</a:t>
          </a:r>
          <a:r>
            <a:rPr lang="en-GB" baseline="0" dirty="0" err="1" smtClean="0"/>
            <a:t>Powerpoint</a:t>
          </a:r>
          <a:r>
            <a:rPr lang="en-GB" baseline="0" dirty="0" smtClean="0"/>
            <a:t> in the database task.</a:t>
          </a:r>
          <a:endParaRPr lang="en-GB" dirty="0"/>
        </a:p>
      </dgm:t>
    </dgm:pt>
    <dgm:pt modelId="{2009C4E9-268A-436D-95DB-AE7D2AA6FDBB}" type="parTrans" cxnId="{AEF99D18-0C5B-4517-B41B-9752AA955763}">
      <dgm:prSet/>
      <dgm:spPr/>
      <dgm:t>
        <a:bodyPr/>
        <a:lstStyle/>
        <a:p>
          <a:endParaRPr lang="en-GB"/>
        </a:p>
      </dgm:t>
    </dgm:pt>
    <dgm:pt modelId="{576E8AB8-83C8-484F-8F45-BEEA7A119C2B}" type="sibTrans" cxnId="{AEF99D18-0C5B-4517-B41B-9752AA955763}">
      <dgm:prSet/>
      <dgm:spPr/>
      <dgm:t>
        <a:bodyPr/>
        <a:lstStyle/>
        <a:p>
          <a:endParaRPr lang="en-GB"/>
        </a:p>
      </dgm:t>
    </dgm:pt>
    <dgm:pt modelId="{F2540AB3-F372-4DE0-AA59-10AC01B0226E}" type="pres">
      <dgm:prSet presAssocID="{B96D3866-C837-4807-8096-C5CF39BBC2A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95F7E4-4CA2-42EC-911B-EF7CADC11BE7}" type="pres">
      <dgm:prSet presAssocID="{327E2859-0B76-49ED-8BBF-DE1A8F733E64}" presName="circ1TxSh" presStyleLbl="vennNode1" presStyleIdx="0" presStyleCnt="1" custScaleX="145955"/>
      <dgm:spPr/>
      <dgm:t>
        <a:bodyPr/>
        <a:lstStyle/>
        <a:p>
          <a:endParaRPr lang="en-US"/>
        </a:p>
      </dgm:t>
    </dgm:pt>
  </dgm:ptLst>
  <dgm:cxnLst>
    <dgm:cxn modelId="{17B6180F-8C0A-4ABB-9A65-38FE5521D0E6}" type="presOf" srcId="{327E2859-0B76-49ED-8BBF-DE1A8F733E64}" destId="{8695F7E4-4CA2-42EC-911B-EF7CADC11BE7}" srcOrd="0" destOrd="0" presId="urn:microsoft.com/office/officeart/2005/8/layout/venn1"/>
    <dgm:cxn modelId="{F61C4E50-68CC-4C17-8E11-D031E684A19B}" type="presOf" srcId="{B96D3866-C837-4807-8096-C5CF39BBC2A9}" destId="{F2540AB3-F372-4DE0-AA59-10AC01B0226E}" srcOrd="0" destOrd="0" presId="urn:microsoft.com/office/officeart/2005/8/layout/venn1"/>
    <dgm:cxn modelId="{AEF99D18-0C5B-4517-B41B-9752AA955763}" srcId="{B96D3866-C837-4807-8096-C5CF39BBC2A9}" destId="{327E2859-0B76-49ED-8BBF-DE1A8F733E64}" srcOrd="0" destOrd="0" parTransId="{2009C4E9-268A-436D-95DB-AE7D2AA6FDBB}" sibTransId="{576E8AB8-83C8-484F-8F45-BEEA7A119C2B}"/>
    <dgm:cxn modelId="{8EFD71CC-9404-4EE7-AC59-90CB1F1E4185}" type="presParOf" srcId="{F2540AB3-F372-4DE0-AA59-10AC01B0226E}" destId="{8695F7E4-4CA2-42EC-911B-EF7CADC11BE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96D3866-C837-4807-8096-C5CF39BBC2A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7E2859-0B76-49ED-8BBF-DE1A8F733E64}">
      <dgm:prSet/>
      <dgm:spPr/>
      <dgm:t>
        <a:bodyPr/>
        <a:lstStyle/>
        <a:p>
          <a:r>
            <a:rPr lang="en-GB" baseline="0" dirty="0" smtClean="0"/>
            <a:t>If the task asks for a Report specifically, then you must create a Report.</a:t>
          </a:r>
          <a:endParaRPr lang="en-GB" dirty="0"/>
        </a:p>
      </dgm:t>
    </dgm:pt>
    <dgm:pt modelId="{2009C4E9-268A-436D-95DB-AE7D2AA6FDBB}" type="parTrans" cxnId="{AEF99D18-0C5B-4517-B41B-9752AA955763}">
      <dgm:prSet/>
      <dgm:spPr/>
      <dgm:t>
        <a:bodyPr/>
        <a:lstStyle/>
        <a:p>
          <a:endParaRPr lang="en-GB"/>
        </a:p>
      </dgm:t>
    </dgm:pt>
    <dgm:pt modelId="{576E8AB8-83C8-484F-8F45-BEEA7A119C2B}" type="sibTrans" cxnId="{AEF99D18-0C5B-4517-B41B-9752AA955763}">
      <dgm:prSet/>
      <dgm:spPr/>
      <dgm:t>
        <a:bodyPr/>
        <a:lstStyle/>
        <a:p>
          <a:endParaRPr lang="en-GB"/>
        </a:p>
      </dgm:t>
    </dgm:pt>
    <dgm:pt modelId="{F2540AB3-F372-4DE0-AA59-10AC01B0226E}" type="pres">
      <dgm:prSet presAssocID="{B96D3866-C837-4807-8096-C5CF39BBC2A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95F7E4-4CA2-42EC-911B-EF7CADC11BE7}" type="pres">
      <dgm:prSet presAssocID="{327E2859-0B76-49ED-8BBF-DE1A8F733E64}" presName="circ1TxSh" presStyleLbl="vennNode1" presStyleIdx="0" presStyleCnt="1" custScaleX="145955"/>
      <dgm:spPr/>
      <dgm:t>
        <a:bodyPr/>
        <a:lstStyle/>
        <a:p>
          <a:endParaRPr lang="en-US"/>
        </a:p>
      </dgm:t>
    </dgm:pt>
  </dgm:ptLst>
  <dgm:cxnLst>
    <dgm:cxn modelId="{17B6180F-8C0A-4ABB-9A65-38FE5521D0E6}" type="presOf" srcId="{327E2859-0B76-49ED-8BBF-DE1A8F733E64}" destId="{8695F7E4-4CA2-42EC-911B-EF7CADC11BE7}" srcOrd="0" destOrd="0" presId="urn:microsoft.com/office/officeart/2005/8/layout/venn1"/>
    <dgm:cxn modelId="{F61C4E50-68CC-4C17-8E11-D031E684A19B}" type="presOf" srcId="{B96D3866-C837-4807-8096-C5CF39BBC2A9}" destId="{F2540AB3-F372-4DE0-AA59-10AC01B0226E}" srcOrd="0" destOrd="0" presId="urn:microsoft.com/office/officeart/2005/8/layout/venn1"/>
    <dgm:cxn modelId="{AEF99D18-0C5B-4517-B41B-9752AA955763}" srcId="{B96D3866-C837-4807-8096-C5CF39BBC2A9}" destId="{327E2859-0B76-49ED-8BBF-DE1A8F733E64}" srcOrd="0" destOrd="0" parTransId="{2009C4E9-268A-436D-95DB-AE7D2AA6FDBB}" sibTransId="{576E8AB8-83C8-484F-8F45-BEEA7A119C2B}"/>
    <dgm:cxn modelId="{8EFD71CC-9404-4EE7-AC59-90CB1F1E4185}" type="presParOf" srcId="{F2540AB3-F372-4DE0-AA59-10AC01B0226E}" destId="{8695F7E4-4CA2-42EC-911B-EF7CADC11BE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6D3866-C837-4807-8096-C5CF39BBC2A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7E2859-0B76-49ED-8BBF-DE1A8F733E64}">
      <dgm:prSet/>
      <dgm:spPr/>
      <dgm:t>
        <a:bodyPr/>
        <a:lstStyle/>
        <a:p>
          <a:r>
            <a:rPr lang="en-GB" baseline="0" dirty="0" smtClean="0"/>
            <a:t>It is very likely that you will complete a query to use as a basis for a Report.</a:t>
          </a:r>
          <a:endParaRPr lang="en-GB" dirty="0"/>
        </a:p>
      </dgm:t>
    </dgm:pt>
    <dgm:pt modelId="{2009C4E9-268A-436D-95DB-AE7D2AA6FDBB}" type="parTrans" cxnId="{AEF99D18-0C5B-4517-B41B-9752AA955763}">
      <dgm:prSet/>
      <dgm:spPr/>
      <dgm:t>
        <a:bodyPr/>
        <a:lstStyle/>
        <a:p>
          <a:endParaRPr lang="en-GB"/>
        </a:p>
      </dgm:t>
    </dgm:pt>
    <dgm:pt modelId="{576E8AB8-83C8-484F-8F45-BEEA7A119C2B}" type="sibTrans" cxnId="{AEF99D18-0C5B-4517-B41B-9752AA955763}">
      <dgm:prSet/>
      <dgm:spPr/>
      <dgm:t>
        <a:bodyPr/>
        <a:lstStyle/>
        <a:p>
          <a:endParaRPr lang="en-GB"/>
        </a:p>
      </dgm:t>
    </dgm:pt>
    <dgm:pt modelId="{F2540AB3-F372-4DE0-AA59-10AC01B0226E}" type="pres">
      <dgm:prSet presAssocID="{B96D3866-C837-4807-8096-C5CF39BBC2A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95F7E4-4CA2-42EC-911B-EF7CADC11BE7}" type="pres">
      <dgm:prSet presAssocID="{327E2859-0B76-49ED-8BBF-DE1A8F733E64}" presName="circ1TxSh" presStyleLbl="vennNode1" presStyleIdx="0" presStyleCnt="1" custScaleX="145955"/>
      <dgm:spPr/>
      <dgm:t>
        <a:bodyPr/>
        <a:lstStyle/>
        <a:p>
          <a:endParaRPr lang="en-US"/>
        </a:p>
      </dgm:t>
    </dgm:pt>
  </dgm:ptLst>
  <dgm:cxnLst>
    <dgm:cxn modelId="{17B6180F-8C0A-4ABB-9A65-38FE5521D0E6}" type="presOf" srcId="{327E2859-0B76-49ED-8BBF-DE1A8F733E64}" destId="{8695F7E4-4CA2-42EC-911B-EF7CADC11BE7}" srcOrd="0" destOrd="0" presId="urn:microsoft.com/office/officeart/2005/8/layout/venn1"/>
    <dgm:cxn modelId="{F61C4E50-68CC-4C17-8E11-D031E684A19B}" type="presOf" srcId="{B96D3866-C837-4807-8096-C5CF39BBC2A9}" destId="{F2540AB3-F372-4DE0-AA59-10AC01B0226E}" srcOrd="0" destOrd="0" presId="urn:microsoft.com/office/officeart/2005/8/layout/venn1"/>
    <dgm:cxn modelId="{AEF99D18-0C5B-4517-B41B-9752AA955763}" srcId="{B96D3866-C837-4807-8096-C5CF39BBC2A9}" destId="{327E2859-0B76-49ED-8BBF-DE1A8F733E64}" srcOrd="0" destOrd="0" parTransId="{2009C4E9-268A-436D-95DB-AE7D2AA6FDBB}" sibTransId="{576E8AB8-83C8-484F-8F45-BEEA7A119C2B}"/>
    <dgm:cxn modelId="{8EFD71CC-9404-4EE7-AC59-90CB1F1E4185}" type="presParOf" srcId="{F2540AB3-F372-4DE0-AA59-10AC01B0226E}" destId="{8695F7E4-4CA2-42EC-911B-EF7CADC11BE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96D3866-C837-4807-8096-C5CF39BBC2A9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27E2859-0B76-49ED-8BBF-DE1A8F733E64}">
      <dgm:prSet/>
      <dgm:spPr/>
      <dgm:t>
        <a:bodyPr/>
        <a:lstStyle/>
        <a:p>
          <a:r>
            <a:rPr lang="en-GB" baseline="0" dirty="0" smtClean="0"/>
            <a:t>If the task does not state how this should be printed, either way is acceptable.</a:t>
          </a:r>
          <a:endParaRPr lang="en-GB" dirty="0"/>
        </a:p>
      </dgm:t>
    </dgm:pt>
    <dgm:pt modelId="{2009C4E9-268A-436D-95DB-AE7D2AA6FDBB}" type="parTrans" cxnId="{AEF99D18-0C5B-4517-B41B-9752AA955763}">
      <dgm:prSet/>
      <dgm:spPr/>
      <dgm:t>
        <a:bodyPr/>
        <a:lstStyle/>
        <a:p>
          <a:endParaRPr lang="en-GB"/>
        </a:p>
      </dgm:t>
    </dgm:pt>
    <dgm:pt modelId="{576E8AB8-83C8-484F-8F45-BEEA7A119C2B}" type="sibTrans" cxnId="{AEF99D18-0C5B-4517-B41B-9752AA955763}">
      <dgm:prSet/>
      <dgm:spPr/>
      <dgm:t>
        <a:bodyPr/>
        <a:lstStyle/>
        <a:p>
          <a:endParaRPr lang="en-GB"/>
        </a:p>
      </dgm:t>
    </dgm:pt>
    <dgm:pt modelId="{F2540AB3-F372-4DE0-AA59-10AC01B0226E}" type="pres">
      <dgm:prSet presAssocID="{B96D3866-C837-4807-8096-C5CF39BBC2A9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95F7E4-4CA2-42EC-911B-EF7CADC11BE7}" type="pres">
      <dgm:prSet presAssocID="{327E2859-0B76-49ED-8BBF-DE1A8F733E64}" presName="circ1TxSh" presStyleLbl="vennNode1" presStyleIdx="0" presStyleCnt="1" custScaleX="145955"/>
      <dgm:spPr/>
      <dgm:t>
        <a:bodyPr/>
        <a:lstStyle/>
        <a:p>
          <a:endParaRPr lang="en-US"/>
        </a:p>
      </dgm:t>
    </dgm:pt>
  </dgm:ptLst>
  <dgm:cxnLst>
    <dgm:cxn modelId="{17B6180F-8C0A-4ABB-9A65-38FE5521D0E6}" type="presOf" srcId="{327E2859-0B76-49ED-8BBF-DE1A8F733E64}" destId="{8695F7E4-4CA2-42EC-911B-EF7CADC11BE7}" srcOrd="0" destOrd="0" presId="urn:microsoft.com/office/officeart/2005/8/layout/venn1"/>
    <dgm:cxn modelId="{F61C4E50-68CC-4C17-8E11-D031E684A19B}" type="presOf" srcId="{B96D3866-C837-4807-8096-C5CF39BBC2A9}" destId="{F2540AB3-F372-4DE0-AA59-10AC01B0226E}" srcOrd="0" destOrd="0" presId="urn:microsoft.com/office/officeart/2005/8/layout/venn1"/>
    <dgm:cxn modelId="{AEF99D18-0C5B-4517-B41B-9752AA955763}" srcId="{B96D3866-C837-4807-8096-C5CF39BBC2A9}" destId="{327E2859-0B76-49ED-8BBF-DE1A8F733E64}" srcOrd="0" destOrd="0" parTransId="{2009C4E9-268A-436D-95DB-AE7D2AA6FDBB}" sibTransId="{576E8AB8-83C8-484F-8F45-BEEA7A119C2B}"/>
    <dgm:cxn modelId="{8EFD71CC-9404-4EE7-AC59-90CB1F1E4185}" type="presParOf" srcId="{F2540AB3-F372-4DE0-AA59-10AC01B0226E}" destId="{8695F7E4-4CA2-42EC-911B-EF7CADC11BE7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98C4CF-B34E-49A1-BA07-EEAD976D71D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03B3400-19E6-46B3-9047-94A15970CEBC}">
      <dgm:prSet/>
      <dgm:spPr/>
      <dgm:t>
        <a:bodyPr/>
        <a:lstStyle/>
        <a:p>
          <a:r>
            <a:rPr lang="en-GB" dirty="0"/>
            <a:t>Results of queries can be printed by </a:t>
          </a:r>
          <a:r>
            <a:rPr lang="en-GB" b="1" dirty="0">
              <a:solidFill>
                <a:srgbClr val="FFFF00"/>
              </a:solidFill>
            </a:rPr>
            <a:t>copy and pasting</a:t>
          </a:r>
          <a:r>
            <a:rPr lang="en-GB" b="1" dirty="0"/>
            <a:t> </a:t>
          </a:r>
          <a:r>
            <a:rPr lang="en-GB" dirty="0"/>
            <a:t>the results to a Word document</a:t>
          </a:r>
        </a:p>
      </dgm:t>
    </dgm:pt>
    <dgm:pt modelId="{B614C002-7CDA-421D-8C82-33D974795B7C}" type="parTrans" cxnId="{03569B37-56E1-45C7-9B34-7EFA956C4C44}">
      <dgm:prSet/>
      <dgm:spPr/>
      <dgm:t>
        <a:bodyPr/>
        <a:lstStyle/>
        <a:p>
          <a:endParaRPr lang="en-GB"/>
        </a:p>
      </dgm:t>
    </dgm:pt>
    <dgm:pt modelId="{3415DDB5-20FE-4AFB-AF4A-7D7A9EC4DF67}" type="sibTrans" cxnId="{03569B37-56E1-45C7-9B34-7EFA956C4C44}">
      <dgm:prSet/>
      <dgm:spPr/>
      <dgm:t>
        <a:bodyPr/>
        <a:lstStyle/>
        <a:p>
          <a:endParaRPr lang="en-GB"/>
        </a:p>
      </dgm:t>
    </dgm:pt>
    <dgm:pt modelId="{A5595EE0-7769-4CD0-9DC9-C2BA17CDB353}">
      <dgm:prSet/>
      <dgm:spPr/>
      <dgm:t>
        <a:bodyPr/>
        <a:lstStyle/>
        <a:p>
          <a:r>
            <a:rPr lang="en-GB" dirty="0"/>
            <a:t>Its </a:t>
          </a:r>
          <a:r>
            <a:rPr lang="en-GB" b="1" dirty="0">
              <a:solidFill>
                <a:srgbClr val="FFFF00"/>
              </a:solidFill>
            </a:rPr>
            <a:t>better</a:t>
          </a:r>
          <a:r>
            <a:rPr lang="en-GB" dirty="0"/>
            <a:t> if you print them in a </a:t>
          </a:r>
          <a:r>
            <a:rPr lang="en-GB" b="1" dirty="0">
              <a:solidFill>
                <a:srgbClr val="FFFF00"/>
              </a:solidFill>
            </a:rPr>
            <a:t>database report</a:t>
          </a:r>
          <a:r>
            <a:rPr lang="en-GB" dirty="0"/>
            <a:t>, demonstrating your knowledge of </a:t>
          </a:r>
          <a:r>
            <a:rPr lang="en-GB" b="1" dirty="0">
              <a:solidFill>
                <a:srgbClr val="FFFF00"/>
              </a:solidFill>
            </a:rPr>
            <a:t>reports</a:t>
          </a:r>
          <a:r>
            <a:rPr lang="en-GB" dirty="0"/>
            <a:t>.</a:t>
          </a:r>
        </a:p>
      </dgm:t>
    </dgm:pt>
    <dgm:pt modelId="{152A90B8-7637-4CB8-A8F4-44C1F56F9F5F}" type="parTrans" cxnId="{04E98CED-6838-45E0-B1FE-57668D1D60DC}">
      <dgm:prSet/>
      <dgm:spPr/>
      <dgm:t>
        <a:bodyPr/>
        <a:lstStyle/>
        <a:p>
          <a:endParaRPr lang="en-GB"/>
        </a:p>
      </dgm:t>
    </dgm:pt>
    <dgm:pt modelId="{B83D1B01-1093-421D-89AC-EE62F0C49FD6}" type="sibTrans" cxnId="{04E98CED-6838-45E0-B1FE-57668D1D60DC}">
      <dgm:prSet/>
      <dgm:spPr/>
      <dgm:t>
        <a:bodyPr/>
        <a:lstStyle/>
        <a:p>
          <a:endParaRPr lang="en-GB"/>
        </a:p>
      </dgm:t>
    </dgm:pt>
    <dgm:pt modelId="{453996B4-2F97-40F4-A443-D934BD3D8856}">
      <dgm:prSet/>
      <dgm:spPr/>
      <dgm:t>
        <a:bodyPr/>
        <a:lstStyle/>
        <a:p>
          <a:r>
            <a:rPr lang="en-GB" dirty="0"/>
            <a:t>You may have to include your </a:t>
          </a:r>
          <a:r>
            <a:rPr lang="en-GB" b="1" dirty="0">
              <a:solidFill>
                <a:srgbClr val="FFFF00"/>
              </a:solidFill>
            </a:rPr>
            <a:t>query results</a:t>
          </a:r>
          <a:r>
            <a:rPr lang="en-GB" dirty="0"/>
            <a:t> in a </a:t>
          </a:r>
          <a:r>
            <a:rPr lang="en-GB" b="1" dirty="0" smtClean="0">
              <a:solidFill>
                <a:srgbClr val="FFFF00"/>
              </a:solidFill>
            </a:rPr>
            <a:t>Word Document </a:t>
          </a:r>
          <a:r>
            <a:rPr lang="en-GB" dirty="0" smtClean="0"/>
            <a:t>or </a:t>
          </a:r>
          <a:r>
            <a:rPr lang="en-GB" dirty="0"/>
            <a:t>in a </a:t>
          </a:r>
          <a:r>
            <a:rPr lang="en-GB" b="1" dirty="0" err="1">
              <a:solidFill>
                <a:srgbClr val="FFFF00"/>
              </a:solidFill>
            </a:rPr>
            <a:t>Powerpoint</a:t>
          </a:r>
          <a:r>
            <a:rPr lang="en-GB" b="1" dirty="0">
              <a:solidFill>
                <a:srgbClr val="FFFF00"/>
              </a:solidFill>
            </a:rPr>
            <a:t> presentation</a:t>
          </a:r>
          <a:r>
            <a:rPr lang="en-GB" dirty="0"/>
            <a:t>, so in this case your would simply open the document and paste the query results in the relevant place.</a:t>
          </a:r>
        </a:p>
      </dgm:t>
    </dgm:pt>
    <dgm:pt modelId="{AE48F423-8DC0-444E-9D0F-D5310D24E37D}" type="parTrans" cxnId="{0B5C8783-63E6-41E7-AB73-A9FF0184FC01}">
      <dgm:prSet/>
      <dgm:spPr/>
      <dgm:t>
        <a:bodyPr/>
        <a:lstStyle/>
        <a:p>
          <a:endParaRPr lang="en-GB"/>
        </a:p>
      </dgm:t>
    </dgm:pt>
    <dgm:pt modelId="{47A6EA42-F0F5-48B0-9190-A63D934955AB}" type="sibTrans" cxnId="{0B5C8783-63E6-41E7-AB73-A9FF0184FC01}">
      <dgm:prSet/>
      <dgm:spPr/>
      <dgm:t>
        <a:bodyPr/>
        <a:lstStyle/>
        <a:p>
          <a:endParaRPr lang="en-GB"/>
        </a:p>
      </dgm:t>
    </dgm:pt>
    <dgm:pt modelId="{2817DCA1-BC5A-4111-A5C4-89E096104E02}" type="pres">
      <dgm:prSet presAssocID="{9A98C4CF-B34E-49A1-BA07-EEAD976D71D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E08700D-368F-4613-9908-420463DBC78C}" type="pres">
      <dgm:prSet presAssocID="{303B3400-19E6-46B3-9047-94A15970CEB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4E3361-25A3-4989-BFA9-E132962F0777}" type="pres">
      <dgm:prSet presAssocID="{3415DDB5-20FE-4AFB-AF4A-7D7A9EC4DF67}" presName="spacer" presStyleCnt="0"/>
      <dgm:spPr/>
    </dgm:pt>
    <dgm:pt modelId="{730324C9-4900-41BB-86AB-FCF73A041E71}" type="pres">
      <dgm:prSet presAssocID="{A5595EE0-7769-4CD0-9DC9-C2BA17CDB35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4703BE-E603-4613-8DDF-12D855A1B861}" type="pres">
      <dgm:prSet presAssocID="{B83D1B01-1093-421D-89AC-EE62F0C49FD6}" presName="spacer" presStyleCnt="0"/>
      <dgm:spPr/>
    </dgm:pt>
    <dgm:pt modelId="{A49EF453-484B-411E-B3F5-1A291139F7A9}" type="pres">
      <dgm:prSet presAssocID="{453996B4-2F97-40F4-A443-D934BD3D885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5C8783-63E6-41E7-AB73-A9FF0184FC01}" srcId="{9A98C4CF-B34E-49A1-BA07-EEAD976D71DD}" destId="{453996B4-2F97-40F4-A443-D934BD3D8856}" srcOrd="2" destOrd="0" parTransId="{AE48F423-8DC0-444E-9D0F-D5310D24E37D}" sibTransId="{47A6EA42-F0F5-48B0-9190-A63D934955AB}"/>
    <dgm:cxn modelId="{64152087-437B-4ABB-94C5-5AF3B649F42F}" type="presOf" srcId="{303B3400-19E6-46B3-9047-94A15970CEBC}" destId="{7E08700D-368F-4613-9908-420463DBC78C}" srcOrd="0" destOrd="0" presId="urn:microsoft.com/office/officeart/2005/8/layout/vList2"/>
    <dgm:cxn modelId="{3D1E3687-AE83-4956-9C26-075523A1BCC9}" type="presOf" srcId="{453996B4-2F97-40F4-A443-D934BD3D8856}" destId="{A49EF453-484B-411E-B3F5-1A291139F7A9}" srcOrd="0" destOrd="0" presId="urn:microsoft.com/office/officeart/2005/8/layout/vList2"/>
    <dgm:cxn modelId="{03569B37-56E1-45C7-9B34-7EFA956C4C44}" srcId="{9A98C4CF-B34E-49A1-BA07-EEAD976D71DD}" destId="{303B3400-19E6-46B3-9047-94A15970CEBC}" srcOrd="0" destOrd="0" parTransId="{B614C002-7CDA-421D-8C82-33D974795B7C}" sibTransId="{3415DDB5-20FE-4AFB-AF4A-7D7A9EC4DF67}"/>
    <dgm:cxn modelId="{48704009-666D-498E-A4DF-E595670FBC04}" type="presOf" srcId="{9A98C4CF-B34E-49A1-BA07-EEAD976D71DD}" destId="{2817DCA1-BC5A-4111-A5C4-89E096104E02}" srcOrd="0" destOrd="0" presId="urn:microsoft.com/office/officeart/2005/8/layout/vList2"/>
    <dgm:cxn modelId="{04E98CED-6838-45E0-B1FE-57668D1D60DC}" srcId="{9A98C4CF-B34E-49A1-BA07-EEAD976D71DD}" destId="{A5595EE0-7769-4CD0-9DC9-C2BA17CDB353}" srcOrd="1" destOrd="0" parTransId="{152A90B8-7637-4CB8-A8F4-44C1F56F9F5F}" sibTransId="{B83D1B01-1093-421D-89AC-EE62F0C49FD6}"/>
    <dgm:cxn modelId="{0C661A24-23E5-45BB-8BF7-7C05EF833B56}" type="presOf" srcId="{A5595EE0-7769-4CD0-9DC9-C2BA17CDB353}" destId="{730324C9-4900-41BB-86AB-FCF73A041E71}" srcOrd="0" destOrd="0" presId="urn:microsoft.com/office/officeart/2005/8/layout/vList2"/>
    <dgm:cxn modelId="{624B8A6F-596F-4112-9F4D-9976894FF436}" type="presParOf" srcId="{2817DCA1-BC5A-4111-A5C4-89E096104E02}" destId="{7E08700D-368F-4613-9908-420463DBC78C}" srcOrd="0" destOrd="0" presId="urn:microsoft.com/office/officeart/2005/8/layout/vList2"/>
    <dgm:cxn modelId="{C0B268B3-1F3F-49EA-A789-4892C19A5CBC}" type="presParOf" srcId="{2817DCA1-BC5A-4111-A5C4-89E096104E02}" destId="{4E4E3361-25A3-4989-BFA9-E132962F0777}" srcOrd="1" destOrd="0" presId="urn:microsoft.com/office/officeart/2005/8/layout/vList2"/>
    <dgm:cxn modelId="{80718D31-0BB5-4C64-8954-C36851A6A63E}" type="presParOf" srcId="{2817DCA1-BC5A-4111-A5C4-89E096104E02}" destId="{730324C9-4900-41BB-86AB-FCF73A041E71}" srcOrd="2" destOrd="0" presId="urn:microsoft.com/office/officeart/2005/8/layout/vList2"/>
    <dgm:cxn modelId="{E950E126-2611-433D-A34E-C250B6EB1937}" type="presParOf" srcId="{2817DCA1-BC5A-4111-A5C4-89E096104E02}" destId="{9B4703BE-E603-4613-8DDF-12D855A1B861}" srcOrd="3" destOrd="0" presId="urn:microsoft.com/office/officeart/2005/8/layout/vList2"/>
    <dgm:cxn modelId="{06662EA2-6C9E-4646-ACEE-918EF8F45025}" type="presParOf" srcId="{2817DCA1-BC5A-4111-A5C4-89E096104E02}" destId="{A49EF453-484B-411E-B3F5-1A291139F7A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E9A1A0-D402-4324-AA81-9254C8C1EAB3}">
      <dsp:nvSpPr>
        <dsp:cNvPr id="0" name=""/>
        <dsp:cNvSpPr/>
      </dsp:nvSpPr>
      <dsp:spPr>
        <a:xfrm>
          <a:off x="0" y="47277"/>
          <a:ext cx="5641974" cy="234566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/>
            <a:t>We </a:t>
          </a:r>
          <a:r>
            <a:rPr lang="en-GB" sz="4700" kern="1200" dirty="0" smtClean="0"/>
            <a:t>are learning:</a:t>
          </a:r>
          <a:endParaRPr lang="en-US" sz="4700" kern="1200" dirty="0"/>
        </a:p>
      </dsp:txBody>
      <dsp:txXfrm>
        <a:off x="114506" y="161783"/>
        <a:ext cx="5412962" cy="2116655"/>
      </dsp:txXfrm>
    </dsp:sp>
    <dsp:sp modelId="{608B159C-9C9E-488B-8472-28E4154A240E}">
      <dsp:nvSpPr>
        <dsp:cNvPr id="0" name=""/>
        <dsp:cNvSpPr/>
      </dsp:nvSpPr>
      <dsp:spPr>
        <a:xfrm>
          <a:off x="0" y="2528304"/>
          <a:ext cx="5641974" cy="2345667"/>
        </a:xfrm>
        <a:prstGeom prst="roundRect">
          <a:avLst/>
        </a:prstGeom>
        <a:solidFill>
          <a:schemeClr val="accent5">
            <a:hueOff val="5313054"/>
            <a:satOff val="-2284"/>
            <a:lumOff val="-1058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700" kern="1200" dirty="0" smtClean="0"/>
            <a:t>How to print database tables and queries in a report</a:t>
          </a:r>
          <a:endParaRPr lang="en-US" sz="4700" kern="1200" dirty="0"/>
        </a:p>
      </dsp:txBody>
      <dsp:txXfrm>
        <a:off x="114506" y="2642810"/>
        <a:ext cx="5412962" cy="21166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907F8C-B09B-421E-B37E-A460B6674AA4}">
      <dsp:nvSpPr>
        <dsp:cNvPr id="0" name=""/>
        <dsp:cNvSpPr/>
      </dsp:nvSpPr>
      <dsp:spPr>
        <a:xfrm>
          <a:off x="4011648" y="0"/>
          <a:ext cx="1748948" cy="17489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You will understand the mechanics of creating a report</a:t>
          </a:r>
          <a:endParaRPr lang="en-GB" sz="1600" kern="1200" dirty="0"/>
        </a:p>
      </dsp:txBody>
      <dsp:txXfrm>
        <a:off x="4267776" y="256128"/>
        <a:ext cx="1236692" cy="1236692"/>
      </dsp:txXfrm>
    </dsp:sp>
    <dsp:sp modelId="{E796C3A5-2BDA-4ADA-BF01-F5798D43154D}">
      <dsp:nvSpPr>
        <dsp:cNvPr id="0" name=""/>
        <dsp:cNvSpPr/>
      </dsp:nvSpPr>
      <dsp:spPr>
        <a:xfrm rot="3629773">
          <a:off x="5294187" y="1705222"/>
          <a:ext cx="458054" cy="5902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5329058" y="1763478"/>
        <a:ext cx="320638" cy="354162"/>
      </dsp:txXfrm>
    </dsp:sp>
    <dsp:sp modelId="{5B9C0E6C-EEA9-4C06-8605-1B656F468C15}">
      <dsp:nvSpPr>
        <dsp:cNvPr id="0" name=""/>
        <dsp:cNvSpPr/>
      </dsp:nvSpPr>
      <dsp:spPr>
        <a:xfrm>
          <a:off x="5298601" y="2274331"/>
          <a:ext cx="1748948" cy="17489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Grouping Levels, Sorting, Summary Options, Using Design View</a:t>
          </a:r>
          <a:endParaRPr lang="en-US" sz="1600" kern="1200" dirty="0"/>
        </a:p>
      </dsp:txBody>
      <dsp:txXfrm>
        <a:off x="5554729" y="2530459"/>
        <a:ext cx="1236692" cy="1236692"/>
      </dsp:txXfrm>
    </dsp:sp>
    <dsp:sp modelId="{DB6A647F-91FC-4C39-845A-2C04D616910E}">
      <dsp:nvSpPr>
        <dsp:cNvPr id="0" name=""/>
        <dsp:cNvSpPr/>
      </dsp:nvSpPr>
      <dsp:spPr>
        <a:xfrm rot="10800000">
          <a:off x="4640753" y="2853670"/>
          <a:ext cx="464879" cy="5902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10800000">
        <a:off x="4780217" y="2971724"/>
        <a:ext cx="325415" cy="354162"/>
      </dsp:txXfrm>
    </dsp:sp>
    <dsp:sp modelId="{CFBFFBF4-93F6-455D-8D31-6065DD4175DA}">
      <dsp:nvSpPr>
        <dsp:cNvPr id="0" name=""/>
        <dsp:cNvSpPr/>
      </dsp:nvSpPr>
      <dsp:spPr>
        <a:xfrm>
          <a:off x="2672522" y="2274331"/>
          <a:ext cx="1748948" cy="174894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You will successfully be able to print out tables and queries</a:t>
          </a:r>
          <a:endParaRPr lang="en-GB" sz="1600" kern="1200" dirty="0"/>
        </a:p>
      </dsp:txBody>
      <dsp:txXfrm>
        <a:off x="2928650" y="2530459"/>
        <a:ext cx="1236692" cy="1236692"/>
      </dsp:txXfrm>
    </dsp:sp>
    <dsp:sp modelId="{8BBFD4B0-F208-4494-92B6-7AB7D2A70D58}">
      <dsp:nvSpPr>
        <dsp:cNvPr id="0" name=""/>
        <dsp:cNvSpPr/>
      </dsp:nvSpPr>
      <dsp:spPr>
        <a:xfrm rot="18029374">
          <a:off x="3973843" y="1728013"/>
          <a:ext cx="471879" cy="5902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85000"/>
                <a:satMod val="100000"/>
                <a:lumMod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76200" dist="25400" dir="5400000" algn="ct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flat" dir="t">
            <a:rot lat="0" lon="0" rev="3600000"/>
          </a:lightRig>
        </a:scene3d>
        <a:sp3d contourW="12700" prstMaterial="flat">
          <a:bevelT w="38100" h="44450" prst="angle"/>
          <a:contourClr>
            <a:schemeClr val="accent1">
              <a:tint val="60000"/>
              <a:hueOff val="0"/>
              <a:satOff val="0"/>
              <a:lumOff val="0"/>
              <a:alphaOff val="0"/>
              <a:shade val="35000"/>
              <a:satMod val="16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4008712" y="1907061"/>
        <a:ext cx="330315" cy="3541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5F7E4-4CA2-42EC-911B-EF7CADC11BE7}">
      <dsp:nvSpPr>
        <dsp:cNvPr id="0" name=""/>
        <dsp:cNvSpPr/>
      </dsp:nvSpPr>
      <dsp:spPr>
        <a:xfrm>
          <a:off x="1455300" y="0"/>
          <a:ext cx="6827056" cy="46775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300" kern="1200" baseline="0" dirty="0" smtClean="0"/>
            <a:t>In your </a:t>
          </a:r>
          <a:r>
            <a:rPr lang="en-GB" sz="4300" kern="1200" baseline="0" dirty="0" smtClean="0"/>
            <a:t>exam </a:t>
          </a:r>
          <a:r>
            <a:rPr lang="en-GB" sz="4300" kern="1200" baseline="0" dirty="0" smtClean="0"/>
            <a:t>it is most likely that you will be asked to print a report </a:t>
          </a:r>
          <a:r>
            <a:rPr lang="en-GB" sz="4300" u="sng" kern="1200" baseline="0" dirty="0" smtClean="0"/>
            <a:t>and/or</a:t>
          </a:r>
          <a:r>
            <a:rPr lang="en-GB" sz="4300" kern="1200" baseline="0" dirty="0" smtClean="0"/>
            <a:t> paste to Word/</a:t>
          </a:r>
          <a:r>
            <a:rPr lang="en-GB" sz="4300" kern="1200" baseline="0" dirty="0" err="1" smtClean="0"/>
            <a:t>Powerpoint</a:t>
          </a:r>
          <a:r>
            <a:rPr lang="en-GB" sz="4300" kern="1200" baseline="0" dirty="0" smtClean="0"/>
            <a:t> in the database task.</a:t>
          </a:r>
          <a:endParaRPr lang="en-GB" sz="4300" kern="1200" dirty="0"/>
        </a:p>
      </dsp:txBody>
      <dsp:txXfrm>
        <a:off x="2455099" y="685005"/>
        <a:ext cx="4827458" cy="33074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5F7E4-4CA2-42EC-911B-EF7CADC11BE7}">
      <dsp:nvSpPr>
        <dsp:cNvPr id="0" name=""/>
        <dsp:cNvSpPr/>
      </dsp:nvSpPr>
      <dsp:spPr>
        <a:xfrm>
          <a:off x="1455300" y="0"/>
          <a:ext cx="6827056" cy="46775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300" kern="1200" baseline="0" dirty="0" smtClean="0"/>
            <a:t>If the task asks for a Report specifically, then you must create a Report.</a:t>
          </a:r>
          <a:endParaRPr lang="en-GB" sz="5300" kern="1200" dirty="0"/>
        </a:p>
      </dsp:txBody>
      <dsp:txXfrm>
        <a:off x="2455099" y="685005"/>
        <a:ext cx="4827458" cy="33074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5F7E4-4CA2-42EC-911B-EF7CADC11BE7}">
      <dsp:nvSpPr>
        <dsp:cNvPr id="0" name=""/>
        <dsp:cNvSpPr/>
      </dsp:nvSpPr>
      <dsp:spPr>
        <a:xfrm>
          <a:off x="1455300" y="0"/>
          <a:ext cx="6827056" cy="46775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300" kern="1200" baseline="0" dirty="0" smtClean="0"/>
            <a:t>It is very likely that you will complete a query to use as a basis for a Report.</a:t>
          </a:r>
          <a:endParaRPr lang="en-GB" sz="5300" kern="1200" dirty="0"/>
        </a:p>
      </dsp:txBody>
      <dsp:txXfrm>
        <a:off x="2455099" y="685005"/>
        <a:ext cx="4827458" cy="33074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95F7E4-4CA2-42EC-911B-EF7CADC11BE7}">
      <dsp:nvSpPr>
        <dsp:cNvPr id="0" name=""/>
        <dsp:cNvSpPr/>
      </dsp:nvSpPr>
      <dsp:spPr>
        <a:xfrm>
          <a:off x="1455300" y="0"/>
          <a:ext cx="6827056" cy="467750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300" kern="1200" baseline="0" dirty="0" smtClean="0"/>
            <a:t>If the task does not state how this should be printed, either way is acceptable.</a:t>
          </a:r>
          <a:endParaRPr lang="en-GB" sz="5300" kern="1200" dirty="0"/>
        </a:p>
      </dsp:txBody>
      <dsp:txXfrm>
        <a:off x="2455099" y="685005"/>
        <a:ext cx="4827458" cy="330749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08700D-368F-4613-9908-420463DBC78C}">
      <dsp:nvSpPr>
        <dsp:cNvPr id="0" name=""/>
        <dsp:cNvSpPr/>
      </dsp:nvSpPr>
      <dsp:spPr>
        <a:xfrm>
          <a:off x="0" y="69508"/>
          <a:ext cx="9720072" cy="1246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Results of queries can be printed by </a:t>
          </a:r>
          <a:r>
            <a:rPr lang="en-GB" sz="2500" b="1" kern="1200" dirty="0">
              <a:solidFill>
                <a:srgbClr val="FFFF00"/>
              </a:solidFill>
            </a:rPr>
            <a:t>copy and pasting</a:t>
          </a:r>
          <a:r>
            <a:rPr lang="en-GB" sz="2500" b="1" kern="1200" dirty="0"/>
            <a:t> </a:t>
          </a:r>
          <a:r>
            <a:rPr lang="en-GB" sz="2500" kern="1200" dirty="0"/>
            <a:t>the results to a Word document</a:t>
          </a:r>
        </a:p>
      </dsp:txBody>
      <dsp:txXfrm>
        <a:off x="60863" y="130371"/>
        <a:ext cx="9598346" cy="1125055"/>
      </dsp:txXfrm>
    </dsp:sp>
    <dsp:sp modelId="{730324C9-4900-41BB-86AB-FCF73A041E71}">
      <dsp:nvSpPr>
        <dsp:cNvPr id="0" name=""/>
        <dsp:cNvSpPr/>
      </dsp:nvSpPr>
      <dsp:spPr>
        <a:xfrm>
          <a:off x="0" y="1388289"/>
          <a:ext cx="9720072" cy="1246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Its </a:t>
          </a:r>
          <a:r>
            <a:rPr lang="en-GB" sz="2500" b="1" kern="1200" dirty="0">
              <a:solidFill>
                <a:srgbClr val="FFFF00"/>
              </a:solidFill>
            </a:rPr>
            <a:t>better</a:t>
          </a:r>
          <a:r>
            <a:rPr lang="en-GB" sz="2500" kern="1200" dirty="0"/>
            <a:t> if you print them in a </a:t>
          </a:r>
          <a:r>
            <a:rPr lang="en-GB" sz="2500" b="1" kern="1200" dirty="0">
              <a:solidFill>
                <a:srgbClr val="FFFF00"/>
              </a:solidFill>
            </a:rPr>
            <a:t>database report</a:t>
          </a:r>
          <a:r>
            <a:rPr lang="en-GB" sz="2500" kern="1200" dirty="0"/>
            <a:t>, demonstrating your knowledge of </a:t>
          </a:r>
          <a:r>
            <a:rPr lang="en-GB" sz="2500" b="1" kern="1200" dirty="0">
              <a:solidFill>
                <a:srgbClr val="FFFF00"/>
              </a:solidFill>
            </a:rPr>
            <a:t>reports</a:t>
          </a:r>
          <a:r>
            <a:rPr lang="en-GB" sz="2500" kern="1200" dirty="0"/>
            <a:t>.</a:t>
          </a:r>
        </a:p>
      </dsp:txBody>
      <dsp:txXfrm>
        <a:off x="60863" y="1449152"/>
        <a:ext cx="9598346" cy="1125055"/>
      </dsp:txXfrm>
    </dsp:sp>
    <dsp:sp modelId="{A49EF453-484B-411E-B3F5-1A291139F7A9}">
      <dsp:nvSpPr>
        <dsp:cNvPr id="0" name=""/>
        <dsp:cNvSpPr/>
      </dsp:nvSpPr>
      <dsp:spPr>
        <a:xfrm>
          <a:off x="0" y="2707070"/>
          <a:ext cx="9720072" cy="124678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/>
            <a:t>You may have to include your </a:t>
          </a:r>
          <a:r>
            <a:rPr lang="en-GB" sz="2500" b="1" kern="1200" dirty="0">
              <a:solidFill>
                <a:srgbClr val="FFFF00"/>
              </a:solidFill>
            </a:rPr>
            <a:t>query results</a:t>
          </a:r>
          <a:r>
            <a:rPr lang="en-GB" sz="2500" kern="1200" dirty="0"/>
            <a:t> in a </a:t>
          </a:r>
          <a:r>
            <a:rPr lang="en-GB" sz="2500" b="1" kern="1200" dirty="0" smtClean="0">
              <a:solidFill>
                <a:srgbClr val="FFFF00"/>
              </a:solidFill>
            </a:rPr>
            <a:t>Word Document </a:t>
          </a:r>
          <a:r>
            <a:rPr lang="en-GB" sz="2500" kern="1200" dirty="0" smtClean="0"/>
            <a:t>or </a:t>
          </a:r>
          <a:r>
            <a:rPr lang="en-GB" sz="2500" kern="1200" dirty="0"/>
            <a:t>in a </a:t>
          </a:r>
          <a:r>
            <a:rPr lang="en-GB" sz="2500" b="1" kern="1200" dirty="0" err="1">
              <a:solidFill>
                <a:srgbClr val="FFFF00"/>
              </a:solidFill>
            </a:rPr>
            <a:t>Powerpoint</a:t>
          </a:r>
          <a:r>
            <a:rPr lang="en-GB" sz="2500" b="1" kern="1200" dirty="0">
              <a:solidFill>
                <a:srgbClr val="FFFF00"/>
              </a:solidFill>
            </a:rPr>
            <a:t> presentation</a:t>
          </a:r>
          <a:r>
            <a:rPr lang="en-GB" sz="2500" kern="1200" dirty="0"/>
            <a:t>, so in this case your would simply open the document and paste the query results in the relevant place.</a:t>
          </a:r>
        </a:p>
      </dsp:txBody>
      <dsp:txXfrm>
        <a:off x="60863" y="2767933"/>
        <a:ext cx="9598346" cy="11250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81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41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623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73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561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057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0216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92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74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9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36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10/23/2018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381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0BA28970-3E8F-46CD-A302-42EE83668B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AD6CE1-90C0-4DE9-9958-DDCD93D2B0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</p:spPr>
        <p:txBody>
          <a:bodyPr>
            <a:normAutofit/>
          </a:bodyPr>
          <a:lstStyle/>
          <a:p>
            <a:r>
              <a:rPr lang="en-GB" sz="2000" dirty="0" smtClean="0"/>
              <a:t>Creating Reports</a:t>
            </a:r>
            <a:endParaRPr lang="en-GB" sz="2000" dirty="0"/>
          </a:p>
        </p:txBody>
      </p:sp>
      <p:cxnSp>
        <p:nvCxnSpPr>
          <p:cNvPr id="17" name="Straight Connector 9">
            <a:extLst>
              <a:ext uri="{FF2B5EF4-FFF2-40B4-BE49-F238E27FC236}">
                <a16:creationId xmlns:a16="http://schemas.microsoft.com/office/drawing/2014/main" id="{47AE7893-212D-45CB-A5B0-AE377389AB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600200"/>
            <a:ext cx="0" cy="36576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81CA6F8-2ED7-4E18-9CB5-CC6A1986F71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0820" y="1317868"/>
            <a:ext cx="7152784" cy="476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REPORTS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r>
              <a:rPr lang="en-GB" dirty="0" smtClean="0"/>
              <a:t>Select the appropriate Table or Query you wish to make a report of…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682" t="17106" r="32407" b="44601"/>
          <a:stretch/>
        </p:blipFill>
        <p:spPr>
          <a:xfrm>
            <a:off x="3918473" y="2506531"/>
            <a:ext cx="4655372" cy="3829723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774551" y="4034118"/>
            <a:ext cx="3143922" cy="3119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Select from this drop down list</a:t>
            </a:r>
            <a:endParaRPr lang="en-GB" dirty="0"/>
          </a:p>
        </p:txBody>
      </p:sp>
      <p:sp>
        <p:nvSpPr>
          <p:cNvPr id="9" name="Right Arrow 8"/>
          <p:cNvSpPr/>
          <p:nvPr/>
        </p:nvSpPr>
        <p:spPr>
          <a:xfrm>
            <a:off x="236668" y="4475180"/>
            <a:ext cx="3681805" cy="3872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Add the relevant fields to the report</a:t>
            </a:r>
            <a:endParaRPr lang="en-GB" dirty="0"/>
          </a:p>
        </p:txBody>
      </p:sp>
      <p:sp>
        <p:nvSpPr>
          <p:cNvPr id="10" name="Left Arrow 9"/>
          <p:cNvSpPr/>
          <p:nvPr/>
        </p:nvSpPr>
        <p:spPr>
          <a:xfrm rot="20253741">
            <a:off x="7401261" y="4886198"/>
            <a:ext cx="3732903" cy="43030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Click on Next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95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REPORTS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will be asked if you want to add </a:t>
            </a:r>
            <a:r>
              <a:rPr lang="en-GB" b="1" dirty="0" smtClean="0">
                <a:solidFill>
                  <a:srgbClr val="00B050"/>
                </a:solidFill>
              </a:rPr>
              <a:t>Grouping Levels. </a:t>
            </a:r>
          </a:p>
          <a:p>
            <a:endParaRPr lang="en-GB" dirty="0"/>
          </a:p>
          <a:p>
            <a:r>
              <a:rPr lang="en-GB" dirty="0" smtClean="0"/>
              <a:t>Data can be </a:t>
            </a:r>
            <a:r>
              <a:rPr lang="en-GB" b="1" dirty="0" smtClean="0">
                <a:solidFill>
                  <a:srgbClr val="00B050"/>
                </a:solidFill>
              </a:rPr>
              <a:t>Grouped</a:t>
            </a:r>
            <a:r>
              <a:rPr lang="en-GB" dirty="0" smtClean="0"/>
              <a:t> using specific fields. </a:t>
            </a:r>
          </a:p>
          <a:p>
            <a:endParaRPr lang="en-GB" dirty="0"/>
          </a:p>
          <a:p>
            <a:r>
              <a:rPr lang="en-GB" dirty="0" smtClean="0"/>
              <a:t>To do this, simply click on the field you wish to Group by.</a:t>
            </a:r>
          </a:p>
          <a:p>
            <a:endParaRPr lang="en-GB" dirty="0"/>
          </a:p>
          <a:p>
            <a:r>
              <a:rPr lang="en-GB" dirty="0" smtClean="0"/>
              <a:t>Data can be Grouped on one or more levels (usually no more than two)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28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REPORTS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2218" t="19479" r="32608" b="45455"/>
          <a:stretch/>
        </p:blipFill>
        <p:spPr>
          <a:xfrm>
            <a:off x="2829263" y="1796527"/>
            <a:ext cx="6071536" cy="4539727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 rot="1473259">
            <a:off x="8541573" y="2978792"/>
            <a:ext cx="3521976" cy="195896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Sorts should be done in queries, but can also be done here in Reports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880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IF THE REPORT HAS BEEN GROUPED …</a:t>
            </a:r>
            <a:endParaRPr lang="en-GB" dirty="0">
              <a:solidFill>
                <a:srgbClr val="00B0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758" t="19388" r="32544" b="44242"/>
          <a:stretch/>
        </p:blipFill>
        <p:spPr>
          <a:xfrm>
            <a:off x="3133606" y="2084832"/>
            <a:ext cx="5501115" cy="4324574"/>
          </a:xfrm>
          <a:prstGeom prst="rect">
            <a:avLst/>
          </a:prstGeom>
        </p:spPr>
      </p:pic>
      <p:sp>
        <p:nvSpPr>
          <p:cNvPr id="5" name="Flowchart: Process 4"/>
          <p:cNvSpPr/>
          <p:nvPr/>
        </p:nvSpPr>
        <p:spPr>
          <a:xfrm>
            <a:off x="5486400" y="4851699"/>
            <a:ext cx="1742739" cy="849854"/>
          </a:xfrm>
          <a:prstGeom prst="flowChartProcess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Left Arrow 5"/>
          <p:cNvSpPr/>
          <p:nvPr/>
        </p:nvSpPr>
        <p:spPr>
          <a:xfrm>
            <a:off x="7358230" y="4851699"/>
            <a:ext cx="4744123" cy="849854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This Option only appears in a Grouped Report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570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Simple Calculations can be done to summarise information for a </a:t>
            </a:r>
            <a:r>
              <a:rPr lang="en-GB" b="1" dirty="0" smtClean="0">
                <a:solidFill>
                  <a:srgbClr val="00B050"/>
                </a:solidFill>
              </a:rPr>
              <a:t>group</a:t>
            </a:r>
            <a:endParaRPr lang="en-GB" b="1" dirty="0">
              <a:solidFill>
                <a:srgbClr val="00B05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612" t="20017" r="32861" b="44487"/>
          <a:stretch/>
        </p:blipFill>
        <p:spPr>
          <a:xfrm>
            <a:off x="3076687" y="2163194"/>
            <a:ext cx="5852160" cy="4512178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408791" y="3173508"/>
            <a:ext cx="2958353" cy="11403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Select the calculations required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54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Layout of report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2279" t="19587" r="32467" b="44917"/>
          <a:stretch/>
        </p:blipFill>
        <p:spPr>
          <a:xfrm>
            <a:off x="3119449" y="1966497"/>
            <a:ext cx="5529430" cy="4175542"/>
          </a:xfrm>
          <a:prstGeom prst="rect">
            <a:avLst/>
          </a:prstGeom>
        </p:spPr>
      </p:pic>
      <p:sp>
        <p:nvSpPr>
          <p:cNvPr id="5" name="Left Arrow 4"/>
          <p:cNvSpPr/>
          <p:nvPr/>
        </p:nvSpPr>
        <p:spPr>
          <a:xfrm rot="1042577">
            <a:off x="8196814" y="2751778"/>
            <a:ext cx="3901473" cy="21142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Good (but not essential) to choose landscape as this means that there is less formatting to be done later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910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 a heading - block caps is good as it avoids errors with capitalisation!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2520" t="19372" r="32226" b="44595"/>
          <a:stretch/>
        </p:blipFill>
        <p:spPr>
          <a:xfrm>
            <a:off x="3001114" y="2183803"/>
            <a:ext cx="5766099" cy="442023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333487" y="2657139"/>
            <a:ext cx="4668819" cy="8068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INSERT HEADING IN BLOCK CAPS HERE</a:t>
            </a:r>
            <a:endParaRPr lang="en-GB" dirty="0"/>
          </a:p>
        </p:txBody>
      </p:sp>
      <p:sp>
        <p:nvSpPr>
          <p:cNvPr id="6" name="Left Arrow 5"/>
          <p:cNvSpPr/>
          <p:nvPr/>
        </p:nvSpPr>
        <p:spPr>
          <a:xfrm>
            <a:off x="8563088" y="6065161"/>
            <a:ext cx="2592593" cy="53887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Click on Finish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50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REPORT IS NOW ON DISPLAY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sz="4800" u="sng" dirty="0" smtClean="0">
                <a:solidFill>
                  <a:schemeClr val="accent1">
                    <a:lumMod val="75000"/>
                  </a:schemeClr>
                </a:solidFill>
              </a:rPr>
              <a:t>Careful Checks now have to be conducted:</a:t>
            </a:r>
          </a:p>
          <a:p>
            <a:endParaRPr lang="en-GB" dirty="0"/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All information (Field Headings and Contents) should be visible and not clipped – adjustments should be made to ensure this is well displayed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Graphics/Logo may have to be added in and we have to ensure the image is not clipped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Delete =Now() and Page 1 of 1 information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smtClean="0"/>
              <a:t>Report Footer will have to be added in with standard footer information (Name, School and Task Name)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79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3980" t="5604" r="33435" b="84930"/>
          <a:stretch/>
        </p:blipFill>
        <p:spPr>
          <a:xfrm>
            <a:off x="1489546" y="2491987"/>
            <a:ext cx="4771404" cy="2691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Design View</a:t>
            </a:r>
            <a:endParaRPr lang="en-GB" dirty="0"/>
          </a:p>
        </p:txBody>
      </p:sp>
      <p:sp>
        <p:nvSpPr>
          <p:cNvPr id="9" name="Left Arrow 8"/>
          <p:cNvSpPr/>
          <p:nvPr/>
        </p:nvSpPr>
        <p:spPr>
          <a:xfrm>
            <a:off x="4636547" y="1785770"/>
            <a:ext cx="6626710" cy="232365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this option </a:t>
            </a:r>
            <a:r>
              <a:rPr lang="en-GB" dirty="0" smtClean="0"/>
              <a:t>select a graphic (usually a Logo) to put in the header to the report. Clicking on this will take you to your File Management System and the correct image can be selected.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6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47641" y="869156"/>
            <a:ext cx="1871831" cy="5260489"/>
          </a:xfrm>
        </p:spPr>
        <p:txBody>
          <a:bodyPr/>
          <a:lstStyle/>
          <a:p>
            <a:r>
              <a:rPr lang="en-GB" dirty="0" smtClean="0"/>
              <a:t>Right Click on Logo to access Properties.</a:t>
            </a:r>
          </a:p>
          <a:p>
            <a:endParaRPr lang="en-GB" dirty="0"/>
          </a:p>
          <a:p>
            <a:r>
              <a:rPr lang="en-GB" dirty="0" smtClean="0"/>
              <a:t>Ensure Size Mode is set to Stretch or Zoom, not </a:t>
            </a:r>
            <a:r>
              <a:rPr lang="en-GB" u="sng" dirty="0" smtClean="0">
                <a:solidFill>
                  <a:schemeClr val="accent1">
                    <a:lumMod val="75000"/>
                  </a:schemeClr>
                </a:solidFill>
              </a:rPr>
              <a:t>Clip.</a:t>
            </a:r>
          </a:p>
          <a:p>
            <a:endParaRPr lang="en-GB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u="sng" dirty="0" smtClean="0">
                <a:solidFill>
                  <a:schemeClr val="accent1">
                    <a:lumMod val="75000"/>
                  </a:schemeClr>
                </a:solidFill>
              </a:rPr>
              <a:t>Clip will clip the image and would therefore lose marks.</a:t>
            </a:r>
            <a:endParaRPr lang="en-GB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425" t="14585" b="14315"/>
          <a:stretch/>
        </p:blipFill>
        <p:spPr>
          <a:xfrm>
            <a:off x="225910" y="328108"/>
            <a:ext cx="9821731" cy="6342586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5733826" y="1925619"/>
            <a:ext cx="946673" cy="1613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71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7422F06-6017-4361-8872-E0E2CEB20B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481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7157D9-B965-4456-823E-FD72B6BDC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3415612" cy="557106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Learning intentions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AEE8521A-6B79-4327-B6D0-9C420CA671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8646768"/>
              </p:ext>
            </p:extLst>
          </p:nvPr>
        </p:nvGraphicFramePr>
        <p:xfrm>
          <a:off x="5603875" y="954088"/>
          <a:ext cx="5641975" cy="492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18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Design View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114" t="3345" r="46263" b="85361"/>
          <a:stretch/>
        </p:blipFill>
        <p:spPr>
          <a:xfrm>
            <a:off x="927309" y="2194560"/>
            <a:ext cx="10080633" cy="270017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859662">
            <a:off x="814839" y="1426328"/>
            <a:ext cx="3165194" cy="13554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Use this option to draw a label box for your footer</a:t>
            </a:r>
          </a:p>
          <a:p>
            <a:pPr algn="ctr"/>
            <a:endParaRPr lang="en-GB" dirty="0"/>
          </a:p>
        </p:txBody>
      </p:sp>
      <p:sp>
        <p:nvSpPr>
          <p:cNvPr id="7" name="Multiply 6"/>
          <p:cNvSpPr/>
          <p:nvPr/>
        </p:nvSpPr>
        <p:spPr>
          <a:xfrm>
            <a:off x="2173044" y="3039035"/>
            <a:ext cx="1032734" cy="1011219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2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662DC-E84A-433D-A3D7-BD362CE35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Printing results of queries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AEBE13-0F06-4617-A6ED-C5040245F4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232413"/>
              </p:ext>
            </p:extLst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1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E10C6-9508-4106-A2F7-D5B2BABF4C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Success criteria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95114C0-9C4A-4FB8-AFAE-24552859A5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505053"/>
              </p:ext>
            </p:extLst>
          </p:nvPr>
        </p:nvGraphicFramePr>
        <p:xfrm>
          <a:off x="1024128" y="2286000"/>
          <a:ext cx="9720073" cy="402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90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95C71-9693-42A8-94DF-73FC50567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36" y="659422"/>
            <a:ext cx="11424622" cy="5633801"/>
          </a:xfrm>
        </p:spPr>
        <p:txBody>
          <a:bodyPr>
            <a:normAutofit/>
          </a:bodyPr>
          <a:lstStyle/>
          <a:p>
            <a:r>
              <a:rPr lang="en-GB" dirty="0"/>
              <a:t>When you </a:t>
            </a:r>
            <a:r>
              <a:rPr lang="en-GB" dirty="0" smtClean="0"/>
              <a:t>create a </a:t>
            </a:r>
            <a:r>
              <a:rPr lang="en-GB" dirty="0"/>
              <a:t>query you can </a:t>
            </a:r>
            <a:r>
              <a:rPr lang="en-GB" dirty="0" smtClean="0"/>
              <a:t>PRINT THIS in 2 different ways: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b="1" u="sng" dirty="0" smtClean="0"/>
              <a:t>copy and Paste </a:t>
            </a:r>
            <a:r>
              <a:rPr lang="en-GB" dirty="0" smtClean="0"/>
              <a:t>onto a </a:t>
            </a:r>
            <a:r>
              <a:rPr lang="en-GB" dirty="0" smtClean="0"/>
              <a:t>word </a:t>
            </a:r>
            <a:r>
              <a:rPr lang="en-GB" dirty="0" smtClean="0"/>
              <a:t>document </a:t>
            </a: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en-GB" b="1" u="sng" dirty="0" smtClean="0"/>
              <a:t>Create</a:t>
            </a:r>
            <a:r>
              <a:rPr lang="en-GB" dirty="0" smtClean="0"/>
              <a:t> </a:t>
            </a:r>
            <a:r>
              <a:rPr lang="en-GB" dirty="0" smtClean="0"/>
              <a:t>a </a:t>
            </a:r>
            <a:r>
              <a:rPr lang="en-GB" dirty="0" smtClean="0"/>
              <a:t>REPORT</a:t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You may also be asked to paste into an existing word document/</a:t>
            </a:r>
            <a:r>
              <a:rPr lang="en-GB" dirty="0" err="1" smtClean="0"/>
              <a:t>powerpoint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4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85AB317-A3A5-45FC-96D8-6146BD1BF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53041"/>
              </p:ext>
            </p:extLst>
          </p:nvPr>
        </p:nvGraphicFramePr>
        <p:xfrm>
          <a:off x="1147220" y="659423"/>
          <a:ext cx="9737658" cy="467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993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85AB317-A3A5-45FC-96D8-6146BD1BF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7850131"/>
              </p:ext>
            </p:extLst>
          </p:nvPr>
        </p:nvGraphicFramePr>
        <p:xfrm>
          <a:off x="1147220" y="659423"/>
          <a:ext cx="9737658" cy="467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51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85AB317-A3A5-45FC-96D8-6146BD1BF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754426"/>
              </p:ext>
            </p:extLst>
          </p:nvPr>
        </p:nvGraphicFramePr>
        <p:xfrm>
          <a:off x="1147220" y="659423"/>
          <a:ext cx="9737658" cy="467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23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85AB317-A3A5-45FC-96D8-6146BD1BF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335088"/>
              </p:ext>
            </p:extLst>
          </p:nvPr>
        </p:nvGraphicFramePr>
        <p:xfrm>
          <a:off x="1147220" y="659423"/>
          <a:ext cx="9737658" cy="46775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7351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REPORTS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4127" y="2084832"/>
            <a:ext cx="9720073" cy="4023360"/>
          </a:xfrm>
        </p:spPr>
        <p:txBody>
          <a:bodyPr/>
          <a:lstStyle/>
          <a:p>
            <a:r>
              <a:rPr lang="en-GB" dirty="0" smtClean="0"/>
              <a:t>Use the Create tab and look out for the option for Report Wizard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0199" t="5749" r="43579" b="85216"/>
          <a:stretch/>
        </p:blipFill>
        <p:spPr>
          <a:xfrm>
            <a:off x="2840018" y="3078838"/>
            <a:ext cx="6228679" cy="260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2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584</Words>
  <Application>Microsoft Office PowerPoint</Application>
  <PresentationFormat>Widescreen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Tw Cen MT</vt:lpstr>
      <vt:lpstr>Tw Cen MT Condensed</vt:lpstr>
      <vt:lpstr>Wingdings</vt:lpstr>
      <vt:lpstr>Wingdings 3</vt:lpstr>
      <vt:lpstr>Integral</vt:lpstr>
      <vt:lpstr>PowerPoint Presentation</vt:lpstr>
      <vt:lpstr>Learning intentions</vt:lpstr>
      <vt:lpstr>Success criteria</vt:lpstr>
      <vt:lpstr>When you create a query you can PRINT THIS in 2 different ways:  copy and Paste onto a word document   Create a REPORT  You may also be asked to paste into an existing word document/powerpoint.</vt:lpstr>
      <vt:lpstr>PowerPoint Presentation</vt:lpstr>
      <vt:lpstr>PowerPoint Presentation</vt:lpstr>
      <vt:lpstr>PowerPoint Presentation</vt:lpstr>
      <vt:lpstr>PowerPoint Presentation</vt:lpstr>
      <vt:lpstr>CREATING REPORTS</vt:lpstr>
      <vt:lpstr>CREATING REPORTS</vt:lpstr>
      <vt:lpstr>CREATING REPORTS</vt:lpstr>
      <vt:lpstr>CREATING REPORTS</vt:lpstr>
      <vt:lpstr>IF THE REPORT HAS BEEN GROUPED …</vt:lpstr>
      <vt:lpstr>Simple Calculations can be done to summarise information for a group</vt:lpstr>
      <vt:lpstr>Layout of report</vt:lpstr>
      <vt:lpstr>Add a heading - block caps is good as it avoids errors with capitalisation!</vt:lpstr>
      <vt:lpstr>YOUR REPORT IS NOW ON DISPLAY</vt:lpstr>
      <vt:lpstr>Design View</vt:lpstr>
      <vt:lpstr>PowerPoint Presentation</vt:lpstr>
      <vt:lpstr>Design View</vt:lpstr>
      <vt:lpstr>Printing results of queries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databases</dc:title>
  <dc:creator>Ms McLaughlin</dc:creator>
  <cp:lastModifiedBy>026ClMcLaughlin</cp:lastModifiedBy>
  <cp:revision>48</cp:revision>
  <dcterms:created xsi:type="dcterms:W3CDTF">2018-09-30T09:11:24Z</dcterms:created>
  <dcterms:modified xsi:type="dcterms:W3CDTF">2018-10-23T09:51:48Z</dcterms:modified>
</cp:coreProperties>
</file>