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5" r:id="rId1"/>
  </p:sldMasterIdLst>
  <p:sldIdLst>
    <p:sldId id="256" r:id="rId2"/>
    <p:sldId id="257" r:id="rId3"/>
    <p:sldId id="259" r:id="rId4"/>
    <p:sldId id="260" r:id="rId5"/>
    <p:sldId id="261" r:id="rId6"/>
    <p:sldId id="271" r:id="rId7"/>
    <p:sldId id="272" r:id="rId8"/>
    <p:sldId id="273" r:id="rId9"/>
    <p:sldId id="274" r:id="rId10"/>
    <p:sldId id="266" r:id="rId11"/>
    <p:sldId id="275" r:id="rId12"/>
    <p:sldId id="276" r:id="rId13"/>
    <p:sldId id="277" r:id="rId14"/>
    <p:sldId id="278" r:id="rId15"/>
    <p:sldId id="279" r:id="rId16"/>
    <p:sldId id="280" r:id="rId17"/>
    <p:sldId id="284" r:id="rId18"/>
    <p:sldId id="282" r:id="rId19"/>
    <p:sldId id="281" r:id="rId20"/>
    <p:sldId id="283" r:id="rId21"/>
    <p:sldId id="285" r:id="rId22"/>
    <p:sldId id="263" r:id="rId23"/>
    <p:sldId id="287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8" r:id="rId33"/>
    <p:sldId id="297" r:id="rId34"/>
    <p:sldId id="299" r:id="rId35"/>
    <p:sldId id="286" r:id="rId36"/>
    <p:sldId id="26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86DA8-0812-4F19-A4BA-7835C4B61205}" v="908" dt="2018-09-30T10:31:51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DB9C5-E812-43C1-96D0-4E97CB6AD243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BBC376-B3CF-4FEB-B9A8-EAB6A8ABF907}">
      <dgm:prSet/>
      <dgm:spPr/>
      <dgm:t>
        <a:bodyPr/>
        <a:lstStyle/>
        <a:p>
          <a:r>
            <a:rPr lang="en-GB" dirty="0"/>
            <a:t>We </a:t>
          </a:r>
          <a:r>
            <a:rPr lang="en-GB" dirty="0" smtClean="0"/>
            <a:t>are learning:</a:t>
          </a:r>
          <a:endParaRPr lang="en-US" dirty="0"/>
        </a:p>
      </dgm:t>
    </dgm:pt>
    <dgm:pt modelId="{304F7D26-F1EA-4CAA-8088-0C7630D2164C}" type="parTrans" cxnId="{7020B3C3-E5B7-47BA-B046-36B0CF6B421B}">
      <dgm:prSet/>
      <dgm:spPr/>
      <dgm:t>
        <a:bodyPr/>
        <a:lstStyle/>
        <a:p>
          <a:endParaRPr lang="en-US"/>
        </a:p>
      </dgm:t>
    </dgm:pt>
    <dgm:pt modelId="{5C3726D0-13B5-4D04-B49D-719E5D761D37}" type="sibTrans" cxnId="{7020B3C3-E5B7-47BA-B046-36B0CF6B421B}">
      <dgm:prSet/>
      <dgm:spPr/>
      <dgm:t>
        <a:bodyPr/>
        <a:lstStyle/>
        <a:p>
          <a:endParaRPr lang="en-US"/>
        </a:p>
      </dgm:t>
    </dgm:pt>
    <dgm:pt modelId="{E963B9FD-4DD7-4B5A-A3DF-63853705B401}">
      <dgm:prSet/>
      <dgm:spPr/>
      <dgm:t>
        <a:bodyPr/>
        <a:lstStyle/>
        <a:p>
          <a:r>
            <a:rPr lang="en-GB" dirty="0" smtClean="0"/>
            <a:t>How to perform a calculation using an Aggregate Function</a:t>
          </a:r>
          <a:endParaRPr lang="en-US" dirty="0"/>
        </a:p>
      </dgm:t>
    </dgm:pt>
    <dgm:pt modelId="{F582B116-1DB5-45BD-A83F-99E4B9CCE478}" type="parTrans" cxnId="{7C4BB798-3E97-4807-A45A-CF5BC0EB4A5B}">
      <dgm:prSet/>
      <dgm:spPr/>
      <dgm:t>
        <a:bodyPr/>
        <a:lstStyle/>
        <a:p>
          <a:endParaRPr lang="en-US"/>
        </a:p>
      </dgm:t>
    </dgm:pt>
    <dgm:pt modelId="{EB65E583-1F0A-48B5-8EDD-D8A63A244F64}" type="sibTrans" cxnId="{7C4BB798-3E97-4807-A45A-CF5BC0EB4A5B}">
      <dgm:prSet/>
      <dgm:spPr/>
      <dgm:t>
        <a:bodyPr/>
        <a:lstStyle/>
        <a:p>
          <a:endParaRPr lang="en-US"/>
        </a:p>
      </dgm:t>
    </dgm:pt>
    <dgm:pt modelId="{76DDB297-F6C9-4845-8F4B-752346C7E9B1}">
      <dgm:prSet/>
      <dgm:spPr/>
      <dgm:t>
        <a:bodyPr/>
        <a:lstStyle/>
        <a:p>
          <a:r>
            <a:rPr lang="en-GB" dirty="0" smtClean="0"/>
            <a:t>How to perform a calculation by creating a Calculated Field </a:t>
          </a:r>
          <a:endParaRPr lang="en-US" dirty="0"/>
        </a:p>
      </dgm:t>
    </dgm:pt>
    <dgm:pt modelId="{F659CE85-B6C3-4E7E-A882-42A81A793EF1}" type="parTrans" cxnId="{512B6C30-9B5E-4F37-BD02-D54046F46A46}">
      <dgm:prSet/>
      <dgm:spPr/>
      <dgm:t>
        <a:bodyPr/>
        <a:lstStyle/>
        <a:p>
          <a:endParaRPr lang="en-US"/>
        </a:p>
      </dgm:t>
    </dgm:pt>
    <dgm:pt modelId="{EF17DBDF-1C66-4FD7-85BB-D64EEE619FE5}" type="sibTrans" cxnId="{512B6C30-9B5E-4F37-BD02-D54046F46A46}">
      <dgm:prSet/>
      <dgm:spPr/>
      <dgm:t>
        <a:bodyPr/>
        <a:lstStyle/>
        <a:p>
          <a:endParaRPr lang="en-US"/>
        </a:p>
      </dgm:t>
    </dgm:pt>
    <dgm:pt modelId="{FDB5A9DF-961F-4E4C-B328-10F0856B2FAE}" type="pres">
      <dgm:prSet presAssocID="{800DB9C5-E812-43C1-96D0-4E97CB6AD2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E9A1A0-D402-4324-AA81-9254C8C1EAB3}" type="pres">
      <dgm:prSet presAssocID="{BFBBC376-B3CF-4FEB-B9A8-EAB6A8ABF9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BD2CD-7969-4618-8586-47900F0D65A0}" type="pres">
      <dgm:prSet presAssocID="{5C3726D0-13B5-4D04-B49D-719E5D761D37}" presName="spacer" presStyleCnt="0"/>
      <dgm:spPr/>
    </dgm:pt>
    <dgm:pt modelId="{608B159C-9C9E-488B-8472-28E4154A240E}" type="pres">
      <dgm:prSet presAssocID="{E963B9FD-4DD7-4B5A-A3DF-63853705B4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05BD2-01A4-4C1B-9EE7-B87D23072770}" type="pres">
      <dgm:prSet presAssocID="{EB65E583-1F0A-48B5-8EDD-D8A63A244F64}" presName="spacer" presStyleCnt="0"/>
      <dgm:spPr/>
    </dgm:pt>
    <dgm:pt modelId="{8EF4FD3F-BAC4-4E86-9B9E-65C1315FAA2B}" type="pres">
      <dgm:prSet presAssocID="{76DDB297-F6C9-4845-8F4B-752346C7E9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98B2E9-3E0C-4F4F-8EA5-0D41C55A9223}" type="presOf" srcId="{BFBBC376-B3CF-4FEB-B9A8-EAB6A8ABF907}" destId="{89E9A1A0-D402-4324-AA81-9254C8C1EAB3}" srcOrd="0" destOrd="0" presId="urn:microsoft.com/office/officeart/2005/8/layout/vList2"/>
    <dgm:cxn modelId="{9DFCDF03-8F9E-44DE-9364-0E6D54006335}" type="presOf" srcId="{E963B9FD-4DD7-4B5A-A3DF-63853705B401}" destId="{608B159C-9C9E-488B-8472-28E4154A240E}" srcOrd="0" destOrd="0" presId="urn:microsoft.com/office/officeart/2005/8/layout/vList2"/>
    <dgm:cxn modelId="{7020B3C3-E5B7-47BA-B046-36B0CF6B421B}" srcId="{800DB9C5-E812-43C1-96D0-4E97CB6AD243}" destId="{BFBBC376-B3CF-4FEB-B9A8-EAB6A8ABF907}" srcOrd="0" destOrd="0" parTransId="{304F7D26-F1EA-4CAA-8088-0C7630D2164C}" sibTransId="{5C3726D0-13B5-4D04-B49D-719E5D761D37}"/>
    <dgm:cxn modelId="{7C4BB798-3E97-4807-A45A-CF5BC0EB4A5B}" srcId="{800DB9C5-E812-43C1-96D0-4E97CB6AD243}" destId="{E963B9FD-4DD7-4B5A-A3DF-63853705B401}" srcOrd="1" destOrd="0" parTransId="{F582B116-1DB5-45BD-A83F-99E4B9CCE478}" sibTransId="{EB65E583-1F0A-48B5-8EDD-D8A63A244F64}"/>
    <dgm:cxn modelId="{512B6C30-9B5E-4F37-BD02-D54046F46A46}" srcId="{800DB9C5-E812-43C1-96D0-4E97CB6AD243}" destId="{76DDB297-F6C9-4845-8F4B-752346C7E9B1}" srcOrd="2" destOrd="0" parTransId="{F659CE85-B6C3-4E7E-A882-42A81A793EF1}" sibTransId="{EF17DBDF-1C66-4FD7-85BB-D64EEE619FE5}"/>
    <dgm:cxn modelId="{86B63E01-907D-482B-9039-864E6DCC7D4C}" type="presOf" srcId="{800DB9C5-E812-43C1-96D0-4E97CB6AD243}" destId="{FDB5A9DF-961F-4E4C-B328-10F0856B2FAE}" srcOrd="0" destOrd="0" presId="urn:microsoft.com/office/officeart/2005/8/layout/vList2"/>
    <dgm:cxn modelId="{F9141EB2-A09B-424D-A9AA-2AEB3F05DFB9}" type="presOf" srcId="{76DDB297-F6C9-4845-8F4B-752346C7E9B1}" destId="{8EF4FD3F-BAC4-4E86-9B9E-65C1315FAA2B}" srcOrd="0" destOrd="0" presId="urn:microsoft.com/office/officeart/2005/8/layout/vList2"/>
    <dgm:cxn modelId="{2E9CC020-2C8B-4958-8749-30B23E9701C3}" type="presParOf" srcId="{FDB5A9DF-961F-4E4C-B328-10F0856B2FAE}" destId="{89E9A1A0-D402-4324-AA81-9254C8C1EAB3}" srcOrd="0" destOrd="0" presId="urn:microsoft.com/office/officeart/2005/8/layout/vList2"/>
    <dgm:cxn modelId="{C04C2A69-42E5-4340-8652-1A3D0ECDE7B2}" type="presParOf" srcId="{FDB5A9DF-961F-4E4C-B328-10F0856B2FAE}" destId="{7A7BD2CD-7969-4618-8586-47900F0D65A0}" srcOrd="1" destOrd="0" presId="urn:microsoft.com/office/officeart/2005/8/layout/vList2"/>
    <dgm:cxn modelId="{EF0776C0-D41D-4848-A2C1-0C85E9FB6D21}" type="presParOf" srcId="{FDB5A9DF-961F-4E4C-B328-10F0856B2FAE}" destId="{608B159C-9C9E-488B-8472-28E4154A240E}" srcOrd="2" destOrd="0" presId="urn:microsoft.com/office/officeart/2005/8/layout/vList2"/>
    <dgm:cxn modelId="{605658EA-A380-4808-A9CA-F6F2CF0C8801}" type="presParOf" srcId="{FDB5A9DF-961F-4E4C-B328-10F0856B2FAE}" destId="{4C905BD2-01A4-4C1B-9EE7-B87D23072770}" srcOrd="3" destOrd="0" presId="urn:microsoft.com/office/officeart/2005/8/layout/vList2"/>
    <dgm:cxn modelId="{5CD94ECA-FBDD-4ED6-B725-09A0139C1692}" type="presParOf" srcId="{FDB5A9DF-961F-4E4C-B328-10F0856B2FAE}" destId="{8EF4FD3F-BAC4-4E86-9B9E-65C1315FAA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6738E-FAF3-4C84-8D0F-FDDE65C9E8DB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87F9E2-B84F-40F0-AD9F-21953B94FDA3}">
      <dgm:prSet/>
      <dgm:spPr/>
      <dgm:t>
        <a:bodyPr/>
        <a:lstStyle/>
        <a:p>
          <a:r>
            <a:rPr lang="en-GB" dirty="0"/>
            <a:t>You will successfully be able to </a:t>
          </a:r>
          <a:r>
            <a:rPr lang="en-GB" dirty="0" smtClean="0"/>
            <a:t>perform Aggregate Functions - SUM, AVERAGE, MAX and MIN functions</a:t>
          </a:r>
          <a:endParaRPr lang="en-GB" dirty="0"/>
        </a:p>
      </dgm:t>
    </dgm:pt>
    <dgm:pt modelId="{1EBBFB6F-AF66-41CA-8894-A404018E431B}" type="parTrans" cxnId="{01E81FCB-213A-4FEC-8F38-8D463D6C0DEE}">
      <dgm:prSet/>
      <dgm:spPr/>
      <dgm:t>
        <a:bodyPr/>
        <a:lstStyle/>
        <a:p>
          <a:endParaRPr lang="en-GB"/>
        </a:p>
      </dgm:t>
    </dgm:pt>
    <dgm:pt modelId="{5A4DB4B5-FC28-4169-9BC9-7A5557731FD9}" type="sibTrans" cxnId="{01E81FCB-213A-4FEC-8F38-8D463D6C0DEE}">
      <dgm:prSet/>
      <dgm:spPr/>
      <dgm:t>
        <a:bodyPr/>
        <a:lstStyle/>
        <a:p>
          <a:endParaRPr lang="en-GB"/>
        </a:p>
      </dgm:t>
    </dgm:pt>
    <dgm:pt modelId="{D3A8899A-8FF5-4516-BDC6-4CF9F066D1A3}">
      <dgm:prSet/>
      <dgm:spPr/>
      <dgm:t>
        <a:bodyPr/>
        <a:lstStyle/>
        <a:p>
          <a:r>
            <a:rPr lang="en-GB" dirty="0" smtClean="0"/>
            <a:t>You will know how to create a new field within a query, and use existing fields to perform a variety of calculations</a:t>
          </a:r>
          <a:endParaRPr lang="en-GB" dirty="0"/>
        </a:p>
      </dgm:t>
    </dgm:pt>
    <dgm:pt modelId="{B05ADA5C-E9BE-4ABA-A324-052E4E2B9F18}" type="parTrans" cxnId="{03AF6C2E-41A1-4244-B76F-444E426B6220}">
      <dgm:prSet/>
      <dgm:spPr/>
      <dgm:t>
        <a:bodyPr/>
        <a:lstStyle/>
        <a:p>
          <a:endParaRPr lang="en-GB"/>
        </a:p>
      </dgm:t>
    </dgm:pt>
    <dgm:pt modelId="{F6DF2069-F01A-4938-9A49-3B1AFBC95CA7}" type="sibTrans" cxnId="{03AF6C2E-41A1-4244-B76F-444E426B6220}">
      <dgm:prSet/>
      <dgm:spPr/>
      <dgm:t>
        <a:bodyPr/>
        <a:lstStyle/>
        <a:p>
          <a:endParaRPr lang="en-GB"/>
        </a:p>
      </dgm:t>
    </dgm:pt>
    <dgm:pt modelId="{D47EF2F7-9A9A-4971-AEB4-E6F788187EDD}" type="pres">
      <dgm:prSet presAssocID="{4916738E-FAF3-4C84-8D0F-FDDE65C9E8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907F8C-B09B-421E-B37E-A460B6674AA4}" type="pres">
      <dgm:prSet presAssocID="{3B87F9E2-B84F-40F0-AD9F-21953B94FDA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6C3A5-2BDA-4ADA-BF01-F5798D43154D}" type="pres">
      <dgm:prSet presAssocID="{5A4DB4B5-FC28-4169-9BC9-7A5557731FD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19826A0-42CC-4E65-AB09-35C6B4DAA906}" type="pres">
      <dgm:prSet presAssocID="{5A4DB4B5-FC28-4169-9BC9-7A5557731FD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FBFFBF4-93F6-455D-8D31-6065DD4175DA}" type="pres">
      <dgm:prSet presAssocID="{D3A8899A-8FF5-4516-BDC6-4CF9F066D1A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FD4B0-F208-4494-92B6-7AB7D2A70D58}" type="pres">
      <dgm:prSet presAssocID="{F6DF2069-F01A-4938-9A49-3B1AFBC95CA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C07BE00-9DCC-49CA-8D92-E1FC75B5F273}" type="pres">
      <dgm:prSet presAssocID="{F6DF2069-F01A-4938-9A49-3B1AFBC95CA7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3F960455-75BB-40E1-9384-42C9E62DC614}" type="presOf" srcId="{D3A8899A-8FF5-4516-BDC6-4CF9F066D1A3}" destId="{CFBFFBF4-93F6-455D-8D31-6065DD4175DA}" srcOrd="0" destOrd="0" presId="urn:microsoft.com/office/officeart/2005/8/layout/cycle2"/>
    <dgm:cxn modelId="{80ED4860-8565-4F01-BE13-C1AD504EEFC5}" type="presOf" srcId="{5A4DB4B5-FC28-4169-9BC9-7A5557731FD9}" destId="{619826A0-42CC-4E65-AB09-35C6B4DAA906}" srcOrd="1" destOrd="0" presId="urn:microsoft.com/office/officeart/2005/8/layout/cycle2"/>
    <dgm:cxn modelId="{5FB23CDD-33B8-4B47-B3A9-9F1A482B1588}" type="presOf" srcId="{3B87F9E2-B84F-40F0-AD9F-21953B94FDA3}" destId="{B7907F8C-B09B-421E-B37E-A460B6674AA4}" srcOrd="0" destOrd="0" presId="urn:microsoft.com/office/officeart/2005/8/layout/cycle2"/>
    <dgm:cxn modelId="{9EE74B4A-A55F-4A83-9263-6D997FC54B18}" type="presOf" srcId="{F6DF2069-F01A-4938-9A49-3B1AFBC95CA7}" destId="{5C07BE00-9DCC-49CA-8D92-E1FC75B5F273}" srcOrd="1" destOrd="0" presId="urn:microsoft.com/office/officeart/2005/8/layout/cycle2"/>
    <dgm:cxn modelId="{4A7D566F-526B-4AF0-BA07-572555EFE1C2}" type="presOf" srcId="{5A4DB4B5-FC28-4169-9BC9-7A5557731FD9}" destId="{E796C3A5-2BDA-4ADA-BF01-F5798D43154D}" srcOrd="0" destOrd="0" presId="urn:microsoft.com/office/officeart/2005/8/layout/cycle2"/>
    <dgm:cxn modelId="{D12ED833-D493-4725-A21E-69A366902130}" type="presOf" srcId="{4916738E-FAF3-4C84-8D0F-FDDE65C9E8DB}" destId="{D47EF2F7-9A9A-4971-AEB4-E6F788187EDD}" srcOrd="0" destOrd="0" presId="urn:microsoft.com/office/officeart/2005/8/layout/cycle2"/>
    <dgm:cxn modelId="{8C2D449C-F105-462A-8820-FF9C053F1779}" type="presOf" srcId="{F6DF2069-F01A-4938-9A49-3B1AFBC95CA7}" destId="{8BBFD4B0-F208-4494-92B6-7AB7D2A70D58}" srcOrd="0" destOrd="0" presId="urn:microsoft.com/office/officeart/2005/8/layout/cycle2"/>
    <dgm:cxn modelId="{01E81FCB-213A-4FEC-8F38-8D463D6C0DEE}" srcId="{4916738E-FAF3-4C84-8D0F-FDDE65C9E8DB}" destId="{3B87F9E2-B84F-40F0-AD9F-21953B94FDA3}" srcOrd="0" destOrd="0" parTransId="{1EBBFB6F-AF66-41CA-8894-A404018E431B}" sibTransId="{5A4DB4B5-FC28-4169-9BC9-7A5557731FD9}"/>
    <dgm:cxn modelId="{03AF6C2E-41A1-4244-B76F-444E426B6220}" srcId="{4916738E-FAF3-4C84-8D0F-FDDE65C9E8DB}" destId="{D3A8899A-8FF5-4516-BDC6-4CF9F066D1A3}" srcOrd="1" destOrd="0" parTransId="{B05ADA5C-E9BE-4ABA-A324-052E4E2B9F18}" sibTransId="{F6DF2069-F01A-4938-9A49-3B1AFBC95CA7}"/>
    <dgm:cxn modelId="{EC0450D6-2D59-466F-9542-BB391B4B9330}" type="presParOf" srcId="{D47EF2F7-9A9A-4971-AEB4-E6F788187EDD}" destId="{B7907F8C-B09B-421E-B37E-A460B6674AA4}" srcOrd="0" destOrd="0" presId="urn:microsoft.com/office/officeart/2005/8/layout/cycle2"/>
    <dgm:cxn modelId="{61F11B9B-B48A-400C-8400-E205B3FBCC4C}" type="presParOf" srcId="{D47EF2F7-9A9A-4971-AEB4-E6F788187EDD}" destId="{E796C3A5-2BDA-4ADA-BF01-F5798D43154D}" srcOrd="1" destOrd="0" presId="urn:microsoft.com/office/officeart/2005/8/layout/cycle2"/>
    <dgm:cxn modelId="{695074A7-42BE-4048-AACF-528436C8138B}" type="presParOf" srcId="{E796C3A5-2BDA-4ADA-BF01-F5798D43154D}" destId="{619826A0-42CC-4E65-AB09-35C6B4DAA906}" srcOrd="0" destOrd="0" presId="urn:microsoft.com/office/officeart/2005/8/layout/cycle2"/>
    <dgm:cxn modelId="{4DE9F049-42C2-4C11-989B-2B26C5A07AD2}" type="presParOf" srcId="{D47EF2F7-9A9A-4971-AEB4-E6F788187EDD}" destId="{CFBFFBF4-93F6-455D-8D31-6065DD4175DA}" srcOrd="2" destOrd="0" presId="urn:microsoft.com/office/officeart/2005/8/layout/cycle2"/>
    <dgm:cxn modelId="{2AD84E95-5ADE-45B4-A81F-494E4E131A44}" type="presParOf" srcId="{D47EF2F7-9A9A-4971-AEB4-E6F788187EDD}" destId="{8BBFD4B0-F208-4494-92B6-7AB7D2A70D58}" srcOrd="3" destOrd="0" presId="urn:microsoft.com/office/officeart/2005/8/layout/cycle2"/>
    <dgm:cxn modelId="{DBDBA760-99F0-4084-984C-8813919FB8D8}" type="presParOf" srcId="{8BBFD4B0-F208-4494-92B6-7AB7D2A70D58}" destId="{5C07BE00-9DCC-49CA-8D92-E1FC75B5F27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6D3866-C837-4807-8096-C5CF39BBC2A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7E2859-0B76-49ED-8BBF-DE1A8F733E64}">
      <dgm:prSet/>
      <dgm:spPr/>
      <dgm:t>
        <a:bodyPr/>
        <a:lstStyle/>
        <a:p>
          <a:r>
            <a:rPr lang="en-GB" baseline="0" dirty="0" smtClean="0"/>
            <a:t>In your Higher exam it is most likely that you will be asked to carry out one or both of these in the database task.</a:t>
          </a:r>
          <a:endParaRPr lang="en-GB" dirty="0"/>
        </a:p>
      </dgm:t>
    </dgm:pt>
    <dgm:pt modelId="{2009C4E9-268A-436D-95DB-AE7D2AA6FDBB}" type="parTrans" cxnId="{AEF99D18-0C5B-4517-B41B-9752AA955763}">
      <dgm:prSet/>
      <dgm:spPr/>
      <dgm:t>
        <a:bodyPr/>
        <a:lstStyle/>
        <a:p>
          <a:endParaRPr lang="en-GB"/>
        </a:p>
      </dgm:t>
    </dgm:pt>
    <dgm:pt modelId="{576E8AB8-83C8-484F-8F45-BEEA7A119C2B}" type="sibTrans" cxnId="{AEF99D18-0C5B-4517-B41B-9752AA955763}">
      <dgm:prSet/>
      <dgm:spPr/>
      <dgm:t>
        <a:bodyPr/>
        <a:lstStyle/>
        <a:p>
          <a:endParaRPr lang="en-GB"/>
        </a:p>
      </dgm:t>
    </dgm:pt>
    <dgm:pt modelId="{F2540AB3-F372-4DE0-AA59-10AC01B0226E}" type="pres">
      <dgm:prSet presAssocID="{B96D3866-C837-4807-8096-C5CF39BBC2A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95F7E4-4CA2-42EC-911B-EF7CADC11BE7}" type="pres">
      <dgm:prSet presAssocID="{327E2859-0B76-49ED-8BBF-DE1A8F733E64}" presName="circ1TxSh" presStyleLbl="vennNode1" presStyleIdx="0" presStyleCnt="1" custScaleX="145955"/>
      <dgm:spPr/>
      <dgm:t>
        <a:bodyPr/>
        <a:lstStyle/>
        <a:p>
          <a:endParaRPr lang="en-US"/>
        </a:p>
      </dgm:t>
    </dgm:pt>
  </dgm:ptLst>
  <dgm:cxnLst>
    <dgm:cxn modelId="{17B6180F-8C0A-4ABB-9A65-38FE5521D0E6}" type="presOf" srcId="{327E2859-0B76-49ED-8BBF-DE1A8F733E64}" destId="{8695F7E4-4CA2-42EC-911B-EF7CADC11BE7}" srcOrd="0" destOrd="0" presId="urn:microsoft.com/office/officeart/2005/8/layout/venn1"/>
    <dgm:cxn modelId="{AEF99D18-0C5B-4517-B41B-9752AA955763}" srcId="{B96D3866-C837-4807-8096-C5CF39BBC2A9}" destId="{327E2859-0B76-49ED-8BBF-DE1A8F733E64}" srcOrd="0" destOrd="0" parTransId="{2009C4E9-268A-436D-95DB-AE7D2AA6FDBB}" sibTransId="{576E8AB8-83C8-484F-8F45-BEEA7A119C2B}"/>
    <dgm:cxn modelId="{F61C4E50-68CC-4C17-8E11-D031E684A19B}" type="presOf" srcId="{B96D3866-C837-4807-8096-C5CF39BBC2A9}" destId="{F2540AB3-F372-4DE0-AA59-10AC01B0226E}" srcOrd="0" destOrd="0" presId="urn:microsoft.com/office/officeart/2005/8/layout/venn1"/>
    <dgm:cxn modelId="{8EFD71CC-9404-4EE7-AC59-90CB1F1E4185}" type="presParOf" srcId="{F2540AB3-F372-4DE0-AA59-10AC01B0226E}" destId="{8695F7E4-4CA2-42EC-911B-EF7CADC11BE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F26E1A-7AFC-4276-A432-0EEA73CCE365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AC1F62-B505-4BCA-93E5-1DB57D34E363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GB" dirty="0" smtClean="0"/>
            <a:t>This is where you use information in existing fields to create and perform a calculation in a new field. This could be: </a:t>
          </a:r>
          <a:endParaRPr lang="en-GB" dirty="0"/>
        </a:p>
      </dgm:t>
    </dgm:pt>
    <dgm:pt modelId="{3FB61CCC-EBA4-4FA7-BB7C-743D41A66553}" type="parTrans" cxnId="{4D066669-965D-44AA-9DA3-6FFFFE534B6B}">
      <dgm:prSet/>
      <dgm:spPr/>
      <dgm:t>
        <a:bodyPr/>
        <a:lstStyle/>
        <a:p>
          <a:endParaRPr lang="en-US"/>
        </a:p>
      </dgm:t>
    </dgm:pt>
    <dgm:pt modelId="{7C22BF24-9259-40DA-B956-D248D21AE275}" type="sibTrans" cxnId="{4D066669-965D-44AA-9DA3-6FFFFE534B6B}">
      <dgm:prSet/>
      <dgm:spPr/>
      <dgm:t>
        <a:bodyPr/>
        <a:lstStyle/>
        <a:p>
          <a:endParaRPr lang="en-US"/>
        </a:p>
      </dgm:t>
    </dgm:pt>
    <dgm:pt modelId="{0FA97271-5FF0-40CF-BE50-001ED9D65496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GB" dirty="0" smtClean="0"/>
            <a:t>An increase in price using a percentage</a:t>
          </a:r>
          <a:endParaRPr lang="en-GB" dirty="0"/>
        </a:p>
      </dgm:t>
    </dgm:pt>
    <dgm:pt modelId="{C861DB6E-AB94-404B-8858-4B4D05701D4D}" type="parTrans" cxnId="{07DF4789-A12F-48ED-ADE5-A3E962896411}">
      <dgm:prSet/>
      <dgm:spPr/>
      <dgm:t>
        <a:bodyPr/>
        <a:lstStyle/>
        <a:p>
          <a:endParaRPr lang="en-US"/>
        </a:p>
      </dgm:t>
    </dgm:pt>
    <dgm:pt modelId="{BA8FF525-62FD-4165-BE45-4B3D074FBD9A}" type="sibTrans" cxnId="{07DF4789-A12F-48ED-ADE5-A3E962896411}">
      <dgm:prSet/>
      <dgm:spPr/>
      <dgm:t>
        <a:bodyPr/>
        <a:lstStyle/>
        <a:p>
          <a:endParaRPr lang="en-US"/>
        </a:p>
      </dgm:t>
    </dgm:pt>
    <dgm:pt modelId="{BA7F503E-4CA6-4509-9632-DA83AE76B08E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GB" dirty="0" smtClean="0"/>
            <a:t>A decrease in price using a percentage</a:t>
          </a:r>
          <a:endParaRPr lang="en-GB" dirty="0"/>
        </a:p>
      </dgm:t>
    </dgm:pt>
    <dgm:pt modelId="{4FDE7C6F-B80E-411F-9B32-E67B913FDB90}" type="parTrans" cxnId="{540AF0CD-94CB-4D0B-8387-88BA9CB89264}">
      <dgm:prSet/>
      <dgm:spPr/>
      <dgm:t>
        <a:bodyPr/>
        <a:lstStyle/>
        <a:p>
          <a:endParaRPr lang="en-US"/>
        </a:p>
      </dgm:t>
    </dgm:pt>
    <dgm:pt modelId="{9C46E52C-1132-46B2-A32E-4B2FB958F928}" type="sibTrans" cxnId="{540AF0CD-94CB-4D0B-8387-88BA9CB89264}">
      <dgm:prSet/>
      <dgm:spPr/>
      <dgm:t>
        <a:bodyPr/>
        <a:lstStyle/>
        <a:p>
          <a:endParaRPr lang="en-US"/>
        </a:p>
      </dgm:t>
    </dgm:pt>
    <dgm:pt modelId="{6C7E6B44-66CA-404C-92B3-4BE4AF7B159E}">
      <dgm:prSet/>
      <dgm:spPr>
        <a:solidFill>
          <a:srgbClr val="00B0F0"/>
        </a:solidFill>
      </dgm:spPr>
      <dgm:t>
        <a:bodyPr/>
        <a:lstStyle/>
        <a:p>
          <a:r>
            <a:rPr lang="en-US" dirty="0" smtClean="0"/>
            <a:t>Addition or subtraction</a:t>
          </a:r>
          <a:endParaRPr lang="en-US" dirty="0"/>
        </a:p>
      </dgm:t>
    </dgm:pt>
    <dgm:pt modelId="{112A0510-03A6-4A3B-BF6D-9BA4FDC3AFE0}" type="parTrans" cxnId="{4EF8F702-83DB-4329-91CC-8700DB283265}">
      <dgm:prSet/>
      <dgm:spPr/>
      <dgm:t>
        <a:bodyPr/>
        <a:lstStyle/>
        <a:p>
          <a:endParaRPr lang="en-US"/>
        </a:p>
      </dgm:t>
    </dgm:pt>
    <dgm:pt modelId="{E63BC160-2FA0-448C-B6E7-31FC445BEF7F}" type="sibTrans" cxnId="{4EF8F702-83DB-4329-91CC-8700DB283265}">
      <dgm:prSet/>
      <dgm:spPr/>
      <dgm:t>
        <a:bodyPr/>
        <a:lstStyle/>
        <a:p>
          <a:endParaRPr lang="en-US"/>
        </a:p>
      </dgm:t>
    </dgm:pt>
    <dgm:pt modelId="{1795EA21-C182-4BF1-AE56-264EBBEEA4D2}">
      <dgm:prSet/>
      <dgm:spPr>
        <a:solidFill>
          <a:srgbClr val="00B0F0"/>
        </a:solidFill>
      </dgm:spPr>
      <dgm:t>
        <a:bodyPr/>
        <a:lstStyle/>
        <a:p>
          <a:r>
            <a:rPr lang="en-US" dirty="0" smtClean="0"/>
            <a:t>Multiplication or division</a:t>
          </a:r>
          <a:endParaRPr lang="en-US" dirty="0"/>
        </a:p>
      </dgm:t>
    </dgm:pt>
    <dgm:pt modelId="{E59C5E6F-93D9-4C1E-902B-DED5C8B4F572}" type="parTrans" cxnId="{ED44DD7E-91C5-4B50-B8BA-CC887032EDB3}">
      <dgm:prSet/>
      <dgm:spPr/>
      <dgm:t>
        <a:bodyPr/>
        <a:lstStyle/>
        <a:p>
          <a:endParaRPr lang="en-US"/>
        </a:p>
      </dgm:t>
    </dgm:pt>
    <dgm:pt modelId="{AB51D8E0-8C1D-4C51-AFA3-AA854E7EE3D8}" type="sibTrans" cxnId="{ED44DD7E-91C5-4B50-B8BA-CC887032EDB3}">
      <dgm:prSet/>
      <dgm:spPr/>
      <dgm:t>
        <a:bodyPr/>
        <a:lstStyle/>
        <a:p>
          <a:endParaRPr lang="en-US"/>
        </a:p>
      </dgm:t>
    </dgm:pt>
    <dgm:pt modelId="{966F1208-65C0-47EA-B342-F4693716678E}" type="pres">
      <dgm:prSet presAssocID="{08F26E1A-7AFC-4276-A432-0EEA73CCE3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7A942F-2D15-4198-879D-529BE3B2FC2B}" type="pres">
      <dgm:prSet presAssocID="{C0AC1F62-B505-4BCA-93E5-1DB57D34E36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C700C-7E5A-4448-8036-70CE99BC1843}" type="pres">
      <dgm:prSet presAssocID="{7C22BF24-9259-40DA-B956-D248D21AE275}" presName="spacer" presStyleCnt="0"/>
      <dgm:spPr/>
    </dgm:pt>
    <dgm:pt modelId="{B001D960-EC74-45D3-8DAD-E92CC54D2CD7}" type="pres">
      <dgm:prSet presAssocID="{0FA97271-5FF0-40CF-BE50-001ED9D6549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56951-10F4-4596-9DD4-A9C0EA0CDA1F}" type="pres">
      <dgm:prSet presAssocID="{BA8FF525-62FD-4165-BE45-4B3D074FBD9A}" presName="spacer" presStyleCnt="0"/>
      <dgm:spPr/>
    </dgm:pt>
    <dgm:pt modelId="{A249242E-91B3-4A80-87B1-B1A895D99647}" type="pres">
      <dgm:prSet presAssocID="{BA7F503E-4CA6-4509-9632-DA83AE76B08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97316-AE42-44DC-AD91-5D7DD7AA7DDE}" type="pres">
      <dgm:prSet presAssocID="{9C46E52C-1132-46B2-A32E-4B2FB958F928}" presName="spacer" presStyleCnt="0"/>
      <dgm:spPr/>
    </dgm:pt>
    <dgm:pt modelId="{2F9F0DAD-1148-45C4-AD55-8943CA2C2EBE}" type="pres">
      <dgm:prSet presAssocID="{6C7E6B44-66CA-404C-92B3-4BE4AF7B159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1E1ED-CF8B-40E1-89E4-F73C28491D40}" type="pres">
      <dgm:prSet presAssocID="{E63BC160-2FA0-448C-B6E7-31FC445BEF7F}" presName="spacer" presStyleCnt="0"/>
      <dgm:spPr/>
    </dgm:pt>
    <dgm:pt modelId="{B0519A06-28F2-4D4F-8E8F-189A75E64124}" type="pres">
      <dgm:prSet presAssocID="{1795EA21-C182-4BF1-AE56-264EBBEEA4D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D9CE21-B144-4EE9-A69F-55291DD0EE4E}" type="presOf" srcId="{BA7F503E-4CA6-4509-9632-DA83AE76B08E}" destId="{A249242E-91B3-4A80-87B1-B1A895D99647}" srcOrd="0" destOrd="0" presId="urn:microsoft.com/office/officeart/2005/8/layout/vList2"/>
    <dgm:cxn modelId="{4EF8F702-83DB-4329-91CC-8700DB283265}" srcId="{08F26E1A-7AFC-4276-A432-0EEA73CCE365}" destId="{6C7E6B44-66CA-404C-92B3-4BE4AF7B159E}" srcOrd="3" destOrd="0" parTransId="{112A0510-03A6-4A3B-BF6D-9BA4FDC3AFE0}" sibTransId="{E63BC160-2FA0-448C-B6E7-31FC445BEF7F}"/>
    <dgm:cxn modelId="{07DF4789-A12F-48ED-ADE5-A3E962896411}" srcId="{08F26E1A-7AFC-4276-A432-0EEA73CCE365}" destId="{0FA97271-5FF0-40CF-BE50-001ED9D65496}" srcOrd="1" destOrd="0" parTransId="{C861DB6E-AB94-404B-8858-4B4D05701D4D}" sibTransId="{BA8FF525-62FD-4165-BE45-4B3D074FBD9A}"/>
    <dgm:cxn modelId="{C16F3D01-8552-4FAD-88E9-7C6522030CF0}" type="presOf" srcId="{0FA97271-5FF0-40CF-BE50-001ED9D65496}" destId="{B001D960-EC74-45D3-8DAD-E92CC54D2CD7}" srcOrd="0" destOrd="0" presId="urn:microsoft.com/office/officeart/2005/8/layout/vList2"/>
    <dgm:cxn modelId="{4A1E390F-3FCF-4909-91B8-C7B61C5EBACB}" type="presOf" srcId="{1795EA21-C182-4BF1-AE56-264EBBEEA4D2}" destId="{B0519A06-28F2-4D4F-8E8F-189A75E64124}" srcOrd="0" destOrd="0" presId="urn:microsoft.com/office/officeart/2005/8/layout/vList2"/>
    <dgm:cxn modelId="{2DEFB1B4-DA99-4BCF-9979-46B350561383}" type="presOf" srcId="{08F26E1A-7AFC-4276-A432-0EEA73CCE365}" destId="{966F1208-65C0-47EA-B342-F4693716678E}" srcOrd="0" destOrd="0" presId="urn:microsoft.com/office/officeart/2005/8/layout/vList2"/>
    <dgm:cxn modelId="{ED44DD7E-91C5-4B50-B8BA-CC887032EDB3}" srcId="{08F26E1A-7AFC-4276-A432-0EEA73CCE365}" destId="{1795EA21-C182-4BF1-AE56-264EBBEEA4D2}" srcOrd="4" destOrd="0" parTransId="{E59C5E6F-93D9-4C1E-902B-DED5C8B4F572}" sibTransId="{AB51D8E0-8C1D-4C51-AFA3-AA854E7EE3D8}"/>
    <dgm:cxn modelId="{540AF0CD-94CB-4D0B-8387-88BA9CB89264}" srcId="{08F26E1A-7AFC-4276-A432-0EEA73CCE365}" destId="{BA7F503E-4CA6-4509-9632-DA83AE76B08E}" srcOrd="2" destOrd="0" parTransId="{4FDE7C6F-B80E-411F-9B32-E67B913FDB90}" sibTransId="{9C46E52C-1132-46B2-A32E-4B2FB958F928}"/>
    <dgm:cxn modelId="{5289B983-4E98-40FE-A5B9-2079CA202F4D}" type="presOf" srcId="{6C7E6B44-66CA-404C-92B3-4BE4AF7B159E}" destId="{2F9F0DAD-1148-45C4-AD55-8943CA2C2EBE}" srcOrd="0" destOrd="0" presId="urn:microsoft.com/office/officeart/2005/8/layout/vList2"/>
    <dgm:cxn modelId="{4D066669-965D-44AA-9DA3-6FFFFE534B6B}" srcId="{08F26E1A-7AFC-4276-A432-0EEA73CCE365}" destId="{C0AC1F62-B505-4BCA-93E5-1DB57D34E363}" srcOrd="0" destOrd="0" parTransId="{3FB61CCC-EBA4-4FA7-BB7C-743D41A66553}" sibTransId="{7C22BF24-9259-40DA-B956-D248D21AE275}"/>
    <dgm:cxn modelId="{2F8BE9C6-9E92-44CB-9D33-085ABC303841}" type="presOf" srcId="{C0AC1F62-B505-4BCA-93E5-1DB57D34E363}" destId="{367A942F-2D15-4198-879D-529BE3B2FC2B}" srcOrd="0" destOrd="0" presId="urn:microsoft.com/office/officeart/2005/8/layout/vList2"/>
    <dgm:cxn modelId="{BF72446E-74B5-4722-B868-50A96FDB082B}" type="presParOf" srcId="{966F1208-65C0-47EA-B342-F4693716678E}" destId="{367A942F-2D15-4198-879D-529BE3B2FC2B}" srcOrd="0" destOrd="0" presId="urn:microsoft.com/office/officeart/2005/8/layout/vList2"/>
    <dgm:cxn modelId="{00E65E5F-4605-4A24-823D-7CAEED7A0437}" type="presParOf" srcId="{966F1208-65C0-47EA-B342-F4693716678E}" destId="{9CCC700C-7E5A-4448-8036-70CE99BC1843}" srcOrd="1" destOrd="0" presId="urn:microsoft.com/office/officeart/2005/8/layout/vList2"/>
    <dgm:cxn modelId="{4B1B34E1-5F0C-41D0-858B-6AC42A051ED1}" type="presParOf" srcId="{966F1208-65C0-47EA-B342-F4693716678E}" destId="{B001D960-EC74-45D3-8DAD-E92CC54D2CD7}" srcOrd="2" destOrd="0" presId="urn:microsoft.com/office/officeart/2005/8/layout/vList2"/>
    <dgm:cxn modelId="{60A16EB0-7919-43EC-AE96-2B589E2307A2}" type="presParOf" srcId="{966F1208-65C0-47EA-B342-F4693716678E}" destId="{8F456951-10F4-4596-9DD4-A9C0EA0CDA1F}" srcOrd="3" destOrd="0" presId="urn:microsoft.com/office/officeart/2005/8/layout/vList2"/>
    <dgm:cxn modelId="{7FCB41CA-558A-4055-A02B-8EFFE2EA5647}" type="presParOf" srcId="{966F1208-65C0-47EA-B342-F4693716678E}" destId="{A249242E-91B3-4A80-87B1-B1A895D99647}" srcOrd="4" destOrd="0" presId="urn:microsoft.com/office/officeart/2005/8/layout/vList2"/>
    <dgm:cxn modelId="{2BAFFA30-4AF6-44F3-81FF-8305840A9342}" type="presParOf" srcId="{966F1208-65C0-47EA-B342-F4693716678E}" destId="{CF397316-AE42-44DC-AD91-5D7DD7AA7DDE}" srcOrd="5" destOrd="0" presId="urn:microsoft.com/office/officeart/2005/8/layout/vList2"/>
    <dgm:cxn modelId="{05D86038-0CBD-4682-A034-480A3D14401D}" type="presParOf" srcId="{966F1208-65C0-47EA-B342-F4693716678E}" destId="{2F9F0DAD-1148-45C4-AD55-8943CA2C2EBE}" srcOrd="6" destOrd="0" presId="urn:microsoft.com/office/officeart/2005/8/layout/vList2"/>
    <dgm:cxn modelId="{D0118C15-2D5D-4BE9-A11F-2E1ED2868758}" type="presParOf" srcId="{966F1208-65C0-47EA-B342-F4693716678E}" destId="{27B1E1ED-CF8B-40E1-89E4-F73C28491D40}" srcOrd="7" destOrd="0" presId="urn:microsoft.com/office/officeart/2005/8/layout/vList2"/>
    <dgm:cxn modelId="{7E33A2AF-4FC0-4254-89C1-07E25CA405F5}" type="presParOf" srcId="{966F1208-65C0-47EA-B342-F4693716678E}" destId="{B0519A06-28F2-4D4F-8E8F-189A75E641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7AA9C9-EA1D-4A8D-8EFF-AAAE874A841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538E57-77DB-4EB9-8B7C-C3CDCEAF4FCE}">
      <dgm:prSet/>
      <dgm:spPr>
        <a:solidFill>
          <a:srgbClr val="00B0F0"/>
        </a:solidFill>
      </dgm:spPr>
      <dgm:t>
        <a:bodyPr/>
        <a:lstStyle/>
        <a:p>
          <a:r>
            <a:rPr lang="en-GB" dirty="0" smtClean="0"/>
            <a:t>+</a:t>
          </a:r>
          <a:endParaRPr lang="en-GB" dirty="0"/>
        </a:p>
      </dgm:t>
    </dgm:pt>
    <dgm:pt modelId="{102FB1CB-CA6C-433C-B5CF-FD539925101C}" type="parTrans" cxnId="{0CEF144C-3E7B-46C7-B4FE-B592C8513422}">
      <dgm:prSet/>
      <dgm:spPr/>
      <dgm:t>
        <a:bodyPr/>
        <a:lstStyle/>
        <a:p>
          <a:endParaRPr lang="en-GB"/>
        </a:p>
      </dgm:t>
    </dgm:pt>
    <dgm:pt modelId="{7F08DA78-EB9B-46FB-B121-AE96AE49150F}" type="sibTrans" cxnId="{0CEF144C-3E7B-46C7-B4FE-B592C8513422}">
      <dgm:prSet/>
      <dgm:spPr/>
      <dgm:t>
        <a:bodyPr/>
        <a:lstStyle/>
        <a:p>
          <a:endParaRPr lang="en-GB"/>
        </a:p>
      </dgm:t>
    </dgm:pt>
    <dgm:pt modelId="{88B1B312-69B6-45D9-9C09-E5FE6306EC05}">
      <dgm:prSet/>
      <dgm:spPr>
        <a:solidFill>
          <a:srgbClr val="00B0F0"/>
        </a:solidFill>
      </dgm:spPr>
      <dgm:t>
        <a:bodyPr/>
        <a:lstStyle/>
        <a:p>
          <a:r>
            <a:rPr lang="en-GB" dirty="0" smtClean="0"/>
            <a:t>-</a:t>
          </a:r>
          <a:endParaRPr lang="en-GB" dirty="0"/>
        </a:p>
      </dgm:t>
    </dgm:pt>
    <dgm:pt modelId="{E4705FE8-1697-408F-9632-63A328AEC38B}" type="parTrans" cxnId="{1AB61F41-8146-4DFF-BF6E-0205F6B395BE}">
      <dgm:prSet/>
      <dgm:spPr/>
      <dgm:t>
        <a:bodyPr/>
        <a:lstStyle/>
        <a:p>
          <a:endParaRPr lang="en-GB"/>
        </a:p>
      </dgm:t>
    </dgm:pt>
    <dgm:pt modelId="{6764ED7F-3851-4130-B3AC-B67D35DB994B}" type="sibTrans" cxnId="{1AB61F41-8146-4DFF-BF6E-0205F6B395BE}">
      <dgm:prSet/>
      <dgm:spPr/>
      <dgm:t>
        <a:bodyPr/>
        <a:lstStyle/>
        <a:p>
          <a:endParaRPr lang="en-GB"/>
        </a:p>
      </dgm:t>
    </dgm:pt>
    <dgm:pt modelId="{03450923-4643-43C8-A420-52CDD1EE4139}">
      <dgm:prSet/>
      <dgm:spPr>
        <a:solidFill>
          <a:srgbClr val="00B0F0"/>
        </a:solidFill>
      </dgm:spPr>
      <dgm:t>
        <a:bodyPr/>
        <a:lstStyle/>
        <a:p>
          <a:r>
            <a:rPr lang="en-GB" dirty="0" smtClean="0"/>
            <a:t>*</a:t>
          </a:r>
          <a:endParaRPr lang="en-GB" dirty="0"/>
        </a:p>
      </dgm:t>
    </dgm:pt>
    <dgm:pt modelId="{A4BDDE85-B02B-44F6-ABC9-C511E0563CBD}" type="parTrans" cxnId="{FF56AAF6-73D5-4F38-9AC1-3996BA935DAE}">
      <dgm:prSet/>
      <dgm:spPr/>
      <dgm:t>
        <a:bodyPr/>
        <a:lstStyle/>
        <a:p>
          <a:endParaRPr lang="en-GB"/>
        </a:p>
      </dgm:t>
    </dgm:pt>
    <dgm:pt modelId="{D812C244-5D77-43EA-8A2E-BBC54CA12C2A}" type="sibTrans" cxnId="{FF56AAF6-73D5-4F38-9AC1-3996BA935DAE}">
      <dgm:prSet/>
      <dgm:spPr/>
      <dgm:t>
        <a:bodyPr/>
        <a:lstStyle/>
        <a:p>
          <a:endParaRPr lang="en-GB"/>
        </a:p>
      </dgm:t>
    </dgm:pt>
    <dgm:pt modelId="{525ED7FD-B353-4A41-B109-1EC5F8E1323D}">
      <dgm:prSet/>
      <dgm:spPr>
        <a:solidFill>
          <a:srgbClr val="00B0F0"/>
        </a:solidFill>
      </dgm:spPr>
      <dgm:t>
        <a:bodyPr/>
        <a:lstStyle/>
        <a:p>
          <a:r>
            <a:rPr lang="en-GB" dirty="0" smtClean="0"/>
            <a:t>/</a:t>
          </a:r>
          <a:endParaRPr lang="en-GB" dirty="0"/>
        </a:p>
      </dgm:t>
    </dgm:pt>
    <dgm:pt modelId="{04384AEE-5927-42BB-8DFC-E3A624B0D64B}" type="parTrans" cxnId="{C6E639C8-9426-4365-90B8-C207931BF527}">
      <dgm:prSet/>
      <dgm:spPr/>
      <dgm:t>
        <a:bodyPr/>
        <a:lstStyle/>
        <a:p>
          <a:endParaRPr lang="en-GB"/>
        </a:p>
      </dgm:t>
    </dgm:pt>
    <dgm:pt modelId="{67F65B63-4A27-41E9-9092-D5F373175808}" type="sibTrans" cxnId="{C6E639C8-9426-4365-90B8-C207931BF527}">
      <dgm:prSet/>
      <dgm:spPr/>
      <dgm:t>
        <a:bodyPr/>
        <a:lstStyle/>
        <a:p>
          <a:endParaRPr lang="en-GB"/>
        </a:p>
      </dgm:t>
    </dgm:pt>
    <dgm:pt modelId="{0CC9D830-E219-427A-B95A-DD04A0C32BDC}" type="pres">
      <dgm:prSet presAssocID="{7B7AA9C9-EA1D-4A8D-8EFF-AAAE874A841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276E00-05AC-4660-B87E-911C99E506E6}" type="pres">
      <dgm:prSet presAssocID="{7B7AA9C9-EA1D-4A8D-8EFF-AAAE874A841A}" presName="arrow" presStyleLbl="bgShp" presStyleIdx="0" presStyleCnt="1"/>
      <dgm:spPr/>
      <dgm:t>
        <a:bodyPr/>
        <a:lstStyle/>
        <a:p>
          <a:endParaRPr lang="en-US"/>
        </a:p>
      </dgm:t>
    </dgm:pt>
    <dgm:pt modelId="{60517252-B923-4C69-96A3-91EC75C840A4}" type="pres">
      <dgm:prSet presAssocID="{7B7AA9C9-EA1D-4A8D-8EFF-AAAE874A841A}" presName="linearProcess" presStyleCnt="0"/>
      <dgm:spPr/>
    </dgm:pt>
    <dgm:pt modelId="{8079247D-A854-4FF3-B27A-5A8F09B06464}" type="pres">
      <dgm:prSet presAssocID="{DE538E57-77DB-4EB9-8B7C-C3CDCEAF4FC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FFE5A-D916-440F-A4CF-38A31FCE9D00}" type="pres">
      <dgm:prSet presAssocID="{7F08DA78-EB9B-46FB-B121-AE96AE49150F}" presName="sibTrans" presStyleCnt="0"/>
      <dgm:spPr/>
    </dgm:pt>
    <dgm:pt modelId="{AB3DBEE4-D3BE-4875-8704-EFE13DE97131}" type="pres">
      <dgm:prSet presAssocID="{88B1B312-69B6-45D9-9C09-E5FE6306EC0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62CF0-B25C-4E4D-AE99-CAEC775C9816}" type="pres">
      <dgm:prSet presAssocID="{6764ED7F-3851-4130-B3AC-B67D35DB994B}" presName="sibTrans" presStyleCnt="0"/>
      <dgm:spPr/>
    </dgm:pt>
    <dgm:pt modelId="{75B58111-41CE-4AA7-83FC-C8AD4A1D60B3}" type="pres">
      <dgm:prSet presAssocID="{03450923-4643-43C8-A420-52CDD1EE413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BE674-A1A7-4255-96B0-9A765E5417AB}" type="pres">
      <dgm:prSet presAssocID="{D812C244-5D77-43EA-8A2E-BBC54CA12C2A}" presName="sibTrans" presStyleCnt="0"/>
      <dgm:spPr/>
    </dgm:pt>
    <dgm:pt modelId="{16709A66-F9AB-4450-89EC-8BD4E548C53B}" type="pres">
      <dgm:prSet presAssocID="{525ED7FD-B353-4A41-B109-1EC5F8E1323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21AAEC-E42A-46D3-9BBD-E4A31A0E260A}" type="presOf" srcId="{525ED7FD-B353-4A41-B109-1EC5F8E1323D}" destId="{16709A66-F9AB-4450-89EC-8BD4E548C53B}" srcOrd="0" destOrd="0" presId="urn:microsoft.com/office/officeart/2005/8/layout/hProcess9"/>
    <dgm:cxn modelId="{C7C3CEB6-6B8E-4082-9277-AA6CA4223273}" type="presOf" srcId="{88B1B312-69B6-45D9-9C09-E5FE6306EC05}" destId="{AB3DBEE4-D3BE-4875-8704-EFE13DE97131}" srcOrd="0" destOrd="0" presId="urn:microsoft.com/office/officeart/2005/8/layout/hProcess9"/>
    <dgm:cxn modelId="{FF56AAF6-73D5-4F38-9AC1-3996BA935DAE}" srcId="{7B7AA9C9-EA1D-4A8D-8EFF-AAAE874A841A}" destId="{03450923-4643-43C8-A420-52CDD1EE4139}" srcOrd="2" destOrd="0" parTransId="{A4BDDE85-B02B-44F6-ABC9-C511E0563CBD}" sibTransId="{D812C244-5D77-43EA-8A2E-BBC54CA12C2A}"/>
    <dgm:cxn modelId="{A3F7E069-CD12-4A4B-8BD1-AB3BB0A5301F}" type="presOf" srcId="{DE538E57-77DB-4EB9-8B7C-C3CDCEAF4FCE}" destId="{8079247D-A854-4FF3-B27A-5A8F09B06464}" srcOrd="0" destOrd="0" presId="urn:microsoft.com/office/officeart/2005/8/layout/hProcess9"/>
    <dgm:cxn modelId="{0CEF144C-3E7B-46C7-B4FE-B592C8513422}" srcId="{7B7AA9C9-EA1D-4A8D-8EFF-AAAE874A841A}" destId="{DE538E57-77DB-4EB9-8B7C-C3CDCEAF4FCE}" srcOrd="0" destOrd="0" parTransId="{102FB1CB-CA6C-433C-B5CF-FD539925101C}" sibTransId="{7F08DA78-EB9B-46FB-B121-AE96AE49150F}"/>
    <dgm:cxn modelId="{5F47AB81-AF45-4A58-B2F8-B4E3FD6F8320}" type="presOf" srcId="{03450923-4643-43C8-A420-52CDD1EE4139}" destId="{75B58111-41CE-4AA7-83FC-C8AD4A1D60B3}" srcOrd="0" destOrd="0" presId="urn:microsoft.com/office/officeart/2005/8/layout/hProcess9"/>
    <dgm:cxn modelId="{1AB61F41-8146-4DFF-BF6E-0205F6B395BE}" srcId="{7B7AA9C9-EA1D-4A8D-8EFF-AAAE874A841A}" destId="{88B1B312-69B6-45D9-9C09-E5FE6306EC05}" srcOrd="1" destOrd="0" parTransId="{E4705FE8-1697-408F-9632-63A328AEC38B}" sibTransId="{6764ED7F-3851-4130-B3AC-B67D35DB994B}"/>
    <dgm:cxn modelId="{B02C6913-4EE8-433C-8C05-CE99CEB61DE8}" type="presOf" srcId="{7B7AA9C9-EA1D-4A8D-8EFF-AAAE874A841A}" destId="{0CC9D830-E219-427A-B95A-DD04A0C32BDC}" srcOrd="0" destOrd="0" presId="urn:microsoft.com/office/officeart/2005/8/layout/hProcess9"/>
    <dgm:cxn modelId="{C6E639C8-9426-4365-90B8-C207931BF527}" srcId="{7B7AA9C9-EA1D-4A8D-8EFF-AAAE874A841A}" destId="{525ED7FD-B353-4A41-B109-1EC5F8E1323D}" srcOrd="3" destOrd="0" parTransId="{04384AEE-5927-42BB-8DFC-E3A624B0D64B}" sibTransId="{67F65B63-4A27-41E9-9092-D5F373175808}"/>
    <dgm:cxn modelId="{942E727D-3243-4262-8564-2EDE4FAFFDA9}" type="presParOf" srcId="{0CC9D830-E219-427A-B95A-DD04A0C32BDC}" destId="{37276E00-05AC-4660-B87E-911C99E506E6}" srcOrd="0" destOrd="0" presId="urn:microsoft.com/office/officeart/2005/8/layout/hProcess9"/>
    <dgm:cxn modelId="{3A4603F5-E10A-470A-B594-E0F644EC1A0C}" type="presParOf" srcId="{0CC9D830-E219-427A-B95A-DD04A0C32BDC}" destId="{60517252-B923-4C69-96A3-91EC75C840A4}" srcOrd="1" destOrd="0" presId="urn:microsoft.com/office/officeart/2005/8/layout/hProcess9"/>
    <dgm:cxn modelId="{6E917B8B-BDD8-4754-B618-83CCF10338F3}" type="presParOf" srcId="{60517252-B923-4C69-96A3-91EC75C840A4}" destId="{8079247D-A854-4FF3-B27A-5A8F09B06464}" srcOrd="0" destOrd="0" presId="urn:microsoft.com/office/officeart/2005/8/layout/hProcess9"/>
    <dgm:cxn modelId="{6A4A5942-73D5-42EF-BCC6-D03259026A39}" type="presParOf" srcId="{60517252-B923-4C69-96A3-91EC75C840A4}" destId="{932FFE5A-D916-440F-A4CF-38A31FCE9D00}" srcOrd="1" destOrd="0" presId="urn:microsoft.com/office/officeart/2005/8/layout/hProcess9"/>
    <dgm:cxn modelId="{5E5BFCAA-7388-42C3-877D-601FF64F00A8}" type="presParOf" srcId="{60517252-B923-4C69-96A3-91EC75C840A4}" destId="{AB3DBEE4-D3BE-4875-8704-EFE13DE97131}" srcOrd="2" destOrd="0" presId="urn:microsoft.com/office/officeart/2005/8/layout/hProcess9"/>
    <dgm:cxn modelId="{9621C588-21BF-4ABB-B8ED-BCD35EB6E528}" type="presParOf" srcId="{60517252-B923-4C69-96A3-91EC75C840A4}" destId="{FF362CF0-B25C-4E4D-AE99-CAEC775C9816}" srcOrd="3" destOrd="0" presId="urn:microsoft.com/office/officeart/2005/8/layout/hProcess9"/>
    <dgm:cxn modelId="{EEE7A382-2DC4-4FBE-B767-D2C36CBCFDB9}" type="presParOf" srcId="{60517252-B923-4C69-96A3-91EC75C840A4}" destId="{75B58111-41CE-4AA7-83FC-C8AD4A1D60B3}" srcOrd="4" destOrd="0" presId="urn:microsoft.com/office/officeart/2005/8/layout/hProcess9"/>
    <dgm:cxn modelId="{4C9B5A15-E0FC-4EEC-94A1-3C1F6FB429AC}" type="presParOf" srcId="{60517252-B923-4C69-96A3-91EC75C840A4}" destId="{2DABE674-A1A7-4255-96B0-9A765E5417AB}" srcOrd="5" destOrd="0" presId="urn:microsoft.com/office/officeart/2005/8/layout/hProcess9"/>
    <dgm:cxn modelId="{2D7D69E4-A1C4-4815-B3A5-F46FA7CA7124}" type="presParOf" srcId="{60517252-B923-4C69-96A3-91EC75C840A4}" destId="{16709A66-F9AB-4450-89EC-8BD4E548C53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94CC0D-2211-4732-8514-15E02FCD72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578C4C-60DB-4674-BF95-023BA000C880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GB" dirty="0" smtClean="0"/>
            <a:t>Its now time to add in 2 Calculated Fields:</a:t>
          </a:r>
          <a:endParaRPr lang="en-GB" dirty="0"/>
        </a:p>
      </dgm:t>
    </dgm:pt>
    <dgm:pt modelId="{4AC80799-51D8-40B0-B86E-AF8C83206095}" type="parTrans" cxnId="{715A9562-FFD1-4346-A122-1D9550B0095F}">
      <dgm:prSet/>
      <dgm:spPr/>
      <dgm:t>
        <a:bodyPr/>
        <a:lstStyle/>
        <a:p>
          <a:endParaRPr lang="en-US"/>
        </a:p>
      </dgm:t>
    </dgm:pt>
    <dgm:pt modelId="{E6DCBA34-8AE0-4D32-8320-349DCBE15A6D}" type="sibTrans" cxnId="{715A9562-FFD1-4346-A122-1D9550B0095F}">
      <dgm:prSet/>
      <dgm:spPr/>
      <dgm:t>
        <a:bodyPr/>
        <a:lstStyle/>
        <a:p>
          <a:endParaRPr lang="en-US"/>
        </a:p>
      </dgm:t>
    </dgm:pt>
    <dgm:pt modelId="{7C350870-AC42-4EB7-B402-61DC0C898C35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GB" smtClean="0"/>
            <a:t>Discount Amount</a:t>
          </a:r>
          <a:endParaRPr lang="en-GB"/>
        </a:p>
      </dgm:t>
    </dgm:pt>
    <dgm:pt modelId="{2D2A7C01-3786-4829-AEB6-E3565EAF13D8}" type="parTrans" cxnId="{926C46BD-835A-4A95-B0FF-9D01EA92FFFA}">
      <dgm:prSet/>
      <dgm:spPr/>
      <dgm:t>
        <a:bodyPr/>
        <a:lstStyle/>
        <a:p>
          <a:endParaRPr lang="en-US"/>
        </a:p>
      </dgm:t>
    </dgm:pt>
    <dgm:pt modelId="{021BB551-4576-46CA-9B83-4AE3EF97741D}" type="sibTrans" cxnId="{926C46BD-835A-4A95-B0FF-9D01EA92FFFA}">
      <dgm:prSet/>
      <dgm:spPr/>
      <dgm:t>
        <a:bodyPr/>
        <a:lstStyle/>
        <a:p>
          <a:endParaRPr lang="en-US"/>
        </a:p>
      </dgm:t>
    </dgm:pt>
    <dgm:pt modelId="{E1EAB18B-4FCF-4CB4-9E3D-99541F37B02E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GB" smtClean="0"/>
            <a:t>Reduced Price</a:t>
          </a:r>
          <a:endParaRPr lang="en-GB"/>
        </a:p>
      </dgm:t>
    </dgm:pt>
    <dgm:pt modelId="{AEA5A76F-7CA1-492F-889E-854A8197D4BA}" type="parTrans" cxnId="{E100BDAD-E683-460B-BE24-82AFEFA1B0E1}">
      <dgm:prSet/>
      <dgm:spPr/>
      <dgm:t>
        <a:bodyPr/>
        <a:lstStyle/>
        <a:p>
          <a:endParaRPr lang="en-US"/>
        </a:p>
      </dgm:t>
    </dgm:pt>
    <dgm:pt modelId="{4CD241E0-9834-46C9-BF97-38AB017E23BC}" type="sibTrans" cxnId="{E100BDAD-E683-460B-BE24-82AFEFA1B0E1}">
      <dgm:prSet/>
      <dgm:spPr/>
      <dgm:t>
        <a:bodyPr/>
        <a:lstStyle/>
        <a:p>
          <a:endParaRPr lang="en-US"/>
        </a:p>
      </dgm:t>
    </dgm:pt>
    <dgm:pt modelId="{C4332410-A30D-42C2-8A90-90B6B7AB4312}" type="pres">
      <dgm:prSet presAssocID="{6E94CC0D-2211-4732-8514-15E02FCD72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B190F0-FD60-4D32-948F-14D4CAC72197}" type="pres">
      <dgm:prSet presAssocID="{AF578C4C-60DB-4674-BF95-023BA000C8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D5DE6-14B4-45A6-981C-565C54569DAD}" type="pres">
      <dgm:prSet presAssocID="{E6DCBA34-8AE0-4D32-8320-349DCBE15A6D}" presName="spacer" presStyleCnt="0"/>
      <dgm:spPr/>
    </dgm:pt>
    <dgm:pt modelId="{A09ACC85-5EFF-4C4B-9A46-001120855723}" type="pres">
      <dgm:prSet presAssocID="{7C350870-AC42-4EB7-B402-61DC0C898C3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BF438-DBDF-4FD2-8B65-C09EB3D32EE7}" type="pres">
      <dgm:prSet presAssocID="{021BB551-4576-46CA-9B83-4AE3EF97741D}" presName="spacer" presStyleCnt="0"/>
      <dgm:spPr/>
    </dgm:pt>
    <dgm:pt modelId="{A859BE03-AA1D-444D-9305-C4F173445156}" type="pres">
      <dgm:prSet presAssocID="{E1EAB18B-4FCF-4CB4-9E3D-99541F37B0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5A9562-FFD1-4346-A122-1D9550B0095F}" srcId="{6E94CC0D-2211-4732-8514-15E02FCD7287}" destId="{AF578C4C-60DB-4674-BF95-023BA000C880}" srcOrd="0" destOrd="0" parTransId="{4AC80799-51D8-40B0-B86E-AF8C83206095}" sibTransId="{E6DCBA34-8AE0-4D32-8320-349DCBE15A6D}"/>
    <dgm:cxn modelId="{B954A152-CE44-46D4-AC5B-BD7F927AAC5B}" type="presOf" srcId="{AF578C4C-60DB-4674-BF95-023BA000C880}" destId="{69B190F0-FD60-4D32-948F-14D4CAC72197}" srcOrd="0" destOrd="0" presId="urn:microsoft.com/office/officeart/2005/8/layout/vList2"/>
    <dgm:cxn modelId="{969DF5FC-0F15-49C9-840D-B80F3D23FFD9}" type="presOf" srcId="{7C350870-AC42-4EB7-B402-61DC0C898C35}" destId="{A09ACC85-5EFF-4C4B-9A46-001120855723}" srcOrd="0" destOrd="0" presId="urn:microsoft.com/office/officeart/2005/8/layout/vList2"/>
    <dgm:cxn modelId="{27BE7300-8CFD-4F5B-A5A8-E5ADD91AD177}" type="presOf" srcId="{E1EAB18B-4FCF-4CB4-9E3D-99541F37B02E}" destId="{A859BE03-AA1D-444D-9305-C4F173445156}" srcOrd="0" destOrd="0" presId="urn:microsoft.com/office/officeart/2005/8/layout/vList2"/>
    <dgm:cxn modelId="{926C46BD-835A-4A95-B0FF-9D01EA92FFFA}" srcId="{6E94CC0D-2211-4732-8514-15E02FCD7287}" destId="{7C350870-AC42-4EB7-B402-61DC0C898C35}" srcOrd="1" destOrd="0" parTransId="{2D2A7C01-3786-4829-AEB6-E3565EAF13D8}" sibTransId="{021BB551-4576-46CA-9B83-4AE3EF97741D}"/>
    <dgm:cxn modelId="{4341FA4B-1680-4F5C-B17B-5CA378E5D4A7}" type="presOf" srcId="{6E94CC0D-2211-4732-8514-15E02FCD7287}" destId="{C4332410-A30D-42C2-8A90-90B6B7AB4312}" srcOrd="0" destOrd="0" presId="urn:microsoft.com/office/officeart/2005/8/layout/vList2"/>
    <dgm:cxn modelId="{E100BDAD-E683-460B-BE24-82AFEFA1B0E1}" srcId="{6E94CC0D-2211-4732-8514-15E02FCD7287}" destId="{E1EAB18B-4FCF-4CB4-9E3D-99541F37B02E}" srcOrd="2" destOrd="0" parTransId="{AEA5A76F-7CA1-492F-889E-854A8197D4BA}" sibTransId="{4CD241E0-9834-46C9-BF97-38AB017E23BC}"/>
    <dgm:cxn modelId="{6C21A30D-0BDB-4B6C-9811-4A5A176C281F}" type="presParOf" srcId="{C4332410-A30D-42C2-8A90-90B6B7AB4312}" destId="{69B190F0-FD60-4D32-948F-14D4CAC72197}" srcOrd="0" destOrd="0" presId="urn:microsoft.com/office/officeart/2005/8/layout/vList2"/>
    <dgm:cxn modelId="{AB118E4F-B209-4269-82E9-2B4A988A9787}" type="presParOf" srcId="{C4332410-A30D-42C2-8A90-90B6B7AB4312}" destId="{667D5DE6-14B4-45A6-981C-565C54569DAD}" srcOrd="1" destOrd="0" presId="urn:microsoft.com/office/officeart/2005/8/layout/vList2"/>
    <dgm:cxn modelId="{6D5C782B-F2A4-4095-9C28-9F88B1D08329}" type="presParOf" srcId="{C4332410-A30D-42C2-8A90-90B6B7AB4312}" destId="{A09ACC85-5EFF-4C4B-9A46-001120855723}" srcOrd="2" destOrd="0" presId="urn:microsoft.com/office/officeart/2005/8/layout/vList2"/>
    <dgm:cxn modelId="{AD4C2997-0AA9-4CFD-84BE-F9A69D5B5CAF}" type="presParOf" srcId="{C4332410-A30D-42C2-8A90-90B6B7AB4312}" destId="{90FBF438-DBDF-4FD2-8B65-C09EB3D32EE7}" srcOrd="3" destOrd="0" presId="urn:microsoft.com/office/officeart/2005/8/layout/vList2"/>
    <dgm:cxn modelId="{A5A2727D-DFE6-4E33-8766-F0DD0613EB50}" type="presParOf" srcId="{C4332410-A30D-42C2-8A90-90B6B7AB4312}" destId="{A859BE03-AA1D-444D-9305-C4F1734451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98C4CF-B34E-49A1-BA07-EEAD976D71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3B3400-19E6-46B3-9047-94A15970CEBC}">
      <dgm:prSet/>
      <dgm:spPr/>
      <dgm:t>
        <a:bodyPr/>
        <a:lstStyle/>
        <a:p>
          <a:r>
            <a:rPr lang="en-GB" dirty="0"/>
            <a:t>Results of queries can be printed by </a:t>
          </a:r>
          <a:r>
            <a:rPr lang="en-GB" b="1" dirty="0">
              <a:solidFill>
                <a:srgbClr val="FFFF00"/>
              </a:solidFill>
            </a:rPr>
            <a:t>copy and pasting</a:t>
          </a:r>
          <a:r>
            <a:rPr lang="en-GB" b="1" dirty="0"/>
            <a:t> </a:t>
          </a:r>
          <a:r>
            <a:rPr lang="en-GB" dirty="0"/>
            <a:t>the results to a Word document</a:t>
          </a:r>
        </a:p>
      </dgm:t>
    </dgm:pt>
    <dgm:pt modelId="{B614C002-7CDA-421D-8C82-33D974795B7C}" type="parTrans" cxnId="{03569B37-56E1-45C7-9B34-7EFA956C4C44}">
      <dgm:prSet/>
      <dgm:spPr/>
      <dgm:t>
        <a:bodyPr/>
        <a:lstStyle/>
        <a:p>
          <a:endParaRPr lang="en-GB"/>
        </a:p>
      </dgm:t>
    </dgm:pt>
    <dgm:pt modelId="{3415DDB5-20FE-4AFB-AF4A-7D7A9EC4DF67}" type="sibTrans" cxnId="{03569B37-56E1-45C7-9B34-7EFA956C4C44}">
      <dgm:prSet/>
      <dgm:spPr/>
      <dgm:t>
        <a:bodyPr/>
        <a:lstStyle/>
        <a:p>
          <a:endParaRPr lang="en-GB"/>
        </a:p>
      </dgm:t>
    </dgm:pt>
    <dgm:pt modelId="{A5595EE0-7769-4CD0-9DC9-C2BA17CDB353}">
      <dgm:prSet/>
      <dgm:spPr/>
      <dgm:t>
        <a:bodyPr/>
        <a:lstStyle/>
        <a:p>
          <a:r>
            <a:rPr lang="en-GB" dirty="0"/>
            <a:t>Its </a:t>
          </a:r>
          <a:r>
            <a:rPr lang="en-GB" b="1" dirty="0">
              <a:solidFill>
                <a:srgbClr val="FFFF00"/>
              </a:solidFill>
            </a:rPr>
            <a:t>better</a:t>
          </a:r>
          <a:r>
            <a:rPr lang="en-GB" dirty="0"/>
            <a:t> if you print them in a </a:t>
          </a:r>
          <a:r>
            <a:rPr lang="en-GB" b="1" dirty="0">
              <a:solidFill>
                <a:srgbClr val="FFFF00"/>
              </a:solidFill>
            </a:rPr>
            <a:t>database report</a:t>
          </a:r>
          <a:r>
            <a:rPr lang="en-GB" dirty="0"/>
            <a:t>, demonstrating your knowledge of </a:t>
          </a:r>
          <a:r>
            <a:rPr lang="en-GB" b="1" dirty="0">
              <a:solidFill>
                <a:srgbClr val="FFFF00"/>
              </a:solidFill>
            </a:rPr>
            <a:t>reports</a:t>
          </a:r>
          <a:r>
            <a:rPr lang="en-GB" dirty="0"/>
            <a:t>.</a:t>
          </a:r>
        </a:p>
      </dgm:t>
    </dgm:pt>
    <dgm:pt modelId="{152A90B8-7637-4CB8-A8F4-44C1F56F9F5F}" type="parTrans" cxnId="{04E98CED-6838-45E0-B1FE-57668D1D60DC}">
      <dgm:prSet/>
      <dgm:spPr/>
      <dgm:t>
        <a:bodyPr/>
        <a:lstStyle/>
        <a:p>
          <a:endParaRPr lang="en-GB"/>
        </a:p>
      </dgm:t>
    </dgm:pt>
    <dgm:pt modelId="{B83D1B01-1093-421D-89AC-EE62F0C49FD6}" type="sibTrans" cxnId="{04E98CED-6838-45E0-B1FE-57668D1D60DC}">
      <dgm:prSet/>
      <dgm:spPr/>
      <dgm:t>
        <a:bodyPr/>
        <a:lstStyle/>
        <a:p>
          <a:endParaRPr lang="en-GB"/>
        </a:p>
      </dgm:t>
    </dgm:pt>
    <dgm:pt modelId="{453996B4-2F97-40F4-A443-D934BD3D8856}">
      <dgm:prSet/>
      <dgm:spPr/>
      <dgm:t>
        <a:bodyPr/>
        <a:lstStyle/>
        <a:p>
          <a:r>
            <a:rPr lang="en-GB" dirty="0"/>
            <a:t>You may have to include your </a:t>
          </a:r>
          <a:r>
            <a:rPr lang="en-GB" b="1" dirty="0">
              <a:solidFill>
                <a:srgbClr val="FFFF00"/>
              </a:solidFill>
            </a:rPr>
            <a:t>query results</a:t>
          </a:r>
          <a:r>
            <a:rPr lang="en-GB" dirty="0"/>
            <a:t> in a </a:t>
          </a:r>
          <a:r>
            <a:rPr lang="en-GB" b="1" dirty="0">
              <a:solidFill>
                <a:srgbClr val="FFFF00"/>
              </a:solidFill>
            </a:rPr>
            <a:t>business letter </a:t>
          </a:r>
          <a:r>
            <a:rPr lang="en-GB" dirty="0"/>
            <a:t>or in a </a:t>
          </a:r>
          <a:r>
            <a:rPr lang="en-GB" b="1" dirty="0" err="1">
              <a:solidFill>
                <a:srgbClr val="FFFF00"/>
              </a:solidFill>
            </a:rPr>
            <a:t>Powerpoint</a:t>
          </a:r>
          <a:r>
            <a:rPr lang="en-GB" b="1" dirty="0">
              <a:solidFill>
                <a:srgbClr val="FFFF00"/>
              </a:solidFill>
            </a:rPr>
            <a:t> presentation</a:t>
          </a:r>
          <a:r>
            <a:rPr lang="en-GB" dirty="0"/>
            <a:t>, so in this case your would simply open the document and paste the query results in the relevant place.</a:t>
          </a:r>
        </a:p>
      </dgm:t>
    </dgm:pt>
    <dgm:pt modelId="{AE48F423-8DC0-444E-9D0F-D5310D24E37D}" type="parTrans" cxnId="{0B5C8783-63E6-41E7-AB73-A9FF0184FC01}">
      <dgm:prSet/>
      <dgm:spPr/>
      <dgm:t>
        <a:bodyPr/>
        <a:lstStyle/>
        <a:p>
          <a:endParaRPr lang="en-GB"/>
        </a:p>
      </dgm:t>
    </dgm:pt>
    <dgm:pt modelId="{47A6EA42-F0F5-48B0-9190-A63D934955AB}" type="sibTrans" cxnId="{0B5C8783-63E6-41E7-AB73-A9FF0184FC01}">
      <dgm:prSet/>
      <dgm:spPr/>
      <dgm:t>
        <a:bodyPr/>
        <a:lstStyle/>
        <a:p>
          <a:endParaRPr lang="en-GB"/>
        </a:p>
      </dgm:t>
    </dgm:pt>
    <dgm:pt modelId="{2817DCA1-BC5A-4111-A5C4-89E096104E02}" type="pres">
      <dgm:prSet presAssocID="{9A98C4CF-B34E-49A1-BA07-EEAD976D71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8700D-368F-4613-9908-420463DBC78C}" type="pres">
      <dgm:prSet presAssocID="{303B3400-19E6-46B3-9047-94A15970CEB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E3361-25A3-4989-BFA9-E132962F0777}" type="pres">
      <dgm:prSet presAssocID="{3415DDB5-20FE-4AFB-AF4A-7D7A9EC4DF67}" presName="spacer" presStyleCnt="0"/>
      <dgm:spPr/>
    </dgm:pt>
    <dgm:pt modelId="{730324C9-4900-41BB-86AB-FCF73A041E71}" type="pres">
      <dgm:prSet presAssocID="{A5595EE0-7769-4CD0-9DC9-C2BA17CDB3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703BE-E603-4613-8DDF-12D855A1B861}" type="pres">
      <dgm:prSet presAssocID="{B83D1B01-1093-421D-89AC-EE62F0C49FD6}" presName="spacer" presStyleCnt="0"/>
      <dgm:spPr/>
    </dgm:pt>
    <dgm:pt modelId="{A49EF453-484B-411E-B3F5-1A291139F7A9}" type="pres">
      <dgm:prSet presAssocID="{453996B4-2F97-40F4-A443-D934BD3D885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5C8783-63E6-41E7-AB73-A9FF0184FC01}" srcId="{9A98C4CF-B34E-49A1-BA07-EEAD976D71DD}" destId="{453996B4-2F97-40F4-A443-D934BD3D8856}" srcOrd="2" destOrd="0" parTransId="{AE48F423-8DC0-444E-9D0F-D5310D24E37D}" sibTransId="{47A6EA42-F0F5-48B0-9190-A63D934955AB}"/>
    <dgm:cxn modelId="{64152087-437B-4ABB-94C5-5AF3B649F42F}" type="presOf" srcId="{303B3400-19E6-46B3-9047-94A15970CEBC}" destId="{7E08700D-368F-4613-9908-420463DBC78C}" srcOrd="0" destOrd="0" presId="urn:microsoft.com/office/officeart/2005/8/layout/vList2"/>
    <dgm:cxn modelId="{3D1E3687-AE83-4956-9C26-075523A1BCC9}" type="presOf" srcId="{453996B4-2F97-40F4-A443-D934BD3D8856}" destId="{A49EF453-484B-411E-B3F5-1A291139F7A9}" srcOrd="0" destOrd="0" presId="urn:microsoft.com/office/officeart/2005/8/layout/vList2"/>
    <dgm:cxn modelId="{03569B37-56E1-45C7-9B34-7EFA956C4C44}" srcId="{9A98C4CF-B34E-49A1-BA07-EEAD976D71DD}" destId="{303B3400-19E6-46B3-9047-94A15970CEBC}" srcOrd="0" destOrd="0" parTransId="{B614C002-7CDA-421D-8C82-33D974795B7C}" sibTransId="{3415DDB5-20FE-4AFB-AF4A-7D7A9EC4DF67}"/>
    <dgm:cxn modelId="{48704009-666D-498E-A4DF-E595670FBC04}" type="presOf" srcId="{9A98C4CF-B34E-49A1-BA07-EEAD976D71DD}" destId="{2817DCA1-BC5A-4111-A5C4-89E096104E02}" srcOrd="0" destOrd="0" presId="urn:microsoft.com/office/officeart/2005/8/layout/vList2"/>
    <dgm:cxn modelId="{04E98CED-6838-45E0-B1FE-57668D1D60DC}" srcId="{9A98C4CF-B34E-49A1-BA07-EEAD976D71DD}" destId="{A5595EE0-7769-4CD0-9DC9-C2BA17CDB353}" srcOrd="1" destOrd="0" parTransId="{152A90B8-7637-4CB8-A8F4-44C1F56F9F5F}" sibTransId="{B83D1B01-1093-421D-89AC-EE62F0C49FD6}"/>
    <dgm:cxn modelId="{0C661A24-23E5-45BB-8BF7-7C05EF833B56}" type="presOf" srcId="{A5595EE0-7769-4CD0-9DC9-C2BA17CDB353}" destId="{730324C9-4900-41BB-86AB-FCF73A041E71}" srcOrd="0" destOrd="0" presId="urn:microsoft.com/office/officeart/2005/8/layout/vList2"/>
    <dgm:cxn modelId="{624B8A6F-596F-4112-9F4D-9976894FF436}" type="presParOf" srcId="{2817DCA1-BC5A-4111-A5C4-89E096104E02}" destId="{7E08700D-368F-4613-9908-420463DBC78C}" srcOrd="0" destOrd="0" presId="urn:microsoft.com/office/officeart/2005/8/layout/vList2"/>
    <dgm:cxn modelId="{C0B268B3-1F3F-49EA-A789-4892C19A5CBC}" type="presParOf" srcId="{2817DCA1-BC5A-4111-A5C4-89E096104E02}" destId="{4E4E3361-25A3-4989-BFA9-E132962F0777}" srcOrd="1" destOrd="0" presId="urn:microsoft.com/office/officeart/2005/8/layout/vList2"/>
    <dgm:cxn modelId="{80718D31-0BB5-4C64-8954-C36851A6A63E}" type="presParOf" srcId="{2817DCA1-BC5A-4111-A5C4-89E096104E02}" destId="{730324C9-4900-41BB-86AB-FCF73A041E71}" srcOrd="2" destOrd="0" presId="urn:microsoft.com/office/officeart/2005/8/layout/vList2"/>
    <dgm:cxn modelId="{E950E126-2611-433D-A34E-C250B6EB1937}" type="presParOf" srcId="{2817DCA1-BC5A-4111-A5C4-89E096104E02}" destId="{9B4703BE-E603-4613-8DDF-12D855A1B861}" srcOrd="3" destOrd="0" presId="urn:microsoft.com/office/officeart/2005/8/layout/vList2"/>
    <dgm:cxn modelId="{06662EA2-6C9E-4646-ACEE-918EF8F45025}" type="presParOf" srcId="{2817DCA1-BC5A-4111-A5C4-89E096104E02}" destId="{A49EF453-484B-411E-B3F5-1A291139F7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9A1A0-D402-4324-AA81-9254C8C1EAB3}">
      <dsp:nvSpPr>
        <dsp:cNvPr id="0" name=""/>
        <dsp:cNvSpPr/>
      </dsp:nvSpPr>
      <dsp:spPr>
        <a:xfrm>
          <a:off x="0" y="508273"/>
          <a:ext cx="5641974" cy="12362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/>
            <a:t>We </a:t>
          </a:r>
          <a:r>
            <a:rPr lang="en-GB" sz="3400" kern="1200" dirty="0" smtClean="0"/>
            <a:t>are learning:</a:t>
          </a:r>
          <a:endParaRPr lang="en-US" sz="3400" kern="1200" dirty="0"/>
        </a:p>
      </dsp:txBody>
      <dsp:txXfrm>
        <a:off x="60351" y="568624"/>
        <a:ext cx="5521272" cy="1115585"/>
      </dsp:txXfrm>
    </dsp:sp>
    <dsp:sp modelId="{608B159C-9C9E-488B-8472-28E4154A240E}">
      <dsp:nvSpPr>
        <dsp:cNvPr id="0" name=""/>
        <dsp:cNvSpPr/>
      </dsp:nvSpPr>
      <dsp:spPr>
        <a:xfrm>
          <a:off x="0" y="1842481"/>
          <a:ext cx="5641974" cy="1236287"/>
        </a:xfrm>
        <a:prstGeom prst="roundRect">
          <a:avLst/>
        </a:prstGeom>
        <a:solidFill>
          <a:schemeClr val="accent5">
            <a:hueOff val="2656527"/>
            <a:satOff val="-1142"/>
            <a:lumOff val="-5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How to perform a calculation using an Aggregate Function</a:t>
          </a:r>
          <a:endParaRPr lang="en-US" sz="3400" kern="1200" dirty="0"/>
        </a:p>
      </dsp:txBody>
      <dsp:txXfrm>
        <a:off x="60351" y="1902832"/>
        <a:ext cx="5521272" cy="1115585"/>
      </dsp:txXfrm>
    </dsp:sp>
    <dsp:sp modelId="{8EF4FD3F-BAC4-4E86-9B9E-65C1315FAA2B}">
      <dsp:nvSpPr>
        <dsp:cNvPr id="0" name=""/>
        <dsp:cNvSpPr/>
      </dsp:nvSpPr>
      <dsp:spPr>
        <a:xfrm>
          <a:off x="0" y="3176688"/>
          <a:ext cx="5641974" cy="1236287"/>
        </a:xfrm>
        <a:prstGeom prst="roundRect">
          <a:avLst/>
        </a:prstGeom>
        <a:solidFill>
          <a:schemeClr val="accent5">
            <a:hueOff val="5313054"/>
            <a:satOff val="-2284"/>
            <a:lumOff val="-10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How to perform a calculation by creating a Calculated Field </a:t>
          </a:r>
          <a:endParaRPr lang="en-US" sz="3400" kern="1200" dirty="0"/>
        </a:p>
      </dsp:txBody>
      <dsp:txXfrm>
        <a:off x="60351" y="3237039"/>
        <a:ext cx="5521272" cy="1115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07F8C-B09B-421E-B37E-A460B6674AA4}">
      <dsp:nvSpPr>
        <dsp:cNvPr id="0" name=""/>
        <dsp:cNvSpPr/>
      </dsp:nvSpPr>
      <dsp:spPr>
        <a:xfrm>
          <a:off x="926" y="70513"/>
          <a:ext cx="3882333" cy="38823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You will successfully be able to </a:t>
          </a:r>
          <a:r>
            <a:rPr lang="en-GB" sz="2900" kern="1200" dirty="0" smtClean="0"/>
            <a:t>perform Aggregate Functions - SUM, AVERAGE, MAX and MIN functions</a:t>
          </a:r>
          <a:endParaRPr lang="en-GB" sz="2900" kern="1200" dirty="0"/>
        </a:p>
      </dsp:txBody>
      <dsp:txXfrm>
        <a:off x="569481" y="639068"/>
        <a:ext cx="2745223" cy="2745223"/>
      </dsp:txXfrm>
    </dsp:sp>
    <dsp:sp modelId="{E796C3A5-2BDA-4ADA-BF01-F5798D43154D}">
      <dsp:nvSpPr>
        <dsp:cNvPr id="0" name=""/>
        <dsp:cNvSpPr/>
      </dsp:nvSpPr>
      <dsp:spPr>
        <a:xfrm>
          <a:off x="3580939" y="-478231"/>
          <a:ext cx="2421147" cy="1310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3580939" y="-216174"/>
        <a:ext cx="2028061" cy="786173"/>
      </dsp:txXfrm>
    </dsp:sp>
    <dsp:sp modelId="{CFBFFBF4-93F6-455D-8D31-6065DD4175DA}">
      <dsp:nvSpPr>
        <dsp:cNvPr id="0" name=""/>
        <dsp:cNvSpPr/>
      </dsp:nvSpPr>
      <dsp:spPr>
        <a:xfrm>
          <a:off x="5836812" y="70513"/>
          <a:ext cx="3882333" cy="38823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You will know how to create a new field within a query, and use existing fields to perform a variety of calculations</a:t>
          </a:r>
          <a:endParaRPr lang="en-GB" sz="2900" kern="1200" dirty="0"/>
        </a:p>
      </dsp:txBody>
      <dsp:txXfrm>
        <a:off x="6405367" y="639068"/>
        <a:ext cx="2745223" cy="2745223"/>
      </dsp:txXfrm>
    </dsp:sp>
    <dsp:sp modelId="{8BBFD4B0-F208-4494-92B6-7AB7D2A70D58}">
      <dsp:nvSpPr>
        <dsp:cNvPr id="0" name=""/>
        <dsp:cNvSpPr/>
      </dsp:nvSpPr>
      <dsp:spPr>
        <a:xfrm rot="10800000">
          <a:off x="3717985" y="3191304"/>
          <a:ext cx="2421147" cy="1310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 rot="10800000">
        <a:off x="4111071" y="3453361"/>
        <a:ext cx="2028061" cy="7861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5F7E4-4CA2-42EC-911B-EF7CADC11BE7}">
      <dsp:nvSpPr>
        <dsp:cNvPr id="0" name=""/>
        <dsp:cNvSpPr/>
      </dsp:nvSpPr>
      <dsp:spPr>
        <a:xfrm>
          <a:off x="1455300" y="0"/>
          <a:ext cx="6827056" cy="46775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baseline="0" dirty="0" smtClean="0"/>
            <a:t>In your Higher exam it is most likely that you will be asked to carry out one or both of these in the database task.</a:t>
          </a:r>
          <a:endParaRPr lang="en-GB" sz="4400" kern="1200" dirty="0"/>
        </a:p>
      </dsp:txBody>
      <dsp:txXfrm>
        <a:off x="2455099" y="685005"/>
        <a:ext cx="4827458" cy="3307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A942F-2D15-4198-879D-529BE3B2FC2B}">
      <dsp:nvSpPr>
        <dsp:cNvPr id="0" name=""/>
        <dsp:cNvSpPr/>
      </dsp:nvSpPr>
      <dsp:spPr>
        <a:xfrm>
          <a:off x="0" y="88642"/>
          <a:ext cx="9830685" cy="83421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This is where you use information in existing fields to create and perform a calculation in a new field. This could be: </a:t>
          </a:r>
          <a:endParaRPr lang="en-GB" sz="2300" kern="1200" dirty="0"/>
        </a:p>
      </dsp:txBody>
      <dsp:txXfrm>
        <a:off x="40723" y="129365"/>
        <a:ext cx="9749239" cy="752764"/>
      </dsp:txXfrm>
    </dsp:sp>
    <dsp:sp modelId="{B001D960-EC74-45D3-8DAD-E92CC54D2CD7}">
      <dsp:nvSpPr>
        <dsp:cNvPr id="0" name=""/>
        <dsp:cNvSpPr/>
      </dsp:nvSpPr>
      <dsp:spPr>
        <a:xfrm>
          <a:off x="0" y="989092"/>
          <a:ext cx="9830685" cy="83421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An increase in price using a percentage</a:t>
          </a:r>
          <a:endParaRPr lang="en-GB" sz="2300" kern="1200" dirty="0"/>
        </a:p>
      </dsp:txBody>
      <dsp:txXfrm>
        <a:off x="40723" y="1029815"/>
        <a:ext cx="9749239" cy="752764"/>
      </dsp:txXfrm>
    </dsp:sp>
    <dsp:sp modelId="{A249242E-91B3-4A80-87B1-B1A895D99647}">
      <dsp:nvSpPr>
        <dsp:cNvPr id="0" name=""/>
        <dsp:cNvSpPr/>
      </dsp:nvSpPr>
      <dsp:spPr>
        <a:xfrm>
          <a:off x="0" y="1889542"/>
          <a:ext cx="9830685" cy="83421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 decrease in price using a percentage</a:t>
          </a:r>
          <a:endParaRPr lang="en-GB" sz="2300" kern="1200" dirty="0"/>
        </a:p>
      </dsp:txBody>
      <dsp:txXfrm>
        <a:off x="40723" y="1930265"/>
        <a:ext cx="9749239" cy="752764"/>
      </dsp:txXfrm>
    </dsp:sp>
    <dsp:sp modelId="{2F9F0DAD-1148-45C4-AD55-8943CA2C2EBE}">
      <dsp:nvSpPr>
        <dsp:cNvPr id="0" name=""/>
        <dsp:cNvSpPr/>
      </dsp:nvSpPr>
      <dsp:spPr>
        <a:xfrm>
          <a:off x="0" y="2789992"/>
          <a:ext cx="9830685" cy="83421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Addition or subtraction</a:t>
          </a:r>
          <a:endParaRPr lang="en-US" sz="2300" kern="1200" dirty="0"/>
        </a:p>
      </dsp:txBody>
      <dsp:txXfrm>
        <a:off x="40723" y="2830715"/>
        <a:ext cx="9749239" cy="752764"/>
      </dsp:txXfrm>
    </dsp:sp>
    <dsp:sp modelId="{B0519A06-28F2-4D4F-8E8F-189A75E64124}">
      <dsp:nvSpPr>
        <dsp:cNvPr id="0" name=""/>
        <dsp:cNvSpPr/>
      </dsp:nvSpPr>
      <dsp:spPr>
        <a:xfrm>
          <a:off x="0" y="3690442"/>
          <a:ext cx="9830685" cy="83421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Multiplication or division</a:t>
          </a:r>
          <a:endParaRPr lang="en-US" sz="2300" kern="1200" dirty="0"/>
        </a:p>
      </dsp:txBody>
      <dsp:txXfrm>
        <a:off x="40723" y="3731165"/>
        <a:ext cx="9749239" cy="7527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76E00-05AC-4660-B87E-911C99E506E6}">
      <dsp:nvSpPr>
        <dsp:cNvPr id="0" name=""/>
        <dsp:cNvSpPr/>
      </dsp:nvSpPr>
      <dsp:spPr>
        <a:xfrm>
          <a:off x="729005" y="0"/>
          <a:ext cx="8262062" cy="40233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9247D-A854-4FF3-B27A-5A8F09B06464}">
      <dsp:nvSpPr>
        <dsp:cNvPr id="0" name=""/>
        <dsp:cNvSpPr/>
      </dsp:nvSpPr>
      <dsp:spPr>
        <a:xfrm>
          <a:off x="3322" y="1207008"/>
          <a:ext cx="2158539" cy="1609344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+</a:t>
          </a:r>
          <a:endParaRPr lang="en-GB" sz="6500" kern="1200" dirty="0"/>
        </a:p>
      </dsp:txBody>
      <dsp:txXfrm>
        <a:off x="81884" y="1285570"/>
        <a:ext cx="2001415" cy="1452220"/>
      </dsp:txXfrm>
    </dsp:sp>
    <dsp:sp modelId="{AB3DBEE4-D3BE-4875-8704-EFE13DE97131}">
      <dsp:nvSpPr>
        <dsp:cNvPr id="0" name=""/>
        <dsp:cNvSpPr/>
      </dsp:nvSpPr>
      <dsp:spPr>
        <a:xfrm>
          <a:off x="2521618" y="1207008"/>
          <a:ext cx="2158539" cy="1609344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-</a:t>
          </a:r>
          <a:endParaRPr lang="en-GB" sz="6500" kern="1200" dirty="0"/>
        </a:p>
      </dsp:txBody>
      <dsp:txXfrm>
        <a:off x="2600180" y="1285570"/>
        <a:ext cx="2001415" cy="1452220"/>
      </dsp:txXfrm>
    </dsp:sp>
    <dsp:sp modelId="{75B58111-41CE-4AA7-83FC-C8AD4A1D60B3}">
      <dsp:nvSpPr>
        <dsp:cNvPr id="0" name=""/>
        <dsp:cNvSpPr/>
      </dsp:nvSpPr>
      <dsp:spPr>
        <a:xfrm>
          <a:off x="5039914" y="1207008"/>
          <a:ext cx="2158539" cy="1609344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*</a:t>
          </a:r>
          <a:endParaRPr lang="en-GB" sz="6500" kern="1200" dirty="0"/>
        </a:p>
      </dsp:txBody>
      <dsp:txXfrm>
        <a:off x="5118476" y="1285570"/>
        <a:ext cx="2001415" cy="1452220"/>
      </dsp:txXfrm>
    </dsp:sp>
    <dsp:sp modelId="{16709A66-F9AB-4450-89EC-8BD4E548C53B}">
      <dsp:nvSpPr>
        <dsp:cNvPr id="0" name=""/>
        <dsp:cNvSpPr/>
      </dsp:nvSpPr>
      <dsp:spPr>
        <a:xfrm>
          <a:off x="7558211" y="1207008"/>
          <a:ext cx="2158539" cy="1609344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/</a:t>
          </a:r>
          <a:endParaRPr lang="en-GB" sz="6500" kern="1200" dirty="0"/>
        </a:p>
      </dsp:txBody>
      <dsp:txXfrm>
        <a:off x="7636773" y="1285570"/>
        <a:ext cx="2001415" cy="14522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190F0-FD60-4D32-948F-14D4CAC72197}">
      <dsp:nvSpPr>
        <dsp:cNvPr id="0" name=""/>
        <dsp:cNvSpPr/>
      </dsp:nvSpPr>
      <dsp:spPr>
        <a:xfrm>
          <a:off x="0" y="416272"/>
          <a:ext cx="9720072" cy="981045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Its now time to add in 2 Calculated Fields:</a:t>
          </a:r>
          <a:endParaRPr lang="en-GB" sz="4300" kern="1200" dirty="0"/>
        </a:p>
      </dsp:txBody>
      <dsp:txXfrm>
        <a:off x="47891" y="464163"/>
        <a:ext cx="9624290" cy="885263"/>
      </dsp:txXfrm>
    </dsp:sp>
    <dsp:sp modelId="{A09ACC85-5EFF-4C4B-9A46-001120855723}">
      <dsp:nvSpPr>
        <dsp:cNvPr id="0" name=""/>
        <dsp:cNvSpPr/>
      </dsp:nvSpPr>
      <dsp:spPr>
        <a:xfrm>
          <a:off x="0" y="1521157"/>
          <a:ext cx="9720072" cy="981045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smtClean="0"/>
            <a:t>Discount Amount</a:t>
          </a:r>
          <a:endParaRPr lang="en-GB" sz="4300" kern="1200"/>
        </a:p>
      </dsp:txBody>
      <dsp:txXfrm>
        <a:off x="47891" y="1569048"/>
        <a:ext cx="9624290" cy="885263"/>
      </dsp:txXfrm>
    </dsp:sp>
    <dsp:sp modelId="{A859BE03-AA1D-444D-9305-C4F173445156}">
      <dsp:nvSpPr>
        <dsp:cNvPr id="0" name=""/>
        <dsp:cNvSpPr/>
      </dsp:nvSpPr>
      <dsp:spPr>
        <a:xfrm>
          <a:off x="0" y="2626042"/>
          <a:ext cx="9720072" cy="981045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smtClean="0"/>
            <a:t>Reduced Price</a:t>
          </a:r>
          <a:endParaRPr lang="en-GB" sz="4300" kern="1200"/>
        </a:p>
      </dsp:txBody>
      <dsp:txXfrm>
        <a:off x="47891" y="2673933"/>
        <a:ext cx="9624290" cy="8852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8700D-368F-4613-9908-420463DBC78C}">
      <dsp:nvSpPr>
        <dsp:cNvPr id="0" name=""/>
        <dsp:cNvSpPr/>
      </dsp:nvSpPr>
      <dsp:spPr>
        <a:xfrm>
          <a:off x="0" y="69508"/>
          <a:ext cx="9720072" cy="1246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Results of queries can be printed by </a:t>
          </a:r>
          <a:r>
            <a:rPr lang="en-GB" sz="2500" b="1" kern="1200" dirty="0">
              <a:solidFill>
                <a:srgbClr val="FFFF00"/>
              </a:solidFill>
            </a:rPr>
            <a:t>copy and pasting</a:t>
          </a:r>
          <a:r>
            <a:rPr lang="en-GB" sz="2500" b="1" kern="1200" dirty="0"/>
            <a:t> </a:t>
          </a:r>
          <a:r>
            <a:rPr lang="en-GB" sz="2500" kern="1200" dirty="0"/>
            <a:t>the results to a Word document</a:t>
          </a:r>
        </a:p>
      </dsp:txBody>
      <dsp:txXfrm>
        <a:off x="60863" y="130371"/>
        <a:ext cx="9598346" cy="1125055"/>
      </dsp:txXfrm>
    </dsp:sp>
    <dsp:sp modelId="{730324C9-4900-41BB-86AB-FCF73A041E71}">
      <dsp:nvSpPr>
        <dsp:cNvPr id="0" name=""/>
        <dsp:cNvSpPr/>
      </dsp:nvSpPr>
      <dsp:spPr>
        <a:xfrm>
          <a:off x="0" y="1388289"/>
          <a:ext cx="9720072" cy="1246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Its </a:t>
          </a:r>
          <a:r>
            <a:rPr lang="en-GB" sz="2500" b="1" kern="1200" dirty="0">
              <a:solidFill>
                <a:srgbClr val="FFFF00"/>
              </a:solidFill>
            </a:rPr>
            <a:t>better</a:t>
          </a:r>
          <a:r>
            <a:rPr lang="en-GB" sz="2500" kern="1200" dirty="0"/>
            <a:t> if you print them in a </a:t>
          </a:r>
          <a:r>
            <a:rPr lang="en-GB" sz="2500" b="1" kern="1200" dirty="0">
              <a:solidFill>
                <a:srgbClr val="FFFF00"/>
              </a:solidFill>
            </a:rPr>
            <a:t>database report</a:t>
          </a:r>
          <a:r>
            <a:rPr lang="en-GB" sz="2500" kern="1200" dirty="0"/>
            <a:t>, demonstrating your knowledge of </a:t>
          </a:r>
          <a:r>
            <a:rPr lang="en-GB" sz="2500" b="1" kern="1200" dirty="0">
              <a:solidFill>
                <a:srgbClr val="FFFF00"/>
              </a:solidFill>
            </a:rPr>
            <a:t>reports</a:t>
          </a:r>
          <a:r>
            <a:rPr lang="en-GB" sz="2500" kern="1200" dirty="0"/>
            <a:t>.</a:t>
          </a:r>
        </a:p>
      </dsp:txBody>
      <dsp:txXfrm>
        <a:off x="60863" y="1449152"/>
        <a:ext cx="9598346" cy="1125055"/>
      </dsp:txXfrm>
    </dsp:sp>
    <dsp:sp modelId="{A49EF453-484B-411E-B3F5-1A291139F7A9}">
      <dsp:nvSpPr>
        <dsp:cNvPr id="0" name=""/>
        <dsp:cNvSpPr/>
      </dsp:nvSpPr>
      <dsp:spPr>
        <a:xfrm>
          <a:off x="0" y="2707070"/>
          <a:ext cx="9720072" cy="1246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You may have to include your </a:t>
          </a:r>
          <a:r>
            <a:rPr lang="en-GB" sz="2500" b="1" kern="1200" dirty="0">
              <a:solidFill>
                <a:srgbClr val="FFFF00"/>
              </a:solidFill>
            </a:rPr>
            <a:t>query results</a:t>
          </a:r>
          <a:r>
            <a:rPr lang="en-GB" sz="2500" kern="1200" dirty="0"/>
            <a:t> in a </a:t>
          </a:r>
          <a:r>
            <a:rPr lang="en-GB" sz="2500" b="1" kern="1200" dirty="0">
              <a:solidFill>
                <a:srgbClr val="FFFF00"/>
              </a:solidFill>
            </a:rPr>
            <a:t>business letter </a:t>
          </a:r>
          <a:r>
            <a:rPr lang="en-GB" sz="2500" kern="1200" dirty="0"/>
            <a:t>or in a </a:t>
          </a:r>
          <a:r>
            <a:rPr lang="en-GB" sz="2500" b="1" kern="1200" dirty="0" err="1">
              <a:solidFill>
                <a:srgbClr val="FFFF00"/>
              </a:solidFill>
            </a:rPr>
            <a:t>Powerpoint</a:t>
          </a:r>
          <a:r>
            <a:rPr lang="en-GB" sz="2500" b="1" kern="1200" dirty="0">
              <a:solidFill>
                <a:srgbClr val="FFFF00"/>
              </a:solidFill>
            </a:rPr>
            <a:t> presentation</a:t>
          </a:r>
          <a:r>
            <a:rPr lang="en-GB" sz="2500" kern="1200" dirty="0"/>
            <a:t>, so in this case your would simply open the document and paste the query results in the relevant place.</a:t>
          </a:r>
        </a:p>
      </dsp:txBody>
      <dsp:txXfrm>
        <a:off x="60863" y="2767933"/>
        <a:ext cx="9598346" cy="1125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81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4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62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3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61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5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1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9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6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81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D6CE1-90C0-4DE9-9958-DDCD93D2B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Calculations in Queries</a:t>
            </a:r>
            <a:endParaRPr lang="en-GB" sz="2000" dirty="0"/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81CA6F8-2ED7-4E18-9CB5-CC6A1986F7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0820" y="1317868"/>
            <a:ext cx="7152784" cy="47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F5DE-A694-4B3E-9C6A-C0A44386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Worked </a:t>
            </a:r>
            <a:r>
              <a:rPr lang="en-GB" dirty="0" smtClean="0"/>
              <a:t>examples – TAYFORTH CARAVANS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35" y="1730870"/>
            <a:ext cx="5338917" cy="48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Aggregate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42" y="2286000"/>
            <a:ext cx="10648335" cy="408530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We are going to have a look at the Caravan Database to see if we can:</a:t>
            </a:r>
          </a:p>
          <a:p>
            <a:endParaRPr lang="en-GB" dirty="0"/>
          </a:p>
          <a:p>
            <a:r>
              <a:rPr lang="en-GB" dirty="0" smtClean="0"/>
              <a:t>Calculate the </a:t>
            </a:r>
            <a:r>
              <a:rPr lang="en-GB" b="1" dirty="0" smtClean="0">
                <a:solidFill>
                  <a:schemeClr val="accent2"/>
                </a:solidFill>
              </a:rPr>
              <a:t>number of </a:t>
            </a:r>
            <a:r>
              <a:rPr lang="en-GB" dirty="0" smtClean="0"/>
              <a:t>caravans held in stock from each Manufacturer</a:t>
            </a:r>
          </a:p>
          <a:p>
            <a:r>
              <a:rPr lang="en-GB" dirty="0" smtClean="0"/>
              <a:t>Calculate the </a:t>
            </a:r>
            <a:r>
              <a:rPr lang="en-GB" b="1" dirty="0" smtClean="0">
                <a:solidFill>
                  <a:schemeClr val="accent2"/>
                </a:solidFill>
              </a:rPr>
              <a:t>total value of </a:t>
            </a:r>
            <a:r>
              <a:rPr lang="en-GB" dirty="0"/>
              <a:t>caravans held in stock from each </a:t>
            </a:r>
            <a:r>
              <a:rPr lang="en-GB" dirty="0" smtClean="0"/>
              <a:t>Manufacturer</a:t>
            </a:r>
          </a:p>
          <a:p>
            <a:endParaRPr lang="en-GB" b="1" dirty="0">
              <a:solidFill>
                <a:schemeClr val="accent2"/>
              </a:solidFill>
            </a:endParaRPr>
          </a:p>
          <a:p>
            <a:pPr algn="r"/>
            <a:r>
              <a:rPr lang="en-GB" sz="6000" b="1" dirty="0" smtClean="0">
                <a:solidFill>
                  <a:schemeClr val="accent2"/>
                </a:solidFill>
              </a:rPr>
              <a:t>Remember to look carefully at the database tables before you start!</a:t>
            </a:r>
            <a:endParaRPr lang="en-GB" sz="6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AGGREGATE FUNCTIONS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075"/>
            <a:ext cx="12192000" cy="46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AGGREGATE FUNCTIONS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88345"/>
              </p:ext>
            </p:extLst>
          </p:nvPr>
        </p:nvGraphicFramePr>
        <p:xfrm>
          <a:off x="1820164" y="2281869"/>
          <a:ext cx="8128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561">
                  <a:extLst>
                    <a:ext uri="{9D8B030D-6E8A-4147-A177-3AD203B41FA5}">
                      <a16:colId xmlns:a16="http://schemas.microsoft.com/office/drawing/2014/main" val="2742397541"/>
                    </a:ext>
                  </a:extLst>
                </a:gridCol>
                <a:gridCol w="7195439">
                  <a:extLst>
                    <a:ext uri="{9D8B030D-6E8A-4147-A177-3AD203B41FA5}">
                      <a16:colId xmlns:a16="http://schemas.microsoft.com/office/drawing/2014/main" val="906966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Steps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you need</a:t>
                      </a:r>
                      <a:r>
                        <a:rPr lang="en-GB" baseline="0" dirty="0" smtClean="0"/>
                        <a:t> to do: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969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Look</a:t>
                      </a:r>
                      <a:r>
                        <a:rPr lang="en-GB" baseline="0" dirty="0" smtClean="0"/>
                        <a:t> carefully at the table information, and look carefully at what is being asked you in the task.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66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Add the relevant fields</a:t>
                      </a:r>
                      <a:r>
                        <a:rPr lang="en-GB" baseline="0" dirty="0" smtClean="0"/>
                        <a:t> to the Query.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19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Click on the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0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See how there is an additional line added to your query which</a:t>
                      </a:r>
                      <a:r>
                        <a:rPr lang="en-GB" baseline="0" dirty="0" smtClean="0"/>
                        <a:t> enables you to Group By: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454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Choose the correct</a:t>
                      </a:r>
                      <a:r>
                        <a:rPr lang="en-GB" baseline="0" dirty="0" smtClean="0"/>
                        <a:t> function from SUM, AVERAGE, COUNT, MAX or MIN.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61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Run</a:t>
                      </a:r>
                      <a:r>
                        <a:rPr lang="en-GB" baseline="0" dirty="0" smtClean="0"/>
                        <a:t> the Query in the usual way to check that this works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23154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5100" t="7400" r="19800" b="83000"/>
          <a:stretch/>
        </p:blipFill>
        <p:spPr>
          <a:xfrm>
            <a:off x="3982063" y="3620015"/>
            <a:ext cx="324463" cy="4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AGGREGATE FUNCTIONS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51565"/>
              </p:ext>
            </p:extLst>
          </p:nvPr>
        </p:nvGraphicFramePr>
        <p:xfrm>
          <a:off x="1894094" y="2263807"/>
          <a:ext cx="7485880" cy="3399573"/>
        </p:xfrm>
        <a:graphic>
          <a:graphicData uri="http://schemas.openxmlformats.org/drawingml/2006/table">
            <a:tbl>
              <a:tblPr/>
              <a:tblGrid>
                <a:gridCol w="2200326">
                  <a:extLst>
                    <a:ext uri="{9D8B030D-6E8A-4147-A177-3AD203B41FA5}">
                      <a16:colId xmlns:a16="http://schemas.microsoft.com/office/drawing/2014/main" val="3255255593"/>
                    </a:ext>
                  </a:extLst>
                </a:gridCol>
                <a:gridCol w="3132289">
                  <a:extLst>
                    <a:ext uri="{9D8B030D-6E8A-4147-A177-3AD203B41FA5}">
                      <a16:colId xmlns:a16="http://schemas.microsoft.com/office/drawing/2014/main" val="1600169922"/>
                    </a:ext>
                  </a:extLst>
                </a:gridCol>
                <a:gridCol w="2153265">
                  <a:extLst>
                    <a:ext uri="{9D8B030D-6E8A-4147-A177-3AD203B41FA5}">
                      <a16:colId xmlns:a16="http://schemas.microsoft.com/office/drawing/2014/main" val="416399409"/>
                    </a:ext>
                  </a:extLst>
                </a:gridCol>
              </a:tblGrid>
              <a:tr h="570558">
                <a:tc gridSpan="3">
                  <a:txBody>
                    <a:bodyPr/>
                    <a:lstStyle/>
                    <a:p>
                      <a:r>
                        <a:rPr lang="en-GB" sz="2000" dirty="0" smtClean="0"/>
                        <a:t>Results</a:t>
                      </a:r>
                      <a:r>
                        <a:rPr lang="en-GB" sz="2000" baseline="0" dirty="0" smtClean="0"/>
                        <a:t> will look something like this!</a:t>
                      </a:r>
                      <a:endParaRPr lang="en-GB" sz="2000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949909"/>
                  </a:ext>
                </a:extLst>
              </a:tr>
              <a:tr h="404145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MANUFACTURER</a:t>
                      </a:r>
                      <a:endParaRPr lang="en-GB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effectLst/>
                          <a:latin typeface="Calibri" panose="020F0502020204030204" pitchFamily="34" charset="0"/>
                        </a:rPr>
                        <a:t>CountOfMANUFACTURER</a:t>
                      </a:r>
                      <a:endParaRPr lang="en-GB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alibri" panose="020F0502020204030204" pitchFamily="34" charset="0"/>
                        </a:rPr>
                        <a:t>SumOfPRICE</a:t>
                      </a:r>
                      <a:endParaRPr lang="en-GB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76993"/>
                  </a:ext>
                </a:extLst>
              </a:tr>
              <a:tr h="404145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alibri" panose="020F0502020204030204" pitchFamily="34" charset="0"/>
                        </a:rPr>
                        <a:t>Ariada</a:t>
                      </a:r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  <a:latin typeface="Calibri" panose="020F0502020204030204" pitchFamily="34" charset="0"/>
                        </a:rPr>
                        <a:t>£85,957.00</a:t>
                      </a:r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012271"/>
                  </a:ext>
                </a:extLst>
              </a:tr>
              <a:tr h="404145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alibri" panose="020F0502020204030204" pitchFamily="34" charset="0"/>
                        </a:rPr>
                        <a:t>Barclay</a:t>
                      </a:r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  <a:latin typeface="Calibri" panose="020F0502020204030204" pitchFamily="34" charset="0"/>
                        </a:rPr>
                        <a:t>£123,153.00</a:t>
                      </a:r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588403"/>
                  </a:ext>
                </a:extLst>
              </a:tr>
              <a:tr h="404145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alibri" panose="020F0502020204030204" pitchFamily="34" charset="0"/>
                        </a:rPr>
                        <a:t>Church</a:t>
                      </a:r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£178,498.00</a:t>
                      </a:r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130667"/>
                  </a:ext>
                </a:extLst>
              </a:tr>
              <a:tr h="404145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alibri" panose="020F0502020204030204" pitchFamily="34" charset="0"/>
                        </a:rPr>
                        <a:t>Kirkwood</a:t>
                      </a:r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£73,177.00</a:t>
                      </a:r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08180"/>
                  </a:ext>
                </a:extLst>
              </a:tr>
              <a:tr h="404145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alibri" panose="020F0502020204030204" pitchFamily="34" charset="0"/>
                        </a:rPr>
                        <a:t>Meridian</a:t>
                      </a:r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£68,570.00</a:t>
                      </a:r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98531"/>
                  </a:ext>
                </a:extLst>
              </a:tr>
              <a:tr h="404145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Calibri" panose="020F0502020204030204" pitchFamily="34" charset="0"/>
                        </a:rPr>
                        <a:t>Stellar</a:t>
                      </a:r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effectLst/>
                          <a:latin typeface="Calibri" panose="020F0502020204030204" pitchFamily="34" charset="0"/>
                        </a:rPr>
                        <a:t>£137,954.00</a:t>
                      </a:r>
                      <a:endParaRPr lang="en-GB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53055"/>
                  </a:ext>
                </a:extLst>
              </a:tr>
            </a:tbl>
          </a:graphicData>
        </a:graphic>
      </p:graphicFrame>
      <p:sp>
        <p:nvSpPr>
          <p:cNvPr id="5" name="Left Arrow 4"/>
          <p:cNvSpPr/>
          <p:nvPr/>
        </p:nvSpPr>
        <p:spPr>
          <a:xfrm rot="19113752">
            <a:off x="5455448" y="1017639"/>
            <a:ext cx="3790336" cy="8849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UNACCEPTABLE HEADING</a:t>
            </a:r>
            <a:endParaRPr lang="en-GB" dirty="0"/>
          </a:p>
        </p:txBody>
      </p:sp>
      <p:sp>
        <p:nvSpPr>
          <p:cNvPr id="6" name="Left Arrow 5"/>
          <p:cNvSpPr/>
          <p:nvPr/>
        </p:nvSpPr>
        <p:spPr>
          <a:xfrm rot="19113752">
            <a:off x="7642694" y="1196615"/>
            <a:ext cx="3790336" cy="8849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UNACCEPTABLE HEADING</a:t>
            </a:r>
            <a:endParaRPr lang="en-GB" dirty="0"/>
          </a:p>
        </p:txBody>
      </p:sp>
      <p:sp>
        <p:nvSpPr>
          <p:cNvPr id="7" name="Horizontal Scroll 6"/>
          <p:cNvSpPr/>
          <p:nvPr/>
        </p:nvSpPr>
        <p:spPr>
          <a:xfrm>
            <a:off x="5637033" y="5663380"/>
            <a:ext cx="6250167" cy="10766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These headings can be renamed in the Properties. Keep all headings consistent!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896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AGGREGATE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need to go back to design view of the Query and right click under the MANUFACTURER Field Heading. This will bring up the Properties box.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51" t="48690" r="62752" b="26512"/>
          <a:stretch/>
        </p:blipFill>
        <p:spPr>
          <a:xfrm>
            <a:off x="4660489" y="3044064"/>
            <a:ext cx="2123768" cy="326529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799006" y="5810865"/>
            <a:ext cx="3244646" cy="498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Click on this!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6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t="3831" r="-152" b="26008"/>
          <a:stretch/>
        </p:blipFill>
        <p:spPr>
          <a:xfrm>
            <a:off x="290052" y="619432"/>
            <a:ext cx="9768349" cy="513244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0428597">
            <a:off x="9911127" y="910204"/>
            <a:ext cx="1902542" cy="9438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250130" y="1961536"/>
            <a:ext cx="1666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Property Sheet appears at the right hand side, and you will see a blank Caption Box.</a:t>
            </a:r>
          </a:p>
          <a:p>
            <a:endParaRPr lang="en-GB" dirty="0"/>
          </a:p>
          <a:p>
            <a:r>
              <a:rPr lang="en-GB" dirty="0" smtClean="0"/>
              <a:t>THIS IS WHERE YOU SHOULD ADD YOUR HEADING.</a:t>
            </a:r>
          </a:p>
          <a:p>
            <a:endParaRPr lang="en-GB" dirty="0"/>
          </a:p>
          <a:p>
            <a:r>
              <a:rPr lang="en-GB" dirty="0" smtClean="0"/>
              <a:t>Run the query to check that it works!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3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t="4436" r="-706" b="26814"/>
          <a:stretch/>
        </p:blipFill>
        <p:spPr>
          <a:xfrm>
            <a:off x="235972" y="275500"/>
            <a:ext cx="11784606" cy="60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1" r="303" b="57223"/>
          <a:stretch/>
        </p:blipFill>
        <p:spPr>
          <a:xfrm>
            <a:off x="540775" y="277648"/>
            <a:ext cx="11236516" cy="361592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918833">
            <a:off x="6126479" y="2123769"/>
            <a:ext cx="4911213" cy="17845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now need to repeat the process for this field to add in a name that makes sense.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133" r="1058" b="21673"/>
          <a:stretch/>
        </p:blipFill>
        <p:spPr>
          <a:xfrm>
            <a:off x="1514167" y="560439"/>
            <a:ext cx="9650362" cy="542740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10902398" y="3026074"/>
            <a:ext cx="884904" cy="280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157D9-B965-4456-823E-FD72B6BD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Learning intentions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EE8521A-6B79-4327-B6D0-9C420CA67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620789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8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38" b="56955"/>
          <a:stretch/>
        </p:blipFill>
        <p:spPr>
          <a:xfrm>
            <a:off x="216310" y="585216"/>
            <a:ext cx="11618072" cy="333785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6046839" y="1873044"/>
            <a:ext cx="5787543" cy="3067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is what you would </a:t>
            </a:r>
            <a:r>
              <a:rPr lang="en-GB" dirty="0" err="1" smtClean="0"/>
              <a:t>would</a:t>
            </a:r>
            <a:r>
              <a:rPr lang="en-GB" dirty="0" smtClean="0"/>
              <a:t> print, preferably as a report. (You could also be asked to paste into a Word Document or a </a:t>
            </a:r>
            <a:r>
              <a:rPr lang="en-GB" dirty="0" err="1" smtClean="0"/>
              <a:t>Powerpoint</a:t>
            </a:r>
            <a:r>
              <a:rPr lang="en-GB" dirty="0" smtClean="0"/>
              <a:t>, depending on the task).</a:t>
            </a:r>
          </a:p>
        </p:txBody>
      </p:sp>
    </p:spTree>
    <p:extLst>
      <p:ext uri="{BB962C8B-B14F-4D97-AF65-F5344CB8AC3E}">
        <p14:creationId xmlns:p14="http://schemas.microsoft.com/office/powerpoint/2010/main" val="35098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calculated field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697182"/>
              </p:ext>
            </p:extLst>
          </p:nvPr>
        </p:nvGraphicFramePr>
        <p:xfrm>
          <a:off x="1024128" y="1696065"/>
          <a:ext cx="9830685" cy="461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06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E261-5FAB-47E2-8855-975E3CC9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41846" cy="1435313"/>
          </a:xfrm>
        </p:spPr>
        <p:txBody>
          <a:bodyPr/>
          <a:lstStyle/>
          <a:p>
            <a:r>
              <a:rPr lang="en-GB" dirty="0"/>
              <a:t>Mathematical </a:t>
            </a:r>
            <a:r>
              <a:rPr lang="en-GB" dirty="0" smtClean="0"/>
              <a:t>operators for calculated fields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E4A523-718F-4635-A081-2B7B8DC1F4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223150"/>
              </p:ext>
            </p:extLst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46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CALCULATED FIELDS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075"/>
            <a:ext cx="12192000" cy="46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Calculated fields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You are going to work out a 10% discount on all 2007 Caravans in stock.</a:t>
            </a:r>
          </a:p>
          <a:p>
            <a:endParaRPr lang="en-GB" sz="4000" dirty="0"/>
          </a:p>
          <a:p>
            <a:r>
              <a:rPr lang="en-GB" sz="4000" dirty="0" smtClean="0"/>
              <a:t>You should print this query showing Manufacturer, Model, Price, Discount Amount and Reduced Price.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726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F5DE-A694-4B3E-9C6A-C0A44386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Worked </a:t>
            </a:r>
            <a:r>
              <a:rPr lang="en-GB" dirty="0" smtClean="0"/>
              <a:t>examples – TAYFORTH CARAVANS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35" y="1730870"/>
            <a:ext cx="5338917" cy="48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38" r="605" b="22480"/>
          <a:stretch/>
        </p:blipFill>
        <p:spPr>
          <a:xfrm>
            <a:off x="186813" y="162232"/>
            <a:ext cx="11670890" cy="64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Calculated queries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631228"/>
              </p:ext>
            </p:extLst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32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4033" r="151" b="23387"/>
          <a:stretch/>
        </p:blipFill>
        <p:spPr>
          <a:xfrm>
            <a:off x="186812" y="0"/>
            <a:ext cx="11700387" cy="637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3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90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10C6-9508-4106-A2F7-D5B2BABF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 criteria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5114C0-9C4A-4FB8-AFAE-24552859A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7783"/>
              </p:ext>
            </p:extLst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9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739" r="1361" b="23688"/>
          <a:stretch/>
        </p:blipFill>
        <p:spPr>
          <a:xfrm>
            <a:off x="0" y="0"/>
            <a:ext cx="12019935" cy="65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 the query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74" t="19859" r="22832" b="32359"/>
          <a:stretch/>
        </p:blipFill>
        <p:spPr>
          <a:xfrm>
            <a:off x="1024128" y="1666568"/>
            <a:ext cx="10155149" cy="4911776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8082116" y="189664"/>
            <a:ext cx="825910" cy="174031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188245" y="442452"/>
            <a:ext cx="2330245" cy="1401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Price and Discount Amount Fields not properly formatted – all prices should be consistently formatted!</a:t>
            </a:r>
            <a:endParaRPr lang="en-GB" dirty="0"/>
          </a:p>
        </p:txBody>
      </p:sp>
      <p:sp>
        <p:nvSpPr>
          <p:cNvPr id="7" name="Down Arrow 6"/>
          <p:cNvSpPr/>
          <p:nvPr/>
        </p:nvSpPr>
        <p:spPr>
          <a:xfrm>
            <a:off x="6684707" y="184355"/>
            <a:ext cx="825910" cy="174031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Calculated fields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need to go back to design view of the Query and right click under the PRICE Field Heading. This will bring up the Properties box.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51" t="48690" r="62752" b="26512"/>
          <a:stretch/>
        </p:blipFill>
        <p:spPr>
          <a:xfrm>
            <a:off x="4660489" y="3044064"/>
            <a:ext cx="2123768" cy="326529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799006" y="5810865"/>
            <a:ext cx="3244646" cy="49849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Click on this!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383" y="0"/>
            <a:ext cx="9720072" cy="1499616"/>
          </a:xfrm>
        </p:spPr>
        <p:txBody>
          <a:bodyPr/>
          <a:lstStyle/>
          <a:p>
            <a:r>
              <a:rPr lang="en-GB" dirty="0" smtClean="0"/>
              <a:t>Calculated fields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137" r="1059" b="24500"/>
          <a:stretch/>
        </p:blipFill>
        <p:spPr>
          <a:xfrm>
            <a:off x="865238" y="1032387"/>
            <a:ext cx="9650361" cy="514718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10550454" y="3163529"/>
            <a:ext cx="1351493" cy="44245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550454" y="3790333"/>
            <a:ext cx="1513727" cy="23892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Format this Field appropriately, and ensure all others are formatted appropriately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499616"/>
          </a:xfrm>
        </p:spPr>
        <p:txBody>
          <a:bodyPr/>
          <a:lstStyle/>
          <a:p>
            <a:r>
              <a:rPr lang="en-GB" dirty="0" smtClean="0"/>
              <a:t>A NOTE ON THE Use of square brackets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47" y="1386347"/>
            <a:ext cx="10848324" cy="5781369"/>
          </a:xfrm>
        </p:spPr>
        <p:txBody>
          <a:bodyPr>
            <a:normAutofit/>
          </a:bodyPr>
          <a:lstStyle/>
          <a:p>
            <a:r>
              <a:rPr lang="en-GB" dirty="0" smtClean="0"/>
              <a:t>These are used to tell the computer that you are doing a calculation </a:t>
            </a:r>
            <a:r>
              <a:rPr lang="en-GB" b="1" u="sng" dirty="0" smtClean="0"/>
              <a:t>working with</a:t>
            </a:r>
            <a:r>
              <a:rPr lang="en-GB" b="1" dirty="0" smtClean="0"/>
              <a:t> </a:t>
            </a:r>
            <a:r>
              <a:rPr lang="en-GB" dirty="0" smtClean="0"/>
              <a:t>an existing field.</a:t>
            </a:r>
            <a:endParaRPr lang="en-GB" dirty="0"/>
          </a:p>
          <a:p>
            <a:r>
              <a:rPr lang="en-GB" dirty="0" smtClean="0"/>
              <a:t>You must remember to add [ at the start and ] at the end of the field name.</a:t>
            </a:r>
          </a:p>
          <a:p>
            <a:endParaRPr lang="en-GB" dirty="0"/>
          </a:p>
          <a:p>
            <a:r>
              <a:rPr lang="en-GB" dirty="0" smtClean="0"/>
              <a:t>For example: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DISCOUNT AMOUNT:</a:t>
            </a:r>
            <a:r>
              <a:rPr lang="en-GB" dirty="0" smtClean="0"/>
              <a:t>[PRICE]*0.1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REDUCED PRICE:</a:t>
            </a:r>
            <a:r>
              <a:rPr lang="en-GB" dirty="0" smtClean="0"/>
              <a:t>[PRICE]-[DISCOUNT AMOUNT]</a:t>
            </a:r>
          </a:p>
          <a:p>
            <a:endParaRPr lang="en-GB" dirty="0"/>
          </a:p>
          <a:p>
            <a:r>
              <a:rPr lang="en-GB" dirty="0" smtClean="0"/>
              <a:t>The Labels are here </a:t>
            </a:r>
            <a:r>
              <a:rPr lang="en-GB" dirty="0" smtClean="0">
                <a:solidFill>
                  <a:schemeClr val="accent2"/>
                </a:solidFill>
              </a:rPr>
              <a:t>in pink </a:t>
            </a:r>
            <a:r>
              <a:rPr lang="en-GB" dirty="0" smtClean="0"/>
              <a:t>– if you miss these out in the query the computer will put in a heading Expr1. You can fix this by including the label - you can also change this in the Caption if you prefer. Either way, all headings must be meaningful.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5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CALCULATED FIELDS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70864"/>
              </p:ext>
            </p:extLst>
          </p:nvPr>
        </p:nvGraphicFramePr>
        <p:xfrm>
          <a:off x="1997145" y="2340862"/>
          <a:ext cx="8128000" cy="40487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32561">
                  <a:extLst>
                    <a:ext uri="{9D8B030D-6E8A-4147-A177-3AD203B41FA5}">
                      <a16:colId xmlns:a16="http://schemas.microsoft.com/office/drawing/2014/main" val="2742397541"/>
                    </a:ext>
                  </a:extLst>
                </a:gridCol>
                <a:gridCol w="7195439">
                  <a:extLst>
                    <a:ext uri="{9D8B030D-6E8A-4147-A177-3AD203B41FA5}">
                      <a16:colId xmlns:a16="http://schemas.microsoft.com/office/drawing/2014/main" val="906966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Steps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you need</a:t>
                      </a:r>
                      <a:r>
                        <a:rPr lang="en-GB" baseline="0" dirty="0" smtClean="0"/>
                        <a:t> to do: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969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Look</a:t>
                      </a:r>
                      <a:r>
                        <a:rPr lang="en-GB" baseline="0" dirty="0" smtClean="0"/>
                        <a:t> carefully at the table information, and look carefully at what is being asked </a:t>
                      </a:r>
                      <a:r>
                        <a:rPr lang="en-GB" baseline="0" dirty="0" smtClean="0"/>
                        <a:t>of you </a:t>
                      </a:r>
                      <a:r>
                        <a:rPr lang="en-GB" baseline="0" dirty="0" smtClean="0"/>
                        <a:t>in the task.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66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Add the relevant fields</a:t>
                      </a:r>
                      <a:r>
                        <a:rPr lang="en-GB" baseline="0" dirty="0" smtClean="0"/>
                        <a:t> to the Query.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19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Add</a:t>
                      </a:r>
                      <a:r>
                        <a:rPr lang="en-GB" baseline="0" dirty="0" smtClean="0"/>
                        <a:t> in a New Field on the right hand side of the query.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0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Add a label</a:t>
                      </a:r>
                      <a:r>
                        <a:rPr lang="en-GB" baseline="0" dirty="0" smtClean="0"/>
                        <a:t> for your field, followed by a colon!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454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Use existing fields</a:t>
                      </a:r>
                      <a:r>
                        <a:rPr lang="en-GB" baseline="0" dirty="0" smtClean="0"/>
                        <a:t> to make the calculation – all existing fields must be displayed within square brackets. You can only make a calculated field from existing fields.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61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Ensure your calculation</a:t>
                      </a:r>
                      <a:r>
                        <a:rPr lang="en-GB" baseline="0" dirty="0" smtClean="0"/>
                        <a:t> is correct using your Numeracy Skills.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919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Run</a:t>
                      </a:r>
                      <a:r>
                        <a:rPr lang="en-GB" baseline="0" dirty="0" smtClean="0"/>
                        <a:t> the Query in the usual way to check that this works and Caption the heading if necessary.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23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9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662DC-E84A-433D-A3D7-BD362CE3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Printing results of queries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AEBE13-0F06-4617-A6ED-C5040245F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388745"/>
              </p:ext>
            </p:extLst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95C71-9693-42A8-94DF-73FC5056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220" y="659423"/>
            <a:ext cx="9737658" cy="4677508"/>
          </a:xfrm>
        </p:spPr>
        <p:txBody>
          <a:bodyPr>
            <a:normAutofit/>
          </a:bodyPr>
          <a:lstStyle/>
          <a:p>
            <a:r>
              <a:rPr lang="en-GB" dirty="0"/>
              <a:t>When you </a:t>
            </a:r>
            <a:r>
              <a:rPr lang="en-GB" dirty="0" smtClean="0"/>
              <a:t>create a </a:t>
            </a:r>
            <a:r>
              <a:rPr lang="en-GB" dirty="0"/>
              <a:t>query you can </a:t>
            </a:r>
            <a:r>
              <a:rPr lang="en-GB" dirty="0" smtClean="0"/>
              <a:t>perform calculations in 2 different ways: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1" u="sng" dirty="0" smtClean="0"/>
              <a:t>use</a:t>
            </a:r>
            <a:r>
              <a:rPr lang="en-GB" dirty="0" smtClean="0"/>
              <a:t> Aggregate functions</a:t>
            </a:r>
            <a:br>
              <a:rPr lang="en-GB" dirty="0" smtClean="0"/>
            </a:br>
            <a:r>
              <a:rPr lang="en-GB" b="1" u="sng" dirty="0" smtClean="0"/>
              <a:t>Create</a:t>
            </a:r>
            <a:r>
              <a:rPr lang="en-GB" dirty="0" smtClean="0"/>
              <a:t> a calculated field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85AB317-A3A5-45FC-96D8-6146BD1BF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980407"/>
              </p:ext>
            </p:extLst>
          </p:nvPr>
        </p:nvGraphicFramePr>
        <p:xfrm>
          <a:off x="1147220" y="659423"/>
          <a:ext cx="9737658" cy="467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9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Aggregate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could be asked to use the Aggregate Function which can be recognised if you look for this icon: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100" t="7400" r="19800" b="83000"/>
          <a:stretch/>
        </p:blipFill>
        <p:spPr>
          <a:xfrm>
            <a:off x="4218039" y="3023420"/>
            <a:ext cx="2079522" cy="29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5381" y="324464"/>
            <a:ext cx="1696065" cy="184826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This is positioned at top right of the screen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661" r="-303" b="7460"/>
          <a:stretch/>
        </p:blipFill>
        <p:spPr>
          <a:xfrm>
            <a:off x="172064" y="324464"/>
            <a:ext cx="9783097" cy="620907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919884" y="442452"/>
            <a:ext cx="2271251" cy="2212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3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AGGREGATE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9720072" cy="39820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When you click on this icon, this will add an extra row to your query.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8" t="51476" r="9287" b="13391"/>
          <a:stretch/>
        </p:blipFill>
        <p:spPr>
          <a:xfrm>
            <a:off x="1024128" y="3052916"/>
            <a:ext cx="10885762" cy="330363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76981" y="3805085"/>
            <a:ext cx="1209367" cy="176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9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Aggregate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9720072" cy="75216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This enables you to select the most appropriate function for the scenario you are working with. The terminology here is reminiscent of when we were working on Spreadsheets!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74903"/>
              </p:ext>
            </p:extLst>
          </p:nvPr>
        </p:nvGraphicFramePr>
        <p:xfrm>
          <a:off x="1589547" y="3239336"/>
          <a:ext cx="8232878" cy="308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439">
                  <a:extLst>
                    <a:ext uri="{9D8B030D-6E8A-4147-A177-3AD203B41FA5}">
                      <a16:colId xmlns:a16="http://schemas.microsoft.com/office/drawing/2014/main" val="4002734780"/>
                    </a:ext>
                  </a:extLst>
                </a:gridCol>
                <a:gridCol w="4116439">
                  <a:extLst>
                    <a:ext uri="{9D8B030D-6E8A-4147-A177-3AD203B41FA5}">
                      <a16:colId xmlns:a16="http://schemas.microsoft.com/office/drawing/2014/main" val="2858826974"/>
                    </a:ext>
                  </a:extLst>
                </a:gridCol>
              </a:tblGrid>
              <a:tr h="514620">
                <a:tc>
                  <a:txBody>
                    <a:bodyPr/>
                    <a:lstStyle/>
                    <a:p>
                      <a:r>
                        <a:rPr lang="en-GB" dirty="0" smtClean="0"/>
                        <a:t>If you are</a:t>
                      </a:r>
                      <a:r>
                        <a:rPr lang="en-GB" baseline="0" dirty="0" smtClean="0"/>
                        <a:t> looking for: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Aggregate</a:t>
                      </a:r>
                      <a:r>
                        <a:rPr lang="en-GB" baseline="0" dirty="0" smtClean="0"/>
                        <a:t> Function selected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36684"/>
                  </a:ext>
                </a:extLst>
              </a:tr>
              <a:tr h="514620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585676"/>
                  </a:ext>
                </a:extLst>
              </a:tr>
              <a:tr h="514620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COUNT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901230"/>
                  </a:ext>
                </a:extLst>
              </a:tr>
              <a:tr h="514620">
                <a:tc>
                  <a:txBody>
                    <a:bodyPr/>
                    <a:lstStyle/>
                    <a:p>
                      <a:r>
                        <a:rPr lang="en-GB" dirty="0" smtClean="0"/>
                        <a:t>Biggest 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MAX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422979"/>
                  </a:ext>
                </a:extLst>
              </a:tr>
              <a:tr h="514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Smallest</a:t>
                      </a:r>
                      <a:r>
                        <a:rPr lang="en-GB" baseline="0" dirty="0" smtClean="0"/>
                        <a:t> number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988182"/>
                  </a:ext>
                </a:extLst>
              </a:tr>
              <a:tr h="514620">
                <a:tc>
                  <a:txBody>
                    <a:bodyPr/>
                    <a:lstStyle/>
                    <a:p>
                      <a:r>
                        <a:rPr lang="en-GB" dirty="0" smtClean="0"/>
                        <a:t>Average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AVERAGE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95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4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1052</Words>
  <Application>Microsoft Office PowerPoint</Application>
  <PresentationFormat>Widescreen</PresentationFormat>
  <Paragraphs>147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Tw Cen MT</vt:lpstr>
      <vt:lpstr>Tw Cen MT Condensed</vt:lpstr>
      <vt:lpstr>Wingdings 3</vt:lpstr>
      <vt:lpstr>Integral</vt:lpstr>
      <vt:lpstr>PowerPoint Presentation</vt:lpstr>
      <vt:lpstr>Learning intentions</vt:lpstr>
      <vt:lpstr>Success criteria</vt:lpstr>
      <vt:lpstr>When you create a query you can perform calculations in 2 different ways:  use Aggregate functions Create a calculated field </vt:lpstr>
      <vt:lpstr>PowerPoint Presentation</vt:lpstr>
      <vt:lpstr>Aggregate functions</vt:lpstr>
      <vt:lpstr>This is positioned at top right of the screen</vt:lpstr>
      <vt:lpstr>AGGREGATE FUNCTIONS</vt:lpstr>
      <vt:lpstr>Aggregate functions</vt:lpstr>
      <vt:lpstr>Worked examples – TAYFORTH CARAVANS</vt:lpstr>
      <vt:lpstr>Aggregate functions</vt:lpstr>
      <vt:lpstr>AGGREGATE FUNCTIONS</vt:lpstr>
      <vt:lpstr>AGGREGATE FUNCTIONS</vt:lpstr>
      <vt:lpstr>AGGREGATE FUNCTIONS</vt:lpstr>
      <vt:lpstr>AGGREGATE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a calculated field</vt:lpstr>
      <vt:lpstr>Mathematical operators for calculated fields</vt:lpstr>
      <vt:lpstr>CALCULATED FIELDS</vt:lpstr>
      <vt:lpstr>Calculated fields</vt:lpstr>
      <vt:lpstr>Worked examples – TAYFORTH CARAVANS</vt:lpstr>
      <vt:lpstr>PowerPoint Presentation</vt:lpstr>
      <vt:lpstr>Calculated queries</vt:lpstr>
      <vt:lpstr>PowerPoint Presentation</vt:lpstr>
      <vt:lpstr>PowerPoint Presentation</vt:lpstr>
      <vt:lpstr>PowerPoint Presentation</vt:lpstr>
      <vt:lpstr>Run the query …</vt:lpstr>
      <vt:lpstr>Calculated fields</vt:lpstr>
      <vt:lpstr>Calculated fields</vt:lpstr>
      <vt:lpstr>A NOTE ON THE Use of square brackets</vt:lpstr>
      <vt:lpstr>CALCULATED FIELDS</vt:lpstr>
      <vt:lpstr>Printing results of queries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</dc:title>
  <dc:creator>Ms McLaughlin</dc:creator>
  <cp:lastModifiedBy>026ClMcLaughlin</cp:lastModifiedBy>
  <cp:revision>25</cp:revision>
  <dcterms:created xsi:type="dcterms:W3CDTF">2018-09-30T09:11:24Z</dcterms:created>
  <dcterms:modified xsi:type="dcterms:W3CDTF">2018-10-02T19:44:20Z</dcterms:modified>
</cp:coreProperties>
</file>