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1" r:id="rId11"/>
    <p:sldId id="269" r:id="rId12"/>
    <p:sldId id="272" r:id="rId13"/>
    <p:sldId id="274" r:id="rId14"/>
    <p:sldId id="273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9C0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williamtraceygroup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209800"/>
          </a:xfrm>
        </p:spPr>
        <p:txBody>
          <a:bodyPr>
            <a:normAutofit/>
          </a:bodyPr>
          <a:lstStyle/>
          <a:p>
            <a:endParaRPr lang="en-GB" sz="2800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2686051"/>
          </a:xfrm>
        </p:spPr>
        <p:txBody>
          <a:bodyPr>
            <a:normAutofit/>
          </a:bodyPr>
          <a:lstStyle/>
          <a:p>
            <a:r>
              <a:rPr lang="en-GB" sz="5400" dirty="0" smtClean="0"/>
              <a:t>EXTERNAL FACTORS</a:t>
            </a:r>
            <a:br>
              <a:rPr lang="en-GB" sz="5400" dirty="0" smtClean="0"/>
            </a:br>
            <a:r>
              <a:rPr lang="en-GB" sz="5400" dirty="0" smtClean="0"/>
              <a:t>(PESTEL)</a:t>
            </a:r>
            <a:endParaRPr lang="en-GB" sz="5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3276599"/>
            <a:ext cx="6400800" cy="3048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9762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External factors </a:t>
            </a:r>
            <a:r>
              <a:rPr lang="en-US" sz="3200" dirty="0" smtClean="0"/>
              <a:t>(cont’d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384714403"/>
              </p:ext>
            </p:extLst>
          </p:nvPr>
        </p:nvGraphicFramePr>
        <p:xfrm>
          <a:off x="533400" y="1066800"/>
          <a:ext cx="8305800" cy="5149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7165"/>
                <a:gridCol w="6188635"/>
              </a:tblGrid>
              <a:tr h="40519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FACTOR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DESCRIPTION</a:t>
                      </a:r>
                      <a:endParaRPr lang="en-US" sz="2000" dirty="0"/>
                    </a:p>
                  </a:txBody>
                  <a:tcPr/>
                </a:tc>
              </a:tr>
              <a:tr h="2338009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D34817"/>
                          </a:solidFill>
                        </a:rPr>
                        <a:t>E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nvironmental</a:t>
                      </a:r>
                      <a:endParaRPr lang="en-US" sz="2400" dirty="0" smtClean="0"/>
                    </a:p>
                    <a:p>
                      <a:endParaRPr lang="en-US" sz="2400" dirty="0" smtClean="0"/>
                    </a:p>
                    <a:p>
                      <a:r>
                        <a:rPr lang="en-US" sz="2000" dirty="0" smtClean="0"/>
                        <a:t>(see case</a:t>
                      </a:r>
                      <a:r>
                        <a:rPr lang="en-US" sz="2000" baseline="0" dirty="0" smtClean="0"/>
                        <a:t> study </a:t>
                      </a:r>
                      <a:r>
                        <a:rPr lang="mr-IN" sz="2000" baseline="0" dirty="0" smtClean="0"/>
                        <a:t>–</a:t>
                      </a:r>
                      <a:r>
                        <a:rPr lang="en-US" sz="2000" baseline="0" dirty="0" smtClean="0"/>
                        <a:t> William Tracey Group)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Issues to do with the environment must be considered. Businesses today are required to act and behave in a much more </a:t>
                      </a:r>
                      <a:r>
                        <a:rPr lang="en-US" sz="2400" b="1" dirty="0" smtClean="0"/>
                        <a:t>socially responsible</a:t>
                      </a:r>
                      <a:r>
                        <a:rPr lang="en-US" sz="2400" b="1" baseline="0" dirty="0" smtClean="0"/>
                        <a:t> </a:t>
                      </a:r>
                      <a:r>
                        <a:rPr lang="en-US" sz="2400" dirty="0" smtClean="0"/>
                        <a:t>way. They need to be seen to promote </a:t>
                      </a:r>
                      <a:r>
                        <a:rPr lang="en-US" sz="2400" dirty="0" smtClean="0">
                          <a:solidFill>
                            <a:srgbClr val="169C0B"/>
                          </a:solidFill>
                        </a:rPr>
                        <a:t>‘</a:t>
                      </a:r>
                      <a:r>
                        <a:rPr lang="en-US" sz="2800" dirty="0" smtClean="0">
                          <a:solidFill>
                            <a:srgbClr val="169C0B"/>
                          </a:solidFill>
                        </a:rPr>
                        <a:t>green issues’ </a:t>
                      </a:r>
                      <a:r>
                        <a:rPr lang="en-US" sz="2400" dirty="0" smtClean="0"/>
                        <a:t>and participate in </a:t>
                      </a:r>
                      <a:r>
                        <a:rPr lang="en-US" sz="2400" b="1" dirty="0" smtClean="0"/>
                        <a:t>recycling</a:t>
                      </a:r>
                      <a:r>
                        <a:rPr lang="en-US" sz="2400" dirty="0" smtClean="0"/>
                        <a:t>, reduce </a:t>
                      </a:r>
                      <a:r>
                        <a:rPr lang="en-US" sz="2400" b="1" dirty="0" smtClean="0"/>
                        <a:t>carbon emissions </a:t>
                      </a:r>
                      <a:r>
                        <a:rPr lang="en-US" sz="2400" dirty="0" smtClean="0"/>
                        <a:t>and other </a:t>
                      </a:r>
                      <a:r>
                        <a:rPr lang="en-US" sz="2400" b="1" dirty="0" smtClean="0"/>
                        <a:t>environment</a:t>
                      </a:r>
                      <a:r>
                        <a:rPr lang="en-US" sz="2400" dirty="0" smtClean="0"/>
                        <a:t>al </a:t>
                      </a:r>
                      <a:r>
                        <a:rPr lang="en-US" sz="2400" b="1" dirty="0" smtClean="0"/>
                        <a:t>practices</a:t>
                      </a:r>
                      <a:endParaRPr lang="en-US" sz="2400" b="1" dirty="0"/>
                    </a:p>
                  </a:txBody>
                  <a:tcPr/>
                </a:tc>
              </a:tr>
              <a:tr h="2397267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D34817"/>
                          </a:solidFill>
                        </a:rPr>
                        <a:t>C </a:t>
                      </a:r>
                      <a:r>
                        <a:rPr lang="en-US" sz="2400" dirty="0" err="1" smtClean="0"/>
                        <a:t>ompetitive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The actions of other </a:t>
                      </a:r>
                      <a:r>
                        <a:rPr lang="en-US" sz="2400" b="1" dirty="0" smtClean="0"/>
                        <a:t>similar</a:t>
                      </a:r>
                      <a:r>
                        <a:rPr lang="en-US" sz="2400" dirty="0" smtClean="0"/>
                        <a:t> businesses in the marketplace. The </a:t>
                      </a:r>
                      <a:r>
                        <a:rPr lang="en-US" sz="2400" b="1" dirty="0" smtClean="0"/>
                        <a:t>decisions</a:t>
                      </a:r>
                      <a:r>
                        <a:rPr lang="en-US" sz="2400" dirty="0" smtClean="0"/>
                        <a:t> that are being made </a:t>
                      </a:r>
                      <a:r>
                        <a:rPr lang="en-US" sz="2400" b="1" dirty="0" smtClean="0"/>
                        <a:t>by competitors have an impact </a:t>
                      </a:r>
                      <a:r>
                        <a:rPr lang="en-US" sz="2400" dirty="0" smtClean="0"/>
                        <a:t>upon the decisions made by a company. If a competitor changes its price or product, this needs to be considered in the decision-making</a:t>
                      </a:r>
                      <a:r>
                        <a:rPr lang="en-US" sz="2400" baseline="0" dirty="0" smtClean="0"/>
                        <a:t> process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3341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371600"/>
            <a:ext cx="7772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In </a:t>
            </a:r>
            <a:r>
              <a:rPr lang="en-US" sz="3200" b="1" dirty="0" smtClean="0"/>
              <a:t>pairs</a:t>
            </a:r>
            <a:r>
              <a:rPr lang="en-US" sz="3200" dirty="0" smtClean="0"/>
              <a:t>, find out about PESTEL factors.  Make notes in your jotter.</a:t>
            </a:r>
          </a:p>
          <a:p>
            <a:pPr marL="0" indent="0">
              <a:buNone/>
            </a:pPr>
            <a:r>
              <a:rPr lang="en-US" sz="3200" dirty="0" smtClean="0"/>
              <a:t>Then in </a:t>
            </a:r>
            <a:r>
              <a:rPr lang="en-US" sz="3200" b="1" dirty="0" smtClean="0"/>
              <a:t>groups of 4</a:t>
            </a:r>
            <a:r>
              <a:rPr lang="en-US" sz="3200" dirty="0" smtClean="0"/>
              <a:t>, </a:t>
            </a:r>
            <a:r>
              <a:rPr lang="en-US" sz="3200" u="sng" dirty="0" smtClean="0"/>
              <a:t>choose 2</a:t>
            </a:r>
            <a:r>
              <a:rPr lang="en-US" sz="3200" dirty="0" smtClean="0"/>
              <a:t> factors from the list below </a:t>
            </a:r>
            <a:r>
              <a:rPr lang="en-GB" sz="3200" dirty="0" smtClean="0"/>
              <a:t>and </a:t>
            </a:r>
            <a:r>
              <a:rPr lang="en-US" sz="3200" b="1" dirty="0" smtClean="0"/>
              <a:t>investigate</a:t>
            </a:r>
            <a:r>
              <a:rPr lang="en-US" sz="3200" dirty="0" smtClean="0"/>
              <a:t> </a:t>
            </a:r>
            <a:r>
              <a:rPr lang="en-US" sz="3200" dirty="0"/>
              <a:t>how these factors could </a:t>
            </a:r>
            <a:r>
              <a:rPr lang="en-US" sz="3200" b="1" dirty="0"/>
              <a:t>impact upon </a:t>
            </a:r>
            <a:r>
              <a:rPr lang="en-US" sz="3200" b="1" dirty="0" smtClean="0"/>
              <a:t>a </a:t>
            </a:r>
            <a:r>
              <a:rPr lang="en-US" sz="3200" b="1" dirty="0" smtClean="0">
                <a:solidFill>
                  <a:srgbClr val="FF0000"/>
                </a:solidFill>
              </a:rPr>
              <a:t>specific</a:t>
            </a:r>
            <a:r>
              <a:rPr lang="en-US" sz="3200" b="1" dirty="0" smtClean="0"/>
              <a:t> </a:t>
            </a:r>
            <a:r>
              <a:rPr lang="en-US" sz="3200" b="1" dirty="0"/>
              <a:t>business</a:t>
            </a:r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endParaRPr lang="en-US" sz="3200" dirty="0" smtClean="0"/>
          </a:p>
          <a:p>
            <a:pPr marL="0" indent="0" algn="ctr">
              <a:buNone/>
            </a:pPr>
            <a:endParaRPr lang="en-US" sz="1600" dirty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5848538"/>
              </p:ext>
            </p:extLst>
          </p:nvPr>
        </p:nvGraphicFramePr>
        <p:xfrm>
          <a:off x="1447800" y="4191000"/>
          <a:ext cx="6629400" cy="1600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2209800"/>
                <a:gridCol w="2209800"/>
              </a:tblGrid>
              <a:tr h="43585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8217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Political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Social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Environmental</a:t>
                      </a:r>
                      <a:endParaRPr lang="en-US" sz="2800" dirty="0"/>
                    </a:p>
                  </a:txBody>
                  <a:tcPr/>
                </a:tc>
              </a:tr>
              <a:tr h="58217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Economic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Technological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Competitive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5918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Case Study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3124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latin typeface="Chalkboard"/>
                <a:cs typeface="Chalkboard"/>
              </a:rPr>
              <a:t>The William Tracey Group, based in </a:t>
            </a:r>
          </a:p>
          <a:p>
            <a:pPr marL="0" indent="0">
              <a:buNone/>
            </a:pPr>
            <a:r>
              <a:rPr lang="en-US" dirty="0" smtClean="0">
                <a:latin typeface="Chalkboard"/>
                <a:cs typeface="Chalkboard"/>
              </a:rPr>
              <a:t>Linwood (Paisley), is now the leading recycling company in the UK. However, it began his life as a skip hire company and has changed the way that it operates to meet customer demand and keep up with the changing external business environment.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53200" y="457200"/>
            <a:ext cx="1930661" cy="186553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</p:spTree>
    <p:extLst>
      <p:ext uri="{BB962C8B-B14F-4D97-AF65-F5344CB8AC3E}">
        <p14:creationId xmlns:p14="http://schemas.microsoft.com/office/powerpoint/2010/main" xmlns="" val="307402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Activities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38600" y="914400"/>
            <a:ext cx="4191000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/>
              <a:t>Access</a:t>
            </a:r>
            <a:r>
              <a:rPr lang="en-US" sz="2400" dirty="0"/>
              <a:t> </a:t>
            </a:r>
            <a:r>
              <a:rPr lang="en-US" sz="2000" dirty="0">
                <a:hlinkClick r:id="rId2"/>
              </a:rPr>
              <a:t>www.williamtraceygroup.com</a:t>
            </a:r>
            <a:r>
              <a:rPr lang="en-US" sz="2400" dirty="0"/>
              <a:t> and make a list of all the different activities it is now involved </a:t>
            </a:r>
            <a:r>
              <a:rPr lang="en-US" sz="2400" dirty="0" smtClean="0"/>
              <a:t>in.</a:t>
            </a:r>
          </a:p>
          <a:p>
            <a:endParaRPr lang="en-US" sz="2400" dirty="0"/>
          </a:p>
          <a:p>
            <a:r>
              <a:rPr lang="en-US" sz="2400" smtClean="0"/>
              <a:t>Design a </a:t>
            </a:r>
            <a:r>
              <a:rPr lang="en-US" sz="2400" dirty="0" smtClean="0"/>
              <a:t>poster to represent these activities.</a:t>
            </a:r>
            <a:endParaRPr lang="en-US" sz="2400" dirty="0"/>
          </a:p>
        </p:txBody>
      </p:sp>
      <p:pic>
        <p:nvPicPr>
          <p:cNvPr id="7" name="Picture 6" descr="Screenshot 2018-02-08 19.33.31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14800" y="3429000"/>
            <a:ext cx="3200400" cy="2823858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274320" lvl="1" indent="0">
              <a:buNone/>
            </a:pP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15240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0" name="Picture 9" descr="Screenshot 2018-02-08 19.45.39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295400"/>
            <a:ext cx="3447507" cy="48006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09600" y="60198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Now </a:t>
            </a:r>
            <a:r>
              <a:rPr lang="en-GB" b="1" dirty="0" smtClean="0"/>
              <a:t>write a paragraph </a:t>
            </a:r>
            <a:r>
              <a:rPr lang="en-GB" dirty="0" smtClean="0"/>
              <a:t>to include as many of these words as possible!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12240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7772400" cy="1143000"/>
          </a:xfrm>
        </p:spPr>
        <p:txBody>
          <a:bodyPr/>
          <a:lstStyle/>
          <a:p>
            <a:r>
              <a:rPr lang="en-US" dirty="0" smtClean="0"/>
              <a:t>On a Mission 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Content Placeholder 3" descr="Screenshot 2018-02-08 19.29.16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495" t="-373" r="277"/>
          <a:stretch/>
        </p:blipFill>
        <p:spPr>
          <a:xfrm>
            <a:off x="5486400" y="838200"/>
            <a:ext cx="2552035" cy="4191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1000" y="1981200"/>
            <a:ext cx="48768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Find out </a:t>
            </a:r>
            <a:r>
              <a:rPr lang="en-US" sz="2800" dirty="0" smtClean="0"/>
              <a:t>about the William Tracey Group’s </a:t>
            </a:r>
            <a:r>
              <a:rPr lang="en-US" sz="3600" dirty="0" smtClean="0">
                <a:solidFill>
                  <a:srgbClr val="FF0000"/>
                </a:solidFill>
              </a:rPr>
              <a:t>Mission </a:t>
            </a:r>
            <a:r>
              <a:rPr lang="en-US" sz="3600" dirty="0">
                <a:solidFill>
                  <a:srgbClr val="FF0000"/>
                </a:solidFill>
              </a:rPr>
              <a:t>Statement </a:t>
            </a:r>
            <a:r>
              <a:rPr lang="en-US" sz="2800" dirty="0" smtClean="0"/>
              <a:t>and produce a report to be emailed to all </a:t>
            </a:r>
            <a:r>
              <a:rPr lang="en-US" sz="2800" b="1" dirty="0" smtClean="0"/>
              <a:t>STAKEHOLDERS </a:t>
            </a:r>
            <a:r>
              <a:rPr lang="en-US" sz="2800" dirty="0" smtClean="0"/>
              <a:t>with brief details of the content of this statement.</a:t>
            </a:r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9353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PESTEL recap questions:  </a:t>
            </a:r>
            <a:br>
              <a:rPr lang="en-US" sz="3600" dirty="0" smtClean="0"/>
            </a:br>
            <a:r>
              <a:rPr lang="en-US" sz="2400" b="1" dirty="0" smtClean="0"/>
              <a:t>Produce a Report </a:t>
            </a:r>
            <a:r>
              <a:rPr lang="en-US" sz="2400" dirty="0" smtClean="0"/>
              <a:t>that answers the following questions: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7772400" cy="4419600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Identify</a:t>
            </a:r>
            <a:r>
              <a:rPr lang="en-GB" sz="2800" dirty="0"/>
              <a:t> the </a:t>
            </a:r>
            <a:r>
              <a:rPr lang="en-GB" sz="2800" b="1" dirty="0"/>
              <a:t>external</a:t>
            </a:r>
            <a:r>
              <a:rPr lang="en-GB" sz="2800" dirty="0"/>
              <a:t> factors </a:t>
            </a:r>
            <a:r>
              <a:rPr lang="en-GB" sz="2800" i="1" dirty="0">
                <a:solidFill>
                  <a:srgbClr val="FF0000"/>
                </a:solidFill>
              </a:rPr>
              <a:t>(PESTEC) </a:t>
            </a:r>
            <a:r>
              <a:rPr lang="en-GB" sz="2800" dirty="0"/>
              <a:t>that impact and influence decision-</a:t>
            </a:r>
            <a:r>
              <a:rPr lang="en-GB" sz="2800" dirty="0" smtClean="0"/>
              <a:t>making</a:t>
            </a:r>
            <a:endParaRPr lang="en-GB" sz="1600" dirty="0"/>
          </a:p>
          <a:p>
            <a:r>
              <a:rPr lang="en-GB" sz="2800" dirty="0">
                <a:solidFill>
                  <a:srgbClr val="FF0000"/>
                </a:solidFill>
              </a:rPr>
              <a:t>Explain</a:t>
            </a:r>
            <a:r>
              <a:rPr lang="en-GB" sz="2800" dirty="0"/>
              <a:t> the external factors </a:t>
            </a:r>
            <a:r>
              <a:rPr lang="en-GB" sz="2800" i="1" dirty="0">
                <a:solidFill>
                  <a:srgbClr val="FF0000"/>
                </a:solidFill>
              </a:rPr>
              <a:t>(PESTEC) </a:t>
            </a:r>
            <a:r>
              <a:rPr lang="en-GB" sz="2800" dirty="0"/>
              <a:t>that impact and influence decision-making</a:t>
            </a:r>
          </a:p>
          <a:p>
            <a:pPr marL="0" indent="0">
              <a:buNone/>
            </a:pPr>
            <a:endParaRPr lang="en-GB" sz="1300" dirty="0" smtClean="0"/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r>
              <a:rPr lang="en-GB" sz="2800" dirty="0" smtClean="0"/>
              <a:t>You can </a:t>
            </a:r>
            <a:r>
              <a:rPr lang="en-GB" sz="2800" b="1" dirty="0" smtClean="0"/>
              <a:t>choose a software </a:t>
            </a:r>
            <a:r>
              <a:rPr lang="en-GB" sz="2800" dirty="0" smtClean="0"/>
              <a:t>of your choice or </a:t>
            </a:r>
            <a:r>
              <a:rPr lang="en-GB" sz="2800" b="1" dirty="0" smtClean="0"/>
              <a:t>produce a Mind Map or Poster</a:t>
            </a:r>
            <a:r>
              <a:rPr lang="en-GB" sz="2800" dirty="0" smtClean="0"/>
              <a:t>.  </a:t>
            </a:r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r>
              <a:rPr lang="en-GB" sz="2800" dirty="0" smtClean="0"/>
              <a:t>NOTE:  It must cover </a:t>
            </a:r>
            <a:r>
              <a:rPr lang="en-GB" sz="2800" b="1" dirty="0" smtClean="0">
                <a:solidFill>
                  <a:srgbClr val="FF0000"/>
                </a:solidFill>
              </a:rPr>
              <a:t>the questions </a:t>
            </a:r>
            <a:r>
              <a:rPr lang="en-GB" sz="2800" dirty="0" smtClean="0"/>
              <a:t>listed.</a:t>
            </a:r>
            <a:endParaRPr lang="en-GB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7912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Intentions: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sz="4000" dirty="0" smtClean="0"/>
              <a:t>In this unit you will look at the different </a:t>
            </a:r>
            <a:r>
              <a:rPr lang="en-GB" sz="4000" b="1" dirty="0" smtClean="0"/>
              <a:t>factors and issues </a:t>
            </a:r>
            <a:r>
              <a:rPr lang="en-GB" sz="4000" dirty="0" smtClean="0"/>
              <a:t>that can affect a business when </a:t>
            </a:r>
            <a:r>
              <a:rPr lang="en-GB" sz="4000" b="1" dirty="0" smtClean="0"/>
              <a:t>decisions</a:t>
            </a:r>
            <a:r>
              <a:rPr lang="en-GB" sz="4000" dirty="0" smtClean="0"/>
              <a:t> are being made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Success Criteria: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191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3200" dirty="0" smtClean="0"/>
              <a:t>By the end of this unit, I will be able to:</a:t>
            </a:r>
          </a:p>
          <a:p>
            <a:pPr>
              <a:buNone/>
            </a:pPr>
            <a:endParaRPr lang="en-GB" sz="1100" dirty="0" smtClean="0"/>
          </a:p>
          <a:p>
            <a:r>
              <a:rPr lang="en-GB" sz="2800" dirty="0" smtClean="0">
                <a:solidFill>
                  <a:srgbClr val="FF0000"/>
                </a:solidFill>
              </a:rPr>
              <a:t>Identify</a:t>
            </a:r>
            <a:r>
              <a:rPr lang="en-GB" sz="2800" dirty="0" smtClean="0"/>
              <a:t> the </a:t>
            </a:r>
            <a:r>
              <a:rPr lang="en-GB" sz="2800" b="1" dirty="0" smtClean="0"/>
              <a:t>external</a:t>
            </a:r>
            <a:r>
              <a:rPr lang="en-GB" sz="2800" dirty="0" smtClean="0"/>
              <a:t> factors </a:t>
            </a:r>
            <a:r>
              <a:rPr lang="en-GB" sz="2800" i="1" dirty="0">
                <a:solidFill>
                  <a:srgbClr val="FF0000"/>
                </a:solidFill>
              </a:rPr>
              <a:t>(PESTEC</a:t>
            </a:r>
            <a:r>
              <a:rPr lang="en-GB" sz="2800" i="1" dirty="0" smtClean="0">
                <a:solidFill>
                  <a:srgbClr val="FF0000"/>
                </a:solidFill>
              </a:rPr>
              <a:t>) </a:t>
            </a:r>
            <a:r>
              <a:rPr lang="en-GB" sz="2800" dirty="0" smtClean="0"/>
              <a:t>that impact and influence decision-making</a:t>
            </a:r>
          </a:p>
          <a:p>
            <a:pPr marL="0" indent="0">
              <a:buNone/>
            </a:pPr>
            <a:endParaRPr lang="en-GB" sz="1600" dirty="0" smtClean="0"/>
          </a:p>
          <a:p>
            <a:r>
              <a:rPr lang="en-GB" sz="2800" dirty="0" smtClean="0">
                <a:solidFill>
                  <a:srgbClr val="FF0000"/>
                </a:solidFill>
              </a:rPr>
              <a:t>Explain</a:t>
            </a:r>
            <a:r>
              <a:rPr lang="en-GB" sz="2800" dirty="0" smtClean="0"/>
              <a:t> the external factors </a:t>
            </a:r>
            <a:r>
              <a:rPr lang="en-GB" sz="2800" i="1" dirty="0">
                <a:solidFill>
                  <a:srgbClr val="FF0000"/>
                </a:solidFill>
              </a:rPr>
              <a:t>(</a:t>
            </a:r>
            <a:r>
              <a:rPr lang="en-GB" sz="2800" i="1" dirty="0" smtClean="0">
                <a:solidFill>
                  <a:srgbClr val="FF0000"/>
                </a:solidFill>
              </a:rPr>
              <a:t>PESTEC) </a:t>
            </a:r>
            <a:r>
              <a:rPr lang="en-GB" sz="2800" dirty="0" smtClean="0"/>
              <a:t>that impact and influence decision-making</a:t>
            </a:r>
          </a:p>
          <a:p>
            <a:endParaRPr lang="en-GB" sz="1800" dirty="0"/>
          </a:p>
          <a:p>
            <a:r>
              <a:rPr lang="en-GB" sz="2800" dirty="0" smtClean="0">
                <a:solidFill>
                  <a:srgbClr val="FF0000"/>
                </a:solidFill>
              </a:rPr>
              <a:t>List</a:t>
            </a:r>
            <a:r>
              <a:rPr lang="en-GB" sz="2800" dirty="0" smtClean="0"/>
              <a:t> the contents of a specific </a:t>
            </a:r>
            <a:r>
              <a:rPr lang="en-GB" sz="2800" dirty="0" smtClean="0">
                <a:solidFill>
                  <a:srgbClr val="FF0000"/>
                </a:solidFill>
              </a:rPr>
              <a:t>Mission Statement</a:t>
            </a:r>
          </a:p>
          <a:p>
            <a:endParaRPr lang="en-GB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decision-making?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4000" dirty="0" smtClean="0"/>
              <a:t>Decision-making</a:t>
            </a:r>
          </a:p>
          <a:p>
            <a:r>
              <a:rPr lang="en-GB" sz="4000" dirty="0" smtClean="0"/>
              <a:t>Takes place at all levels of an organisation</a:t>
            </a:r>
          </a:p>
          <a:p>
            <a:pPr>
              <a:buNone/>
            </a:pPr>
            <a:endParaRPr lang="en-GB" sz="2000" dirty="0" smtClean="0"/>
          </a:p>
          <a:p>
            <a:r>
              <a:rPr lang="en-GB" sz="4000" dirty="0" smtClean="0"/>
              <a:t>Involves choosing one option from a range of options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Why is decision-making important?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sz="3200" dirty="0" smtClean="0"/>
              <a:t>It helps move the business in the right direction</a:t>
            </a:r>
            <a:endParaRPr lang="en-GB" sz="1200" dirty="0" smtClean="0"/>
          </a:p>
          <a:p>
            <a:r>
              <a:rPr lang="en-GB" sz="3200" dirty="0" smtClean="0"/>
              <a:t>It determines what will happen in the future</a:t>
            </a:r>
            <a:endParaRPr lang="en-GB" sz="1400" dirty="0" smtClean="0"/>
          </a:p>
          <a:p>
            <a:pPr>
              <a:buNone/>
            </a:pPr>
            <a:endParaRPr lang="en-GB" sz="1200" dirty="0" smtClean="0"/>
          </a:p>
          <a:p>
            <a:pPr lvl="1"/>
            <a:r>
              <a:rPr lang="en-GB" b="1" dirty="0" smtClean="0"/>
              <a:t>Some examples </a:t>
            </a:r>
            <a:r>
              <a:rPr lang="en-GB" dirty="0" smtClean="0"/>
              <a:t>include:</a:t>
            </a:r>
            <a:endParaRPr lang="en-GB" sz="1800" dirty="0" smtClean="0"/>
          </a:p>
          <a:p>
            <a:pPr lvl="1">
              <a:buNone/>
            </a:pPr>
            <a:r>
              <a:rPr lang="en-GB" dirty="0" smtClean="0"/>
              <a:t>	What to product to make, what price to charge, where to sell the product, who to employ, how much to pay staff, which supplier to use and so on</a:t>
            </a:r>
          </a:p>
          <a:p>
            <a:pPr lvl="1">
              <a:buNone/>
            </a:pPr>
            <a:endParaRPr lang="en-GB" sz="1050" dirty="0" smtClean="0"/>
          </a:p>
          <a:p>
            <a:pPr lvl="1" algn="ctr">
              <a:buNone/>
            </a:pPr>
            <a:r>
              <a:rPr lang="en-GB" sz="3200" dirty="0" smtClean="0">
                <a:solidFill>
                  <a:srgbClr val="FF0000"/>
                </a:solidFill>
              </a:rPr>
              <a:t>Making the wrong decision can have serious consequences for the business</a:t>
            </a:r>
          </a:p>
          <a:p>
            <a:pPr lvl="1"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Strategic </a:t>
            </a:r>
            <a:r>
              <a:rPr lang="en-US" sz="2000" dirty="0" smtClean="0"/>
              <a:t>(Senior Manager)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Tactical </a:t>
            </a:r>
            <a:r>
              <a:rPr lang="en-US" sz="2000" dirty="0" smtClean="0"/>
              <a:t>(Middle Manager)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Operational </a:t>
            </a:r>
            <a:r>
              <a:rPr lang="en-US" sz="2000" dirty="0" smtClean="0"/>
              <a:t>(Manager)</a:t>
            </a:r>
          </a:p>
        </p:txBody>
      </p:sp>
      <p:sp>
        <p:nvSpPr>
          <p:cNvPr id="5" name="Isosceles Triangle 4"/>
          <p:cNvSpPr/>
          <p:nvPr/>
        </p:nvSpPr>
        <p:spPr>
          <a:xfrm>
            <a:off x="3657600" y="2133600"/>
            <a:ext cx="3124200" cy="2971800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4800600" y="2895600"/>
            <a:ext cx="838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267200" y="3962400"/>
            <a:ext cx="1905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239000" y="2057400"/>
            <a:ext cx="76200" cy="2971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6977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281880041"/>
              </p:ext>
            </p:extLst>
          </p:nvPr>
        </p:nvGraphicFramePr>
        <p:xfrm>
          <a:off x="914400" y="1447800"/>
          <a:ext cx="7315200" cy="4552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5257800"/>
              </a:tblGrid>
              <a:tr h="9144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Type of Decision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Definition</a:t>
                      </a:r>
                    </a:p>
                    <a:p>
                      <a:endParaRPr lang="en-US" sz="2800" dirty="0"/>
                    </a:p>
                  </a:txBody>
                  <a:tcPr/>
                </a:tc>
              </a:tr>
              <a:tr h="712795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Strategic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Long-term decisions that affect the overall direction of the company. They are made by managers at the highest level in</a:t>
                      </a:r>
                      <a:r>
                        <a:rPr lang="en-US" sz="2400" baseline="0" dirty="0" smtClean="0"/>
                        <a:t> the company</a:t>
                      </a:r>
                      <a:endParaRPr lang="en-US" sz="2400" dirty="0"/>
                    </a:p>
                  </a:txBody>
                  <a:tcPr/>
                </a:tc>
              </a:tr>
              <a:tr h="712795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Tactical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Medium-term decisions that are the stepping stones to achieving strategic decisions. They are made by middle managers</a:t>
                      </a:r>
                      <a:endParaRPr lang="en-US" sz="2400" dirty="0"/>
                    </a:p>
                  </a:txBody>
                  <a:tcPr/>
                </a:tc>
              </a:tr>
              <a:tr h="12303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Operational</a:t>
                      </a:r>
                    </a:p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Short-term decisions that impact upon an organisation on a daily basis. They are made by low level managers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8323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When decisions are being made management have to consider a range of </a:t>
            </a:r>
            <a:r>
              <a:rPr lang="en-US" sz="3600" b="1" dirty="0" smtClean="0"/>
              <a:t>internal</a:t>
            </a:r>
            <a:r>
              <a:rPr lang="en-US" sz="3600" dirty="0" smtClean="0"/>
              <a:t> and </a:t>
            </a:r>
            <a:r>
              <a:rPr lang="en-US" sz="3600" b="1" dirty="0" smtClean="0"/>
              <a:t>external </a:t>
            </a:r>
            <a:r>
              <a:rPr lang="en-US" sz="3600" dirty="0" smtClean="0"/>
              <a:t>factors</a:t>
            </a:r>
          </a:p>
          <a:p>
            <a:endParaRPr lang="en-US" sz="2000" dirty="0"/>
          </a:p>
          <a:p>
            <a:r>
              <a:rPr lang="en-US" sz="3600" b="1" dirty="0" smtClean="0"/>
              <a:t>External</a:t>
            </a:r>
            <a:r>
              <a:rPr lang="en-US" sz="3600" dirty="0" smtClean="0"/>
              <a:t> factors are those factors ‘</a:t>
            </a:r>
            <a:r>
              <a:rPr lang="en-US" sz="3600" b="1" i="1" dirty="0" smtClean="0"/>
              <a:t>out-with</a:t>
            </a:r>
            <a:r>
              <a:rPr lang="en-US" sz="3600" dirty="0" smtClean="0"/>
              <a:t>’ an organisation that the </a:t>
            </a:r>
            <a:r>
              <a:rPr lang="en-US" sz="3600" b="1" dirty="0" smtClean="0"/>
              <a:t>business has</a:t>
            </a:r>
            <a:r>
              <a:rPr lang="en-US" sz="3600" b="1" dirty="0" smtClean="0">
                <a:solidFill>
                  <a:srgbClr val="FF0000"/>
                </a:solidFill>
              </a:rPr>
              <a:t> NO control over </a:t>
            </a:r>
            <a:r>
              <a:rPr lang="en-US" sz="3600" b="1" dirty="0" smtClean="0">
                <a:solidFill>
                  <a:srgbClr val="000000"/>
                </a:solidFill>
              </a:rPr>
              <a:t>and</a:t>
            </a:r>
            <a:r>
              <a:rPr lang="en-US" sz="3600" b="1" dirty="0" smtClean="0">
                <a:solidFill>
                  <a:srgbClr val="FF0000"/>
                </a:solidFill>
              </a:rPr>
              <a:t> cannot influence</a:t>
            </a:r>
          </a:p>
          <a:p>
            <a:pPr marL="0" indent="0">
              <a:buNone/>
            </a:pPr>
            <a:r>
              <a:rPr lang="en-US" sz="2800" dirty="0" smtClean="0"/>
              <a:t>Note:  </a:t>
            </a:r>
            <a:r>
              <a:rPr lang="en-US" sz="2000" dirty="0" smtClean="0"/>
              <a:t>Internal Factors will be taught at a later date</a:t>
            </a:r>
            <a:endParaRPr lang="en-US" sz="18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71459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15962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External factors </a:t>
            </a:r>
            <a:endParaRPr lang="en-US" sz="1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103544562"/>
              </p:ext>
            </p:extLst>
          </p:nvPr>
        </p:nvGraphicFramePr>
        <p:xfrm>
          <a:off x="838200" y="990600"/>
          <a:ext cx="7848600" cy="53345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5888"/>
                <a:gridCol w="6232712"/>
              </a:tblGrid>
              <a:tr h="412014">
                <a:tc>
                  <a:txBody>
                    <a:bodyPr/>
                    <a:lstStyle/>
                    <a:p>
                      <a:r>
                        <a:rPr lang="en-US" dirty="0" smtClean="0"/>
                        <a:t>FACTOR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731056">
                <a:tc>
                  <a:txBody>
                    <a:bodyPr/>
                    <a:lstStyle/>
                    <a:p>
                      <a:r>
                        <a:rPr lang="en-US" sz="2300" dirty="0" smtClean="0">
                          <a:solidFill>
                            <a:srgbClr val="D34817"/>
                          </a:solidFill>
                        </a:rPr>
                        <a:t>P</a:t>
                      </a:r>
                      <a:r>
                        <a:rPr lang="en-US" sz="2300" dirty="0" smtClean="0"/>
                        <a:t> </a:t>
                      </a:r>
                      <a:r>
                        <a:rPr lang="en-US" sz="2300" dirty="0" err="1" smtClean="0"/>
                        <a:t>olitical</a:t>
                      </a:r>
                      <a:endParaRPr 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Actions the </a:t>
                      </a:r>
                      <a:r>
                        <a:rPr lang="en-US" sz="2300" b="1" dirty="0" smtClean="0"/>
                        <a:t>governmen</a:t>
                      </a:r>
                      <a:r>
                        <a:rPr lang="en-US" sz="2300" dirty="0" smtClean="0"/>
                        <a:t>t takes and how this </a:t>
                      </a:r>
                      <a:r>
                        <a:rPr lang="en-US" sz="2300" b="1" dirty="0" smtClean="0"/>
                        <a:t>impacts</a:t>
                      </a:r>
                      <a:r>
                        <a:rPr lang="en-US" sz="2300" dirty="0" smtClean="0"/>
                        <a:t> on business </a:t>
                      </a:r>
                      <a:r>
                        <a:rPr lang="en-US" sz="2300" dirty="0" err="1" smtClean="0"/>
                        <a:t>eg</a:t>
                      </a:r>
                      <a:r>
                        <a:rPr lang="en-US" sz="2300" dirty="0" smtClean="0"/>
                        <a:t>,</a:t>
                      </a:r>
                      <a:r>
                        <a:rPr lang="en-US" sz="2300" baseline="0" dirty="0" smtClean="0"/>
                        <a:t> changing laws and regulations</a:t>
                      </a:r>
                      <a:endParaRPr lang="en-US" sz="2300" dirty="0"/>
                    </a:p>
                  </a:txBody>
                  <a:tcPr/>
                </a:tc>
              </a:tr>
              <a:tr h="1377760">
                <a:tc>
                  <a:txBody>
                    <a:bodyPr/>
                    <a:lstStyle/>
                    <a:p>
                      <a:r>
                        <a:rPr lang="en-US" sz="2300" dirty="0" smtClean="0">
                          <a:solidFill>
                            <a:srgbClr val="D34817"/>
                          </a:solidFill>
                        </a:rPr>
                        <a:t>E</a:t>
                      </a:r>
                      <a:r>
                        <a:rPr lang="en-US" sz="2300" dirty="0" smtClean="0"/>
                        <a:t> </a:t>
                      </a:r>
                      <a:r>
                        <a:rPr lang="en-US" sz="2300" dirty="0" err="1" smtClean="0"/>
                        <a:t>conomic</a:t>
                      </a:r>
                      <a:endParaRPr 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What is happening in the business world that impacts on how much the business can buy and sell</a:t>
                      </a:r>
                      <a:r>
                        <a:rPr lang="en-US" sz="2300" baseline="0" dirty="0" smtClean="0"/>
                        <a:t> </a:t>
                      </a:r>
                      <a:r>
                        <a:rPr lang="en-US" sz="2300" baseline="0" dirty="0" err="1" smtClean="0"/>
                        <a:t>eg</a:t>
                      </a:r>
                      <a:r>
                        <a:rPr lang="en-US" sz="2300" baseline="0" dirty="0" smtClean="0"/>
                        <a:t>, </a:t>
                      </a:r>
                      <a:r>
                        <a:rPr lang="en-US" sz="2300" b="1" baseline="0" dirty="0" smtClean="0"/>
                        <a:t>changing demand</a:t>
                      </a:r>
                      <a:r>
                        <a:rPr lang="en-US" sz="2300" baseline="0" dirty="0" smtClean="0"/>
                        <a:t>, changing </a:t>
                      </a:r>
                      <a:r>
                        <a:rPr lang="en-US" sz="2300" b="1" baseline="0" dirty="0" smtClean="0"/>
                        <a:t>taxes</a:t>
                      </a:r>
                      <a:r>
                        <a:rPr lang="en-US" sz="2300" baseline="0" dirty="0" smtClean="0"/>
                        <a:t>, changing </a:t>
                      </a:r>
                      <a:r>
                        <a:rPr lang="en-US" sz="2300" b="1" baseline="0" dirty="0" smtClean="0"/>
                        <a:t>interest rates </a:t>
                      </a:r>
                      <a:r>
                        <a:rPr lang="en-US" sz="2300" baseline="0" dirty="0" smtClean="0"/>
                        <a:t>and the impact of a </a:t>
                      </a:r>
                      <a:r>
                        <a:rPr lang="en-US" sz="2300" b="1" baseline="0" dirty="0" smtClean="0"/>
                        <a:t>recession</a:t>
                      </a:r>
                      <a:r>
                        <a:rPr lang="en-US" sz="2300" baseline="0" dirty="0" smtClean="0"/>
                        <a:t> on business (and society)</a:t>
                      </a:r>
                      <a:endParaRPr lang="en-US" sz="2300" dirty="0"/>
                    </a:p>
                  </a:txBody>
                  <a:tcPr/>
                </a:tc>
              </a:tr>
              <a:tr h="1054408">
                <a:tc>
                  <a:txBody>
                    <a:bodyPr/>
                    <a:lstStyle/>
                    <a:p>
                      <a:r>
                        <a:rPr lang="en-US" sz="2300" dirty="0" smtClean="0">
                          <a:solidFill>
                            <a:srgbClr val="D34817"/>
                          </a:solidFill>
                        </a:rPr>
                        <a:t>S</a:t>
                      </a:r>
                      <a:r>
                        <a:rPr lang="en-US" sz="2300" dirty="0" smtClean="0"/>
                        <a:t> </a:t>
                      </a:r>
                      <a:r>
                        <a:rPr lang="en-US" sz="2300" dirty="0" err="1" smtClean="0"/>
                        <a:t>ocial</a:t>
                      </a:r>
                      <a:endParaRPr 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The </a:t>
                      </a:r>
                      <a:r>
                        <a:rPr lang="en-US" sz="2300" b="1" dirty="0" smtClean="0"/>
                        <a:t>changing tastes and preferences </a:t>
                      </a:r>
                      <a:r>
                        <a:rPr lang="en-US" sz="2300" dirty="0" smtClean="0"/>
                        <a:t>of consumers </a:t>
                      </a:r>
                      <a:r>
                        <a:rPr lang="en-US" sz="2300" dirty="0" err="1" smtClean="0"/>
                        <a:t>eg</a:t>
                      </a:r>
                      <a:r>
                        <a:rPr lang="en-US" sz="2300" dirty="0" smtClean="0"/>
                        <a:t>, the changing demands of consumers with respect to fashion</a:t>
                      </a:r>
                      <a:endParaRPr lang="en-US" sz="2300" dirty="0"/>
                    </a:p>
                  </a:txBody>
                  <a:tcPr/>
                </a:tc>
              </a:tr>
              <a:tr h="137776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accent1"/>
                          </a:solidFill>
                        </a:rPr>
                        <a:t>T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echnological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Introduction and </a:t>
                      </a:r>
                      <a:r>
                        <a:rPr lang="en-US" sz="2300" b="1" dirty="0" smtClean="0"/>
                        <a:t>availability</a:t>
                      </a:r>
                      <a:r>
                        <a:rPr lang="en-US" sz="2300" dirty="0" smtClean="0"/>
                        <a:t> of </a:t>
                      </a:r>
                      <a:r>
                        <a:rPr lang="en-US" sz="2300" b="1" dirty="0" smtClean="0"/>
                        <a:t>new </a:t>
                      </a:r>
                      <a:r>
                        <a:rPr lang="en-US" sz="2300" dirty="0" smtClean="0"/>
                        <a:t>technology. More advanced and sophisticated technology can enable the business to do new things and to change the way it operates </a:t>
                      </a:r>
                      <a:r>
                        <a:rPr lang="en-US" sz="2300" dirty="0" err="1" smtClean="0"/>
                        <a:t>eg</a:t>
                      </a:r>
                      <a:r>
                        <a:rPr lang="en-US" sz="2300" dirty="0" smtClean="0"/>
                        <a:t>, new ways to pa</a:t>
                      </a:r>
                      <a:r>
                        <a:rPr lang="en-US" sz="2300" baseline="0" dirty="0" smtClean="0"/>
                        <a:t>y for what we buy</a:t>
                      </a:r>
                      <a:endParaRPr lang="en-US" sz="23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6859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Newsprint.thmx</Template>
  <TotalTime>249</TotalTime>
  <Words>726</Words>
  <Application>Microsoft Office PowerPoint</Application>
  <PresentationFormat>On-screen Show (4:3)</PresentationFormat>
  <Paragraphs>101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Equity</vt:lpstr>
      <vt:lpstr>EXTERNAL FACTORS (PESTEL)</vt:lpstr>
      <vt:lpstr>Learning Intentions:</vt:lpstr>
      <vt:lpstr>Success Criteria:  </vt:lpstr>
      <vt:lpstr>What is decision-making?</vt:lpstr>
      <vt:lpstr>Why is decision-making important?</vt:lpstr>
      <vt:lpstr>Types of decisions</vt:lpstr>
      <vt:lpstr>Definitions</vt:lpstr>
      <vt:lpstr>EXTERNAL FACTORS</vt:lpstr>
      <vt:lpstr>External factors </vt:lpstr>
      <vt:lpstr>External factors (cont’d)</vt:lpstr>
      <vt:lpstr>ACTIVITY:</vt:lpstr>
      <vt:lpstr>Case Study</vt:lpstr>
      <vt:lpstr>Activities </vt:lpstr>
      <vt:lpstr>On a Mission …</vt:lpstr>
      <vt:lpstr>PESTEL recap questions:   Produce a Report that answers the following questions: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Internal Factors</dc:title>
  <dc:creator>026AVerrecchia</dc:creator>
  <cp:lastModifiedBy>026averrecchia</cp:lastModifiedBy>
  <cp:revision>45</cp:revision>
  <dcterms:created xsi:type="dcterms:W3CDTF">2006-08-16T00:00:00Z</dcterms:created>
  <dcterms:modified xsi:type="dcterms:W3CDTF">2018-02-09T08:22:39Z</dcterms:modified>
</cp:coreProperties>
</file>