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/>
          </a:bodyPr>
          <a:lstStyle/>
          <a:p>
            <a:endParaRPr lang="en-GB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2686051"/>
          </a:xfrm>
        </p:spPr>
        <p:txBody>
          <a:bodyPr>
            <a:normAutofit/>
          </a:bodyPr>
          <a:lstStyle/>
          <a:p>
            <a:r>
              <a:rPr lang="en-GB" sz="5400" dirty="0" smtClean="0"/>
              <a:t>Decision-making &amp; Internal Factors</a:t>
            </a:r>
            <a:endParaRPr lang="en-GB" sz="5400" dirty="0"/>
          </a:p>
        </p:txBody>
      </p:sp>
      <p:pic>
        <p:nvPicPr>
          <p:cNvPr id="4" name="Picture 3" descr="decisions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3600" y="3429000"/>
            <a:ext cx="4495800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level of finance available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to support a decision </a:t>
            </a:r>
            <a:r>
              <a:rPr lang="en-US" sz="3600" b="1" dirty="0" smtClean="0"/>
              <a:t>will impact upon </a:t>
            </a:r>
            <a:r>
              <a:rPr lang="en-US" sz="3600" dirty="0" smtClean="0"/>
              <a:t>the decision that can be made</a:t>
            </a:r>
          </a:p>
          <a:p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b="1" dirty="0" smtClean="0"/>
              <a:t>finance being invested </a:t>
            </a:r>
            <a:r>
              <a:rPr lang="en-US" sz="3600" dirty="0" smtClean="0"/>
              <a:t>in a particular decision </a:t>
            </a:r>
            <a:r>
              <a:rPr lang="en-US" sz="3600" b="1" dirty="0" smtClean="0"/>
              <a:t>should be justifiable </a:t>
            </a:r>
            <a:r>
              <a:rPr lang="en-US" sz="3600" dirty="0" smtClean="0"/>
              <a:t>in terms of the </a:t>
            </a:r>
            <a:r>
              <a:rPr lang="en-US" sz="3600" b="1" dirty="0" smtClean="0"/>
              <a:t>benefits it brings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350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The </a:t>
            </a:r>
            <a:r>
              <a:rPr lang="en-US" sz="3600" b="1" dirty="0" smtClean="0">
                <a:solidFill>
                  <a:srgbClr val="FF0000"/>
                </a:solidFill>
              </a:rPr>
              <a:t>information</a:t>
            </a:r>
            <a:r>
              <a:rPr lang="en-US" sz="3600" dirty="0" smtClean="0"/>
              <a:t> available </a:t>
            </a:r>
            <a:r>
              <a:rPr lang="en-US" sz="3600" b="1" dirty="0" smtClean="0"/>
              <a:t>should be </a:t>
            </a:r>
            <a:r>
              <a:rPr lang="en-US" sz="3600" dirty="0" smtClean="0"/>
              <a:t>of a </a:t>
            </a:r>
            <a:r>
              <a:rPr lang="en-US" sz="3600" b="1" dirty="0" smtClean="0"/>
              <a:t>high quality </a:t>
            </a:r>
            <a:r>
              <a:rPr lang="en-US" sz="3600" dirty="0" smtClean="0"/>
              <a:t>and </a:t>
            </a:r>
            <a:r>
              <a:rPr lang="en-US" sz="3600" b="1" dirty="0" smtClean="0"/>
              <a:t>relevant</a:t>
            </a:r>
            <a:r>
              <a:rPr lang="en-US" sz="3600" dirty="0" smtClean="0"/>
              <a:t> to the decision being made</a:t>
            </a:r>
          </a:p>
          <a:p>
            <a:endParaRPr lang="en-US" sz="3600" dirty="0"/>
          </a:p>
          <a:p>
            <a:r>
              <a:rPr lang="en-US" sz="3600" dirty="0" smtClean="0"/>
              <a:t>Wrong information could lead to wrong decisions being made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0490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Technology can be used to model and test the impact of different decisions</a:t>
            </a:r>
          </a:p>
          <a:p>
            <a:pPr marL="0" indent="0">
              <a:buNone/>
            </a:pPr>
            <a:endParaRPr lang="en-US" sz="1050" dirty="0"/>
          </a:p>
          <a:p>
            <a:r>
              <a:rPr lang="en-US" sz="2800" dirty="0" smtClean="0"/>
              <a:t>Businesses can use this technology to see ‘what if’ scenarios if certain paths (decisions) were chosen</a:t>
            </a:r>
          </a:p>
          <a:p>
            <a:endParaRPr lang="en-US" sz="1400" dirty="0"/>
          </a:p>
          <a:p>
            <a:r>
              <a:rPr lang="en-US" sz="2800" dirty="0" smtClean="0"/>
              <a:t>Technology can also be used (</a:t>
            </a:r>
            <a:r>
              <a:rPr lang="en-US" sz="2800" dirty="0" err="1" smtClean="0"/>
              <a:t>eg</a:t>
            </a:r>
            <a:r>
              <a:rPr lang="en-US" sz="2800" dirty="0" smtClean="0"/>
              <a:t>, spreadsheets) to analyse statistics and produce charts</a:t>
            </a:r>
          </a:p>
          <a:p>
            <a:endParaRPr lang="en-US" sz="1600" dirty="0"/>
          </a:p>
          <a:p>
            <a:r>
              <a:rPr lang="en-US" sz="2800" dirty="0" smtClean="0"/>
              <a:t>Formulae can also be used in spreadsheets to forecast and predict the financial outcome of certain decisions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1300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OF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Managers who have been </a:t>
            </a:r>
            <a:r>
              <a:rPr lang="en-US" sz="3200" b="1" dirty="0" smtClean="0"/>
              <a:t>trained in decision-making </a:t>
            </a:r>
            <a:r>
              <a:rPr lang="en-US" sz="3200" dirty="0" smtClean="0"/>
              <a:t>are </a:t>
            </a:r>
            <a:r>
              <a:rPr lang="en-US" sz="3200" b="1" dirty="0" smtClean="0"/>
              <a:t>more likely </a:t>
            </a:r>
            <a:r>
              <a:rPr lang="en-US" sz="3200" dirty="0" smtClean="0"/>
              <a:t>to </a:t>
            </a:r>
            <a:r>
              <a:rPr lang="en-US" sz="3200" b="1" dirty="0" smtClean="0">
                <a:solidFill>
                  <a:srgbClr val="FF0000"/>
                </a:solidFill>
              </a:rPr>
              <a:t>make better decisions </a:t>
            </a:r>
            <a:r>
              <a:rPr lang="en-US" sz="3200" b="1" dirty="0" smtClean="0"/>
              <a:t>compared to</a:t>
            </a:r>
            <a:r>
              <a:rPr lang="en-US" sz="3200" dirty="0" smtClean="0"/>
              <a:t> those who have not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Those who have had experience of making decisions are in a more informed position to be able to make similar decisions </a:t>
            </a:r>
            <a:r>
              <a:rPr lang="en-US" sz="3200" b="1" dirty="0"/>
              <a:t>compared to</a:t>
            </a:r>
            <a:r>
              <a:rPr lang="en-US" sz="3200" dirty="0"/>
              <a:t> those who have not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05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 groups, </a:t>
            </a:r>
            <a:r>
              <a:rPr lang="en-US" sz="3600" u="sng" dirty="0" smtClean="0"/>
              <a:t>choose one </a:t>
            </a:r>
            <a:r>
              <a:rPr lang="en-US" sz="3600" dirty="0" smtClean="0"/>
              <a:t>of the internal factors </a:t>
            </a:r>
            <a:endParaRPr lang="en-GB" sz="3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2800" dirty="0" smtClean="0"/>
              <a:t>FINANCE</a:t>
            </a:r>
          </a:p>
          <a:p>
            <a:r>
              <a:rPr lang="en-US" sz="2800" dirty="0" smtClean="0"/>
              <a:t>INFORMATION</a:t>
            </a:r>
          </a:p>
          <a:p>
            <a:r>
              <a:rPr lang="en-US" sz="2800" dirty="0" smtClean="0"/>
              <a:t>TECHNOLOGY</a:t>
            </a:r>
          </a:p>
          <a:p>
            <a:r>
              <a:rPr lang="en-US" sz="2800" dirty="0" smtClean="0"/>
              <a:t>SKILLS OF MANAGEMENT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3600" dirty="0" smtClean="0"/>
              <a:t>and </a:t>
            </a:r>
            <a:r>
              <a:rPr lang="en-US" sz="3600" b="1" dirty="0" smtClean="0"/>
              <a:t>investigate</a:t>
            </a:r>
            <a:r>
              <a:rPr lang="en-US" sz="3600" dirty="0" smtClean="0"/>
              <a:t> how this could </a:t>
            </a:r>
            <a:r>
              <a:rPr lang="en-US" sz="3600" b="1" dirty="0" smtClean="0"/>
              <a:t>impact upon the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9183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Recap questions:  </a:t>
            </a:r>
            <a:br>
              <a:rPr lang="en-US" sz="3600" dirty="0" smtClean="0"/>
            </a:br>
            <a:r>
              <a:rPr lang="en-US" sz="2400" b="1" dirty="0" smtClean="0"/>
              <a:t>Produce a Report </a:t>
            </a:r>
            <a:r>
              <a:rPr lang="en-US" sz="2400" dirty="0" smtClean="0"/>
              <a:t>that answers the following questions: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7772400" cy="441960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Describe</a:t>
            </a:r>
            <a:r>
              <a:rPr lang="en-GB" sz="2800" dirty="0"/>
              <a:t> what decision-making </a:t>
            </a:r>
            <a:r>
              <a:rPr lang="en-GB" sz="2800" dirty="0" smtClean="0"/>
              <a:t>is</a:t>
            </a:r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Identify</a:t>
            </a:r>
            <a:r>
              <a:rPr lang="en-GB" sz="2800" dirty="0"/>
              <a:t> different levels of decision-</a:t>
            </a:r>
            <a:r>
              <a:rPr lang="en-GB" sz="2800" dirty="0" smtClean="0"/>
              <a:t>making</a:t>
            </a:r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Describe</a:t>
            </a:r>
            <a:r>
              <a:rPr lang="en-GB" sz="2800" dirty="0"/>
              <a:t> different levels of decision-</a:t>
            </a:r>
            <a:r>
              <a:rPr lang="en-GB" sz="2800" dirty="0" smtClean="0"/>
              <a:t>making</a:t>
            </a:r>
            <a:endParaRPr lang="en-GB" sz="2800" dirty="0"/>
          </a:p>
          <a:p>
            <a:r>
              <a:rPr lang="en-GB" sz="2800" dirty="0" smtClean="0">
                <a:solidFill>
                  <a:srgbClr val="FF0000"/>
                </a:solidFill>
              </a:rPr>
              <a:t>Identify</a:t>
            </a:r>
            <a:r>
              <a:rPr lang="en-GB" sz="2800" dirty="0" smtClean="0"/>
              <a:t> </a:t>
            </a:r>
            <a:r>
              <a:rPr lang="en-GB" sz="2800" dirty="0"/>
              <a:t>the internal factors the influence decision-</a:t>
            </a:r>
            <a:r>
              <a:rPr lang="en-GB" sz="2800" dirty="0" smtClean="0"/>
              <a:t>making</a:t>
            </a:r>
            <a:endParaRPr lang="en-GB" sz="2800" dirty="0"/>
          </a:p>
          <a:p>
            <a:r>
              <a:rPr lang="en-GB" sz="2800" dirty="0">
                <a:solidFill>
                  <a:srgbClr val="FF0000"/>
                </a:solidFill>
              </a:rPr>
              <a:t>Explain</a:t>
            </a:r>
            <a:r>
              <a:rPr lang="en-GB" sz="2800" dirty="0"/>
              <a:t> the internal factors the influence decision-</a:t>
            </a:r>
            <a:r>
              <a:rPr lang="en-GB" sz="2800" dirty="0" smtClean="0"/>
              <a:t>making</a:t>
            </a:r>
          </a:p>
          <a:p>
            <a:pPr marL="0" indent="0">
              <a:buNone/>
            </a:pPr>
            <a:endParaRPr lang="en-GB" sz="1300" dirty="0"/>
          </a:p>
          <a:p>
            <a:pPr marL="0" indent="0">
              <a:buNone/>
            </a:pPr>
            <a:r>
              <a:rPr lang="en-GB" sz="2800" dirty="0" smtClean="0"/>
              <a:t>You can </a:t>
            </a:r>
            <a:r>
              <a:rPr lang="en-GB" sz="2800" b="1" dirty="0" smtClean="0"/>
              <a:t>choose a software </a:t>
            </a:r>
            <a:r>
              <a:rPr lang="en-GB" sz="2800" dirty="0" smtClean="0"/>
              <a:t>of your choice or </a:t>
            </a:r>
            <a:r>
              <a:rPr lang="en-GB" sz="2800" b="1" dirty="0" smtClean="0"/>
              <a:t>produce a Mind Map or Poster</a:t>
            </a:r>
            <a:r>
              <a:rPr lang="en-GB" sz="2800" dirty="0" smtClean="0"/>
              <a:t>.  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NOTE:  It must cover </a:t>
            </a:r>
            <a:r>
              <a:rPr lang="en-GB" sz="2800" b="1" dirty="0" smtClean="0">
                <a:solidFill>
                  <a:srgbClr val="FF0000"/>
                </a:solidFill>
              </a:rPr>
              <a:t>all questions </a:t>
            </a:r>
            <a:r>
              <a:rPr lang="en-GB" sz="2800" dirty="0" smtClean="0"/>
              <a:t>listed.</a:t>
            </a:r>
            <a:endParaRPr lang="en-GB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912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4000" dirty="0" smtClean="0"/>
              <a:t>In this unit you will look at the different </a:t>
            </a:r>
            <a:r>
              <a:rPr lang="en-GB" sz="4000" b="1" dirty="0" smtClean="0"/>
              <a:t>factors and issues </a:t>
            </a:r>
            <a:r>
              <a:rPr lang="en-GB" sz="4000" dirty="0" smtClean="0"/>
              <a:t>that can affect a business when </a:t>
            </a:r>
            <a:r>
              <a:rPr lang="en-GB" sz="4000" b="1" dirty="0" smtClean="0"/>
              <a:t>decisions</a:t>
            </a:r>
            <a:r>
              <a:rPr lang="en-GB" sz="4000" dirty="0" smtClean="0"/>
              <a:t> are being made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Success Criteria: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191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dirty="0" smtClean="0"/>
              <a:t>By the end of this unit, I will be able to:</a:t>
            </a:r>
          </a:p>
          <a:p>
            <a:pPr>
              <a:buNone/>
            </a:pPr>
            <a:endParaRPr lang="en-GB" sz="11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Describe</a:t>
            </a:r>
            <a:r>
              <a:rPr lang="en-GB" sz="3600" dirty="0" smtClean="0"/>
              <a:t> what decision-making is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Identify</a:t>
            </a:r>
            <a:r>
              <a:rPr lang="en-GB" sz="3600" dirty="0" smtClean="0"/>
              <a:t> different levels of decision-making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Describe</a:t>
            </a:r>
            <a:r>
              <a:rPr lang="en-GB" sz="3600" dirty="0" smtClean="0"/>
              <a:t> different levels of decision-making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Identify</a:t>
            </a:r>
            <a:r>
              <a:rPr lang="en-GB" sz="3600" dirty="0" smtClean="0"/>
              <a:t> the internal factors the influence decision-making</a:t>
            </a:r>
          </a:p>
          <a:p>
            <a:endParaRPr lang="en-GB" sz="3600" dirty="0" smtClean="0"/>
          </a:p>
          <a:p>
            <a:r>
              <a:rPr lang="en-GB" sz="3600" dirty="0" smtClean="0">
                <a:solidFill>
                  <a:srgbClr val="FF0000"/>
                </a:solidFill>
              </a:rPr>
              <a:t>Explain</a:t>
            </a:r>
            <a:r>
              <a:rPr lang="en-GB" sz="3600" dirty="0" smtClean="0"/>
              <a:t> the internal factors the influence decision-making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decision-making?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4000" dirty="0" smtClean="0"/>
              <a:t>Decision-making</a:t>
            </a:r>
          </a:p>
          <a:p>
            <a:r>
              <a:rPr lang="en-GB" sz="4000" dirty="0" smtClean="0"/>
              <a:t>Takes place at of levels of an organisation</a:t>
            </a:r>
          </a:p>
          <a:p>
            <a:pPr>
              <a:buNone/>
            </a:pPr>
            <a:endParaRPr lang="en-GB" sz="4000" dirty="0" smtClean="0"/>
          </a:p>
          <a:p>
            <a:r>
              <a:rPr lang="en-GB" sz="4000" dirty="0" smtClean="0"/>
              <a:t>Involves choosing one option from a range of options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is decision-making important?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 smtClean="0"/>
              <a:t>It helps move the business in the right direction</a:t>
            </a:r>
            <a:endParaRPr lang="en-GB" sz="1200" dirty="0" smtClean="0"/>
          </a:p>
          <a:p>
            <a:r>
              <a:rPr lang="en-GB" sz="3200" dirty="0" smtClean="0"/>
              <a:t>It determines what will happen in the future</a:t>
            </a:r>
            <a:endParaRPr lang="en-GB" sz="1400" dirty="0" smtClean="0"/>
          </a:p>
          <a:p>
            <a:pPr>
              <a:buNone/>
            </a:pPr>
            <a:endParaRPr lang="en-GB" sz="1200" dirty="0" smtClean="0"/>
          </a:p>
          <a:p>
            <a:pPr lvl="1"/>
            <a:r>
              <a:rPr lang="en-GB" b="1" dirty="0" smtClean="0"/>
              <a:t>Some examples </a:t>
            </a:r>
            <a:r>
              <a:rPr lang="en-GB" dirty="0" smtClean="0"/>
              <a:t>include:</a:t>
            </a:r>
            <a:endParaRPr lang="en-GB" sz="1800" dirty="0" smtClean="0"/>
          </a:p>
          <a:p>
            <a:pPr lvl="1">
              <a:buNone/>
            </a:pPr>
            <a:r>
              <a:rPr lang="en-GB" dirty="0" smtClean="0"/>
              <a:t>	What to product to make, what price to charge, where to sell the product, who to employ, how much to pay staff, which supplier to use and so on</a:t>
            </a:r>
          </a:p>
          <a:p>
            <a:pPr lvl="1">
              <a:buNone/>
            </a:pPr>
            <a:endParaRPr lang="en-GB" sz="1050" dirty="0" smtClean="0"/>
          </a:p>
          <a:p>
            <a:pPr lvl="1" algn="ctr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Making the wrong decision can have serious consequences for the business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Strategic </a:t>
            </a:r>
            <a:r>
              <a:rPr lang="en-US" sz="2000" dirty="0" smtClean="0"/>
              <a:t>(Senior Manager)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Tactical </a:t>
            </a:r>
            <a:r>
              <a:rPr lang="en-US" sz="2000" dirty="0" smtClean="0"/>
              <a:t>(Middle Manager)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Operational </a:t>
            </a:r>
            <a:r>
              <a:rPr lang="en-US" sz="2000" dirty="0" smtClean="0"/>
              <a:t>(Manager)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3657600" y="2133600"/>
            <a:ext cx="3124200" cy="297180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800600" y="2895600"/>
            <a:ext cx="83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67200" y="3962400"/>
            <a:ext cx="1905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7239000" y="2057400"/>
            <a:ext cx="76200" cy="297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7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281880041"/>
              </p:ext>
            </p:extLst>
          </p:nvPr>
        </p:nvGraphicFramePr>
        <p:xfrm>
          <a:off x="914400" y="1447800"/>
          <a:ext cx="7315200" cy="4552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52578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 of Decision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Definition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</a:tr>
              <a:tr h="7127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Strategic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Long-term decisions that affect the overall direction of the company. They are made by managers at the highest level in</a:t>
                      </a:r>
                      <a:r>
                        <a:rPr lang="en-US" sz="2400" baseline="0" dirty="0" smtClean="0"/>
                        <a:t> the company</a:t>
                      </a:r>
                      <a:endParaRPr lang="en-US" sz="2400" dirty="0"/>
                    </a:p>
                  </a:txBody>
                  <a:tcPr/>
                </a:tc>
              </a:tr>
              <a:tr h="712795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Tactical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Medium-term decisions that are the stepping stones to achieving strategic decisions. They are made by middle managers</a:t>
                      </a:r>
                      <a:endParaRPr lang="en-US" sz="2400" dirty="0"/>
                    </a:p>
                  </a:txBody>
                  <a:tcPr/>
                </a:tc>
              </a:tr>
              <a:tr h="12303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Operational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Short-term decisions that impact upon an organisation on a daily basis. They are made by low level managers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323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When decisions are being made management have to consider a range of </a:t>
            </a:r>
            <a:r>
              <a:rPr lang="en-US" sz="3600" b="1" dirty="0" smtClean="0"/>
              <a:t>internal</a:t>
            </a:r>
            <a:r>
              <a:rPr lang="en-US" sz="3600" dirty="0" smtClean="0"/>
              <a:t> and </a:t>
            </a:r>
            <a:r>
              <a:rPr lang="en-US" sz="3600" b="1" dirty="0" smtClean="0"/>
              <a:t>external </a:t>
            </a:r>
            <a:r>
              <a:rPr lang="en-US" sz="3600" dirty="0" smtClean="0"/>
              <a:t>factors</a:t>
            </a:r>
          </a:p>
          <a:p>
            <a:endParaRPr lang="en-US" sz="2000" dirty="0"/>
          </a:p>
          <a:p>
            <a:r>
              <a:rPr lang="en-US" sz="3600" dirty="0" smtClean="0"/>
              <a:t>Internal factors are those factors </a:t>
            </a:r>
            <a:r>
              <a:rPr lang="en-US" sz="3600" b="1" dirty="0" smtClean="0"/>
              <a:t>within</a:t>
            </a:r>
            <a:r>
              <a:rPr lang="en-US" sz="3600" dirty="0" smtClean="0"/>
              <a:t> an organisation that the </a:t>
            </a:r>
            <a:r>
              <a:rPr lang="en-US" sz="3600" b="1" dirty="0" smtClean="0">
                <a:solidFill>
                  <a:srgbClr val="FF0000"/>
                </a:solidFill>
              </a:rPr>
              <a:t>business has control over and can influence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2800" dirty="0" smtClean="0"/>
              <a:t>Note:  </a:t>
            </a:r>
            <a:r>
              <a:rPr lang="en-US" sz="2000" dirty="0" smtClean="0"/>
              <a:t>External Factors will be taught at a later date</a:t>
            </a:r>
            <a:endParaRPr lang="en-US" sz="18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71459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Internal factors </a:t>
            </a:r>
            <a:r>
              <a:rPr lang="en-US" sz="2000" dirty="0" smtClean="0"/>
              <a:t>include the following: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FINANCE</a:t>
            </a:r>
          </a:p>
          <a:p>
            <a:endParaRPr lang="en-US" sz="3600" dirty="0"/>
          </a:p>
          <a:p>
            <a:r>
              <a:rPr lang="en-US" sz="3600" dirty="0" smtClean="0"/>
              <a:t>INFORMATION</a:t>
            </a:r>
          </a:p>
          <a:p>
            <a:endParaRPr lang="en-US" sz="3600" dirty="0"/>
          </a:p>
          <a:p>
            <a:r>
              <a:rPr lang="en-US" sz="3600" dirty="0" smtClean="0"/>
              <a:t>TECHNOLOGY</a:t>
            </a:r>
          </a:p>
          <a:p>
            <a:endParaRPr lang="en-US" sz="3600" dirty="0"/>
          </a:p>
          <a:p>
            <a:r>
              <a:rPr lang="en-US" sz="3600" dirty="0" smtClean="0"/>
              <a:t>SKILLS OF MANAGEMENT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685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</TotalTime>
  <Words>526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Decision-making &amp; Internal Factors</vt:lpstr>
      <vt:lpstr>Learning Intentions:</vt:lpstr>
      <vt:lpstr>Success Criteria:  </vt:lpstr>
      <vt:lpstr>What is decision-making?</vt:lpstr>
      <vt:lpstr>Why is decision-making important?</vt:lpstr>
      <vt:lpstr>Types of decisions</vt:lpstr>
      <vt:lpstr>Definitions</vt:lpstr>
      <vt:lpstr>INTERNAL FACTORS</vt:lpstr>
      <vt:lpstr>Internal factors include the following:</vt:lpstr>
      <vt:lpstr>FINANCE</vt:lpstr>
      <vt:lpstr>INFORMATION</vt:lpstr>
      <vt:lpstr>TECHNOLOGY</vt:lpstr>
      <vt:lpstr>SKILLS OF MANAGEMENT</vt:lpstr>
      <vt:lpstr>ACTIVITY:</vt:lpstr>
      <vt:lpstr>Recap questions:   Produce a Report that answers the following questions: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Factors</dc:title>
  <dc:creator>026AVerrecchia</dc:creator>
  <cp:lastModifiedBy> </cp:lastModifiedBy>
  <cp:revision>25</cp:revision>
  <dcterms:created xsi:type="dcterms:W3CDTF">2006-08-16T00:00:00Z</dcterms:created>
  <dcterms:modified xsi:type="dcterms:W3CDTF">2018-02-08T18:26:22Z</dcterms:modified>
</cp:coreProperties>
</file>