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8" r:id="rId6"/>
    <p:sldId id="259" r:id="rId7"/>
    <p:sldId id="262" r:id="rId8"/>
    <p:sldId id="264"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ED03"/>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61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B22CA18-0C82-46E8-88F4-8910D5C2EAE2}"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9CE0DE-F65D-4F27-AC46-C6EA4C22652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22CA18-0C82-46E8-88F4-8910D5C2EAE2}"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9CE0DE-F65D-4F27-AC46-C6EA4C22652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22CA18-0C82-46E8-88F4-8910D5C2EAE2}"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9CE0DE-F65D-4F27-AC46-C6EA4C22652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22CA18-0C82-46E8-88F4-8910D5C2EAE2}"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9CE0DE-F65D-4F27-AC46-C6EA4C22652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22CA18-0C82-46E8-88F4-8910D5C2EAE2}"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9CE0DE-F65D-4F27-AC46-C6EA4C226522}"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B22CA18-0C82-46E8-88F4-8910D5C2EAE2}" type="datetimeFigureOut">
              <a:rPr lang="en-GB" smtClean="0"/>
              <a:t>13/09/2017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9CE0DE-F65D-4F27-AC46-C6EA4C226522}"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B22CA18-0C82-46E8-88F4-8910D5C2EAE2}" type="datetimeFigureOut">
              <a:rPr lang="en-GB" smtClean="0"/>
              <a:t>13/09/2017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9CE0DE-F65D-4F27-AC46-C6EA4C22652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B22CA18-0C82-46E8-88F4-8910D5C2EAE2}" type="datetimeFigureOut">
              <a:rPr lang="en-GB" smtClean="0"/>
              <a:t>13/09/2017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9CE0DE-F65D-4F27-AC46-C6EA4C22652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22CA18-0C82-46E8-88F4-8910D5C2EAE2}" type="datetimeFigureOut">
              <a:rPr lang="en-GB" smtClean="0"/>
              <a:t>13/09/2017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9CE0DE-F65D-4F27-AC46-C6EA4C22652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22CA18-0C82-46E8-88F4-8910D5C2EAE2}" type="datetimeFigureOut">
              <a:rPr lang="en-GB" smtClean="0"/>
              <a:t>13/09/2017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9CE0DE-F65D-4F27-AC46-C6EA4C226522}"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22CA18-0C82-46E8-88F4-8910D5C2EAE2}" type="datetimeFigureOut">
              <a:rPr lang="en-GB" smtClean="0"/>
              <a:t>13/09/2017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9CE0DE-F65D-4F27-AC46-C6EA4C226522}"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22CA18-0C82-46E8-88F4-8910D5C2EAE2}" type="datetimeFigureOut">
              <a:rPr lang="en-GB" smtClean="0"/>
              <a:t>13/09/2017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CE0DE-F65D-4F27-AC46-C6EA4C22652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60648"/>
            <a:ext cx="7630616" cy="3024335"/>
          </a:xfrm>
        </p:spPr>
        <p:txBody>
          <a:bodyPr>
            <a:normAutofit/>
          </a:bodyPr>
          <a:lstStyle/>
          <a:p>
            <a:pPr algn="l"/>
            <a:r>
              <a:rPr lang="en-GB" sz="7200" b="1" dirty="0" smtClean="0"/>
              <a:t>Homework Expectations</a:t>
            </a:r>
            <a:endParaRPr lang="en-GB" sz="7200" b="1" dirty="0"/>
          </a:p>
        </p:txBody>
      </p:sp>
      <p:pic>
        <p:nvPicPr>
          <p:cNvPr id="4" name="Picture 3" descr="BECS Logo.jpg"/>
          <p:cNvPicPr>
            <a:picLocks noChangeAspect="1"/>
          </p:cNvPicPr>
          <p:nvPr/>
        </p:nvPicPr>
        <p:blipFill>
          <a:blip r:embed="rId2" cstate="print"/>
          <a:stretch>
            <a:fillRect/>
          </a:stretch>
        </p:blipFill>
        <p:spPr>
          <a:xfrm>
            <a:off x="7236296" y="4221088"/>
            <a:ext cx="1728192" cy="246884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6480720"/>
          </a:xfrm>
          <a:solidFill>
            <a:srgbClr val="FF0000"/>
          </a:solidFill>
        </p:spPr>
        <p:txBody>
          <a:bodyPr>
            <a:normAutofit fontScale="90000"/>
          </a:bodyPr>
          <a:lstStyle/>
          <a:p>
            <a:r>
              <a:rPr lang="en-GB" dirty="0" smtClean="0"/>
              <a:t/>
            </a:r>
            <a:br>
              <a:rPr lang="en-GB" dirty="0" smtClean="0"/>
            </a:br>
            <a:r>
              <a:rPr lang="en-GB" dirty="0" smtClean="0"/>
              <a:t>If homework incomplete or completed to a very poor standard, then this will be recorded.</a:t>
            </a:r>
            <a:br>
              <a:rPr lang="en-GB" dirty="0" smtClean="0"/>
            </a:br>
            <a:r>
              <a:rPr lang="en-GB" dirty="0"/>
              <a:t/>
            </a:r>
            <a:br>
              <a:rPr lang="en-GB" dirty="0"/>
            </a:br>
            <a:r>
              <a:rPr lang="en-GB" dirty="0" smtClean="0"/>
              <a:t>Your parents will get a Text Message to advise them that your homework is incomplete. It is still expected that you will complete the homework.</a:t>
            </a:r>
            <a:br>
              <a:rPr lang="en-GB" dirty="0" smtClean="0"/>
            </a:br>
            <a:r>
              <a:rPr lang="en-GB" dirty="0" smtClean="0"/>
              <a:t> </a:t>
            </a:r>
            <a:br>
              <a:rPr lang="en-GB" dirty="0" smtClean="0"/>
            </a:br>
            <a:endParaRPr lang="en-GB" b="1"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268760"/>
            <a:ext cx="8229600" cy="1143000"/>
          </a:xfrm>
          <a:solidFill>
            <a:srgbClr val="FFFF00"/>
          </a:solidFill>
        </p:spPr>
        <p:txBody>
          <a:bodyPr>
            <a:normAutofit fontScale="90000"/>
          </a:bodyPr>
          <a:lstStyle/>
          <a:p>
            <a:r>
              <a:rPr lang="en-GB" dirty="0" smtClean="0"/>
              <a:t>It is expected that you will hand in your homework </a:t>
            </a:r>
            <a:r>
              <a:rPr lang="en-GB" b="1" i="1" u="sng" dirty="0" smtClean="0"/>
              <a:t>on time</a:t>
            </a:r>
            <a:r>
              <a:rPr lang="en-GB" dirty="0" smtClean="0"/>
              <a:t>!</a:t>
            </a:r>
            <a:endParaRPr lang="en-GB" dirty="0"/>
          </a:p>
        </p:txBody>
      </p:sp>
      <p:sp>
        <p:nvSpPr>
          <p:cNvPr id="4" name="Title 1"/>
          <p:cNvSpPr txBox="1">
            <a:spLocks/>
          </p:cNvSpPr>
          <p:nvPr/>
        </p:nvSpPr>
        <p:spPr>
          <a:xfrm>
            <a:off x="467544" y="2852936"/>
            <a:ext cx="8229600" cy="1143000"/>
          </a:xfrm>
          <a:prstGeom prst="rect">
            <a:avLst/>
          </a:prstGeom>
          <a:solidFill>
            <a:srgbClr val="92D050"/>
          </a:solidFill>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This </a:t>
            </a:r>
            <a:r>
              <a:rPr lang="en-GB" sz="4400" dirty="0" smtClean="0">
                <a:latin typeface="+mj-lt"/>
                <a:ea typeface="+mj-ea"/>
                <a:cs typeface="+mj-cs"/>
              </a:rPr>
              <a:t>will be on the date given to you by your teacher.</a:t>
            </a: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Title 1"/>
          <p:cNvSpPr txBox="1">
            <a:spLocks/>
          </p:cNvSpPr>
          <p:nvPr/>
        </p:nvSpPr>
        <p:spPr>
          <a:xfrm>
            <a:off x="467544" y="4509120"/>
            <a:ext cx="8229600" cy="1143000"/>
          </a:xfrm>
          <a:prstGeom prst="rect">
            <a:avLst/>
          </a:prstGeom>
          <a:solidFill>
            <a:schemeClr val="accent4">
              <a:lumMod val="60000"/>
              <a:lumOff val="40000"/>
            </a:schemeClr>
          </a:solidFill>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You should always note</a:t>
            </a:r>
            <a:r>
              <a:rPr kumimoji="0" lang="en-GB" sz="4400" b="0" i="0" u="none" strike="noStrike" kern="1200" cap="none" spc="0" normalizeH="0" noProof="0" dirty="0" smtClean="0">
                <a:ln>
                  <a:noFill/>
                </a:ln>
                <a:solidFill>
                  <a:schemeClr val="tx1"/>
                </a:solidFill>
                <a:effectLst/>
                <a:uLnTx/>
                <a:uFillTx/>
                <a:latin typeface="+mj-lt"/>
                <a:ea typeface="+mj-ea"/>
                <a:cs typeface="+mj-cs"/>
              </a:rPr>
              <a:t> this date in your </a:t>
            </a:r>
            <a:r>
              <a:rPr kumimoji="0" lang="en-GB" sz="4400" b="1" i="0" u="sng" strike="noStrike" kern="1200" cap="none" spc="0" normalizeH="0" noProof="0" dirty="0" smtClean="0">
                <a:ln>
                  <a:noFill/>
                </a:ln>
                <a:solidFill>
                  <a:schemeClr val="tx1"/>
                </a:solidFill>
                <a:effectLst/>
                <a:uLnTx/>
                <a:uFillTx/>
                <a:latin typeface="+mj-lt"/>
                <a:ea typeface="+mj-ea"/>
                <a:cs typeface="+mj-cs"/>
              </a:rPr>
              <a:t>Homework Diary</a:t>
            </a:r>
            <a:r>
              <a:rPr kumimoji="0" lang="en-GB" sz="4400" b="0" i="0" u="none" strike="noStrike" kern="1200" cap="none" spc="0" normalizeH="0" noProof="0" dirty="0" smtClean="0">
                <a:ln>
                  <a:noFill/>
                </a:ln>
                <a:solidFill>
                  <a:schemeClr val="tx1"/>
                </a:solidFill>
                <a:effectLst/>
                <a:uLnTx/>
                <a:uFillTx/>
                <a:latin typeface="+mj-lt"/>
                <a:ea typeface="+mj-ea"/>
                <a:cs typeface="+mj-cs"/>
              </a:rPr>
              <a:t>.</a:t>
            </a: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556792"/>
            <a:ext cx="8352928" cy="3096344"/>
          </a:xfrm>
          <a:solidFill>
            <a:srgbClr val="FFFF00"/>
          </a:solidFill>
        </p:spPr>
        <p:txBody>
          <a:bodyPr>
            <a:normAutofit fontScale="90000"/>
          </a:bodyPr>
          <a:lstStyle/>
          <a:p>
            <a:r>
              <a:rPr lang="en-GB" dirty="0" smtClean="0"/>
              <a:t>It is expected that you ask for help required for the homework in advance of the deadline.</a:t>
            </a:r>
            <a:br>
              <a:rPr lang="en-GB" dirty="0" smtClean="0"/>
            </a:br>
            <a:r>
              <a:rPr lang="en-GB" dirty="0"/>
              <a:t/>
            </a:r>
            <a:br>
              <a:rPr lang="en-GB" dirty="0"/>
            </a:br>
            <a:r>
              <a:rPr lang="en-GB" b="1" u="sng" dirty="0" smtClean="0"/>
              <a:t>It is your responsibility to ensure this.</a:t>
            </a:r>
            <a:endParaRPr lang="en-GB"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67544" y="1556792"/>
            <a:ext cx="8229600" cy="1143000"/>
          </a:xfrm>
          <a:prstGeom prst="rect">
            <a:avLst/>
          </a:prstGeom>
          <a:gradFill flip="none" rotWithShape="1">
            <a:gsLst>
              <a:gs pos="0">
                <a:srgbClr val="D7ED03">
                  <a:tint val="66000"/>
                  <a:satMod val="160000"/>
                </a:srgbClr>
              </a:gs>
              <a:gs pos="50000">
                <a:srgbClr val="D7ED03">
                  <a:tint val="44500"/>
                  <a:satMod val="160000"/>
                </a:srgbClr>
              </a:gs>
              <a:gs pos="100000">
                <a:srgbClr val="D7ED03">
                  <a:tint val="23500"/>
                  <a:satMod val="160000"/>
                </a:srgbClr>
              </a:gs>
            </a:gsLst>
            <a:lin ang="8100000" scaled="1"/>
            <a:tileRect/>
          </a:gradFill>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i="0" u="none" strike="noStrike" kern="1200" cap="none" spc="0" normalizeH="0" baseline="0" noProof="0" dirty="0" smtClean="0">
                <a:ln>
                  <a:noFill/>
                </a:ln>
                <a:solidFill>
                  <a:schemeClr val="tx1"/>
                </a:solidFill>
                <a:effectLst/>
                <a:uLnTx/>
                <a:uFillTx/>
                <a:latin typeface="+mj-lt"/>
                <a:ea typeface="+mj-ea"/>
                <a:cs typeface="+mj-cs"/>
              </a:rPr>
              <a:t>Take</a:t>
            </a:r>
            <a:r>
              <a:rPr kumimoji="0" lang="en-GB" sz="4400" i="0" u="none" strike="noStrike" kern="1200" cap="none" spc="0" normalizeH="0" noProof="0" dirty="0" smtClean="0">
                <a:ln>
                  <a:noFill/>
                </a:ln>
                <a:solidFill>
                  <a:schemeClr val="tx1"/>
                </a:solidFill>
                <a:effectLst/>
                <a:uLnTx/>
                <a:uFillTx/>
                <a:latin typeface="+mj-lt"/>
                <a:ea typeface="+mj-ea"/>
                <a:cs typeface="+mj-cs"/>
              </a:rPr>
              <a:t> responsibility for reading and checking </a:t>
            </a:r>
            <a:r>
              <a:rPr kumimoji="0" lang="en-GB" sz="4400" i="0" u="none" strike="noStrike" kern="1200" cap="none" spc="0" normalizeH="0" baseline="0" noProof="0" dirty="0" smtClean="0">
                <a:ln>
                  <a:noFill/>
                </a:ln>
                <a:solidFill>
                  <a:schemeClr val="tx1"/>
                </a:solidFill>
                <a:effectLst/>
                <a:uLnTx/>
                <a:uFillTx/>
                <a:latin typeface="+mj-lt"/>
                <a:ea typeface="+mj-ea"/>
                <a:cs typeface="+mj-cs"/>
              </a:rPr>
              <a:t>your notes.</a:t>
            </a:r>
          </a:p>
        </p:txBody>
      </p:sp>
      <p:sp>
        <p:nvSpPr>
          <p:cNvPr id="5" name="Title 1"/>
          <p:cNvSpPr txBox="1">
            <a:spLocks/>
          </p:cNvSpPr>
          <p:nvPr/>
        </p:nvSpPr>
        <p:spPr>
          <a:xfrm>
            <a:off x="467544" y="260648"/>
            <a:ext cx="8229600" cy="1143000"/>
          </a:xfrm>
          <a:prstGeom prst="rect">
            <a:avLst/>
          </a:prstGeom>
          <a:solidFill>
            <a:srgbClr val="00B0F0"/>
          </a:solidFill>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none" strike="noStrike" kern="1200" cap="none" spc="0" normalizeH="0" baseline="0" noProof="0" dirty="0" smtClean="0">
                <a:ln>
                  <a:noFill/>
                </a:ln>
                <a:solidFill>
                  <a:schemeClr val="tx1"/>
                </a:solidFill>
                <a:effectLst/>
                <a:uLnTx/>
                <a:uFillTx/>
                <a:latin typeface="+mj-lt"/>
                <a:ea typeface="+mj-ea"/>
                <a:cs typeface="+mj-cs"/>
              </a:rPr>
              <a:t>SOURCES</a:t>
            </a:r>
            <a:r>
              <a:rPr kumimoji="0" lang="en-GB" sz="4400" b="1" i="0" u="none" strike="noStrike" kern="1200" cap="none" spc="0" normalizeH="0" noProof="0" dirty="0" smtClean="0">
                <a:ln>
                  <a:noFill/>
                </a:ln>
                <a:solidFill>
                  <a:schemeClr val="tx1"/>
                </a:solidFill>
                <a:effectLst/>
                <a:uLnTx/>
                <a:uFillTx/>
                <a:latin typeface="+mj-lt"/>
                <a:ea typeface="+mj-ea"/>
                <a:cs typeface="+mj-cs"/>
              </a:rPr>
              <a:t> OF HELP</a:t>
            </a:r>
            <a:endParaRPr kumimoji="0" lang="en-GB"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Title 1"/>
          <p:cNvSpPr txBox="1">
            <a:spLocks/>
          </p:cNvSpPr>
          <p:nvPr/>
        </p:nvSpPr>
        <p:spPr>
          <a:xfrm>
            <a:off x="467544" y="2852936"/>
            <a:ext cx="8229600" cy="1143000"/>
          </a:xfrm>
          <a:prstGeom prst="rect">
            <a:avLst/>
          </a:prstGeom>
          <a:solidFill>
            <a:srgbClr val="FFFF00"/>
          </a:solidFill>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i="0" u="none" strike="noStrike" kern="1200" cap="none" spc="0" normalizeH="0" baseline="0" noProof="0" dirty="0" smtClean="0">
                <a:ln>
                  <a:noFill/>
                </a:ln>
                <a:solidFill>
                  <a:schemeClr val="tx1"/>
                </a:solidFill>
                <a:effectLst/>
                <a:uLnTx/>
                <a:uFillTx/>
                <a:latin typeface="+mj-lt"/>
                <a:ea typeface="+mj-ea"/>
                <a:cs typeface="+mj-cs"/>
              </a:rPr>
              <a:t>Access the BECS Online website/links on the website.</a:t>
            </a:r>
          </a:p>
        </p:txBody>
      </p:sp>
      <p:sp>
        <p:nvSpPr>
          <p:cNvPr id="8" name="Title 1"/>
          <p:cNvSpPr txBox="1">
            <a:spLocks/>
          </p:cNvSpPr>
          <p:nvPr/>
        </p:nvSpPr>
        <p:spPr>
          <a:xfrm>
            <a:off x="467544" y="4149080"/>
            <a:ext cx="8229600" cy="1143000"/>
          </a:xfrm>
          <a:prstGeom prst="rect">
            <a:avLst/>
          </a:prstGeom>
          <a:solidFill>
            <a:srgbClr val="92D050"/>
          </a:solidFill>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Use the Internet</a:t>
            </a:r>
            <a:r>
              <a:rPr kumimoji="0" lang="en-GB" sz="4400" b="0" i="0" u="none" strike="noStrike" kern="1200" cap="none" spc="0" normalizeH="0" noProof="0" dirty="0" smtClean="0">
                <a:ln>
                  <a:noFill/>
                </a:ln>
                <a:solidFill>
                  <a:schemeClr val="tx1"/>
                </a:solidFill>
                <a:effectLst/>
                <a:uLnTx/>
                <a:uFillTx/>
                <a:latin typeface="+mj-lt"/>
                <a:ea typeface="+mj-ea"/>
                <a:cs typeface="+mj-cs"/>
              </a:rPr>
              <a:t> to research the area you are struggling with.</a:t>
            </a: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9" name="Title 1"/>
          <p:cNvSpPr txBox="1">
            <a:spLocks/>
          </p:cNvSpPr>
          <p:nvPr/>
        </p:nvSpPr>
        <p:spPr>
          <a:xfrm>
            <a:off x="467544" y="5445224"/>
            <a:ext cx="8229600" cy="1143000"/>
          </a:xfrm>
          <a:prstGeom prst="rect">
            <a:avLst/>
          </a:prstGeom>
          <a:solidFill>
            <a:schemeClr val="accent5">
              <a:lumMod val="60000"/>
              <a:lumOff val="40000"/>
            </a:schemeClr>
          </a:solidFill>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Speak to</a:t>
            </a:r>
            <a:r>
              <a:rPr kumimoji="0" lang="en-GB" sz="4400" b="0" i="0" u="none" strike="noStrike" kern="1200" cap="none" spc="0" normalizeH="0" noProof="0" dirty="0" smtClean="0">
                <a:ln>
                  <a:noFill/>
                </a:ln>
                <a:solidFill>
                  <a:schemeClr val="tx1"/>
                </a:solidFill>
                <a:effectLst/>
                <a:uLnTx/>
                <a:uFillTx/>
                <a:latin typeface="+mj-lt"/>
                <a:ea typeface="+mj-ea"/>
                <a:cs typeface="+mj-cs"/>
              </a:rPr>
              <a:t> a member of the BECS Department who will put you on the right track.</a:t>
            </a: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836712"/>
            <a:ext cx="8640960" cy="5112568"/>
          </a:xfrm>
          <a:solidFill>
            <a:srgbClr val="FFFF00"/>
          </a:solidFill>
        </p:spPr>
        <p:txBody>
          <a:bodyPr>
            <a:normAutofit/>
          </a:bodyPr>
          <a:lstStyle/>
          <a:p>
            <a:r>
              <a:rPr lang="en-GB" dirty="0" smtClean="0"/>
              <a:t>If there are </a:t>
            </a:r>
            <a:r>
              <a:rPr lang="en-GB" b="1" i="1" u="sng" dirty="0" smtClean="0"/>
              <a:t>genuine</a:t>
            </a:r>
            <a:r>
              <a:rPr lang="en-GB" u="sng" dirty="0" smtClean="0"/>
              <a:t> </a:t>
            </a:r>
            <a:r>
              <a:rPr lang="en-GB" b="1" i="1" u="sng" dirty="0" smtClean="0"/>
              <a:t>reasons or special circumstances</a:t>
            </a:r>
            <a:r>
              <a:rPr lang="en-GB" b="1" i="1" dirty="0" smtClean="0"/>
              <a:t> </a:t>
            </a:r>
            <a:r>
              <a:rPr lang="en-GB" dirty="0" smtClean="0"/>
              <a:t>which affect your homework being completed on time, it is your responsibility to discuss this with your teacher (ahead of the deadline date).</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836712"/>
            <a:ext cx="8712968" cy="5112568"/>
          </a:xfrm>
          <a:solidFill>
            <a:schemeClr val="accent5">
              <a:lumMod val="60000"/>
              <a:lumOff val="40000"/>
            </a:schemeClr>
          </a:solidFill>
        </p:spPr>
        <p:txBody>
          <a:bodyPr>
            <a:normAutofit/>
          </a:bodyPr>
          <a:lstStyle/>
          <a:p>
            <a:r>
              <a:rPr lang="en-GB" dirty="0" smtClean="0"/>
              <a:t>If you are absent on the day the homework is due, it is your responsibility to return it on the first date you are back in school. </a:t>
            </a:r>
            <a:r>
              <a:rPr lang="en-GB" b="1" i="1" u="sng" dirty="0" smtClean="0"/>
              <a:t>Do not wait to be asked for it</a:t>
            </a:r>
            <a:r>
              <a:rPr lang="en-GB" b="1" i="1" dirty="0" smtClean="0"/>
              <a:t>!</a:t>
            </a:r>
            <a:endParaRPr lang="en-GB"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4704"/>
            <a:ext cx="8568952" cy="3384376"/>
          </a:xfrm>
          <a:solidFill>
            <a:srgbClr val="FF0000"/>
          </a:solidFill>
        </p:spPr>
        <p:txBody>
          <a:bodyPr>
            <a:normAutofit fontScale="90000"/>
          </a:bodyPr>
          <a:lstStyle/>
          <a:p>
            <a:r>
              <a:rPr lang="en-GB" dirty="0" smtClean="0"/>
              <a:t/>
            </a:r>
            <a:br>
              <a:rPr lang="en-GB" dirty="0" smtClean="0"/>
            </a:br>
            <a:r>
              <a:rPr lang="en-GB" dirty="0" smtClean="0"/>
              <a:t>If you do not hand-in Homework on the day it is due (or first date back if you are absent), this will be recorded. </a:t>
            </a:r>
            <a:br>
              <a:rPr lang="en-GB" dirty="0" smtClean="0"/>
            </a:br>
            <a:r>
              <a:rPr lang="en-GB" dirty="0" smtClean="0"/>
              <a:t> </a:t>
            </a:r>
            <a:br>
              <a:rPr lang="en-GB" dirty="0" smtClean="0"/>
            </a:br>
            <a:endParaRPr lang="en-GB" b="1" i="1" dirty="0"/>
          </a:p>
        </p:txBody>
      </p:sp>
      <p:sp>
        <p:nvSpPr>
          <p:cNvPr id="5" name="Title 1"/>
          <p:cNvSpPr txBox="1">
            <a:spLocks/>
          </p:cNvSpPr>
          <p:nvPr/>
        </p:nvSpPr>
        <p:spPr>
          <a:xfrm>
            <a:off x="323528" y="4869160"/>
            <a:ext cx="8568952" cy="1296144"/>
          </a:xfrm>
          <a:prstGeom prst="rect">
            <a:avLst/>
          </a:prstGeom>
          <a:solidFill>
            <a:srgbClr val="FFC000"/>
          </a:solidFill>
        </p:spPr>
        <p:txBody>
          <a:bodyPr vert="horz" lIns="91440" tIns="45720" rIns="91440" bIns="45720" rtlCol="0" anchor="ctr">
            <a:normAutofit fontScale="75000" lnSpcReduction="20000"/>
          </a:bodyPr>
          <a:lstStyle/>
          <a:p>
            <a:pPr lvl="0" algn="ctr">
              <a:spcBef>
                <a:spcPct val="0"/>
              </a:spcBef>
            </a:pPr>
            <a:r>
              <a:rPr lang="en-GB" sz="4000" dirty="0" smtClean="0"/>
              <a:t>It is your responsibility to return it on the </a:t>
            </a:r>
            <a:r>
              <a:rPr lang="en-GB" sz="4000" b="1" u="sng" dirty="0" smtClean="0"/>
              <a:t>next day you are in school. </a:t>
            </a:r>
          </a:p>
          <a:p>
            <a:pPr lvl="0" algn="ctr">
              <a:spcBef>
                <a:spcPct val="0"/>
              </a:spcBef>
            </a:pPr>
            <a:r>
              <a:rPr lang="en-GB" sz="4000" b="1" u="sng" dirty="0" smtClean="0"/>
              <a:t>Not the next time you are in the class!</a:t>
            </a:r>
            <a:endParaRPr kumimoji="0" lang="en-GB" sz="4400" b="1" i="0" u="sng"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6480720"/>
          </a:xfrm>
          <a:solidFill>
            <a:srgbClr val="FF0000"/>
          </a:solidFill>
        </p:spPr>
        <p:txBody>
          <a:bodyPr>
            <a:normAutofit fontScale="90000"/>
          </a:bodyPr>
          <a:lstStyle/>
          <a:p>
            <a:r>
              <a:rPr lang="en-GB" dirty="0" smtClean="0"/>
              <a:t/>
            </a:r>
            <a:br>
              <a:rPr lang="en-GB" dirty="0" smtClean="0"/>
            </a:br>
            <a:r>
              <a:rPr lang="en-GB" dirty="0" smtClean="0"/>
              <a:t>If homework is </a:t>
            </a:r>
            <a:r>
              <a:rPr lang="en-GB" b="1" u="sng" dirty="0" smtClean="0"/>
              <a:t>still</a:t>
            </a:r>
            <a:r>
              <a:rPr lang="en-GB" dirty="0" smtClean="0"/>
              <a:t> not completed then this will be recorded on SEEMIS and used as information in terms of the Tracking and Monitoring your progress.</a:t>
            </a:r>
            <a:br>
              <a:rPr lang="en-GB" dirty="0" smtClean="0"/>
            </a:br>
            <a:r>
              <a:rPr lang="en-GB" dirty="0"/>
              <a:t/>
            </a:r>
            <a:br>
              <a:rPr lang="en-GB" dirty="0"/>
            </a:br>
            <a:r>
              <a:rPr lang="en-GB" dirty="0" smtClean="0"/>
              <a:t>Your parents will get a Text Message to advise them that your homework is incomplete. It is still expected that you will complete the homework.</a:t>
            </a:r>
            <a:br>
              <a:rPr lang="en-GB" dirty="0" smtClean="0"/>
            </a:br>
            <a:r>
              <a:rPr lang="en-GB" dirty="0" smtClean="0"/>
              <a:t> </a:t>
            </a:r>
            <a:br>
              <a:rPr lang="en-GB" dirty="0" smtClean="0"/>
            </a:br>
            <a:endParaRPr lang="en-GB" b="1"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23528" y="476672"/>
            <a:ext cx="8640960" cy="5544616"/>
          </a:xfrm>
          <a:prstGeom prst="rect">
            <a:avLst/>
          </a:prstGeom>
          <a:solidFill>
            <a:srgbClr val="FFFF0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Remember that homework is a pro-active way to tackle</a:t>
            </a:r>
            <a:r>
              <a:rPr kumimoji="0" lang="en-GB" sz="4400" b="0" i="0" u="none" strike="noStrike" kern="1200" cap="none" spc="0" normalizeH="0" noProof="0" dirty="0" smtClean="0">
                <a:ln>
                  <a:noFill/>
                </a:ln>
                <a:solidFill>
                  <a:schemeClr val="tx1"/>
                </a:solidFill>
                <a:effectLst/>
                <a:uLnTx/>
                <a:uFillTx/>
                <a:latin typeface="+mj-lt"/>
                <a:ea typeface="+mj-ea"/>
                <a:cs typeface="+mj-cs"/>
              </a:rPr>
              <a:t> the challenges of the course.</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GB" sz="4400" dirty="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noProof="0" dirty="0" smtClean="0">
                <a:ln>
                  <a:noFill/>
                </a:ln>
                <a:solidFill>
                  <a:schemeClr val="tx1"/>
                </a:solidFill>
                <a:effectLst/>
                <a:uLnTx/>
                <a:uFillTx/>
                <a:latin typeface="+mj-lt"/>
                <a:ea typeface="+mj-ea"/>
                <a:cs typeface="+mj-cs"/>
              </a:rPr>
              <a:t> It is important that the level of effort you put into homework </a:t>
            </a:r>
            <a:r>
              <a:rPr lang="en-GB" sz="4400" dirty="0" smtClean="0">
                <a:latin typeface="+mj-lt"/>
                <a:ea typeface="+mj-ea"/>
                <a:cs typeface="+mj-cs"/>
              </a:rPr>
              <a:t>demonstrates your best quality effort, every time.</a:t>
            </a: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242</Words>
  <Application>Microsoft Office PowerPoint</Application>
  <PresentationFormat>On-screen Show (4:3)</PresentationFormat>
  <Paragraphs>20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Homework Expectations</vt:lpstr>
      <vt:lpstr>It is expected that you will hand in your homework on time!</vt:lpstr>
      <vt:lpstr>It is expected that you ask for help required for the homework in advance of the deadline.  It is your responsibility to ensure this.</vt:lpstr>
      <vt:lpstr>Slide 4</vt:lpstr>
      <vt:lpstr>If there are genuine reasons or special circumstances which affect your homework being completed on time, it is your responsibility to discuss this with your teacher (ahead of the deadline date).</vt:lpstr>
      <vt:lpstr>If you are absent on the day the homework is due, it is your responsibility to return it on the first date you are back in school. Do not wait to be asked for it!</vt:lpstr>
      <vt:lpstr> If you do not hand-in Homework on the day it is due (or first date back if you are absent), this will be recorded.    </vt:lpstr>
      <vt:lpstr> If homework is still not completed then this will be recorded on SEEMIS and used as information in terms of the Tracking and Monitoring your progress.  Your parents will get a Text Message to advise them that your homework is incomplete. It is still expected that you will complete the homework.   </vt:lpstr>
      <vt:lpstr>Slide 9</vt:lpstr>
      <vt:lpstr> If homework incomplete or completed to a very poor standard, then this will be recorded.  Your parents will get a Text Message to advise them that your homework is incomplete. It is still expected that you will complete the homework.   </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Expectations</dc:title>
  <dc:creator>026ClMcLaughlin</dc:creator>
  <cp:lastModifiedBy> </cp:lastModifiedBy>
  <cp:revision>7</cp:revision>
  <dcterms:created xsi:type="dcterms:W3CDTF">2017-09-13T10:12:04Z</dcterms:created>
  <dcterms:modified xsi:type="dcterms:W3CDTF">2017-09-13T10:53:36Z</dcterms:modified>
</cp:coreProperties>
</file>