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83" r:id="rId9"/>
    <p:sldId id="284" r:id="rId10"/>
    <p:sldId id="285" r:id="rId11"/>
    <p:sldId id="261" r:id="rId12"/>
    <p:sldId id="260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0" r:id="rId21"/>
    <p:sldId id="274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267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32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107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537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637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482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741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911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499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778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497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260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0DF2-600D-4E92-BA2B-466688D32649}" type="datetimeFigureOut">
              <a:rPr lang="en-GB" smtClean="0"/>
              <a:pPr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4294E-8499-44AF-943F-A33FBC5EEF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852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i="1" dirty="0"/>
              <a:t>Emerging Technologies 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Administration </a:t>
            </a:r>
            <a:r>
              <a:rPr lang="en-GB" b="1" dirty="0" smtClean="0">
                <a:solidFill>
                  <a:srgbClr val="FF0000"/>
                </a:solidFill>
              </a:rPr>
              <a:t>&amp; </a:t>
            </a:r>
            <a:r>
              <a:rPr lang="en-GB" b="1" dirty="0" smtClean="0">
                <a:solidFill>
                  <a:srgbClr val="FF0000"/>
                </a:solidFill>
              </a:rPr>
              <a:t>IT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h5227c\AppData\Local\Microsoft\Windows\Temporary Internet Files\Content.IE5\FT126PAR\emerging_tech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109" y="476672"/>
            <a:ext cx="326436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h5227c\AppData\Local\Microsoft\Windows\Temporary Internet Files\Content.IE5\UTJRF8ZY\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71" y="5026658"/>
            <a:ext cx="3065101" cy="16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h5227c\AppData\Local\Microsoft\Windows\Temporary Internet Files\Content.IE5\FT126PAR\CloudComputing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421" y="4860421"/>
            <a:ext cx="236984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h5227c\AppData\Local\Microsoft\Windows\Temporary Internet Files\Content.IE5\QBL567P5\infocomm___emerging_technology_by_gohbiscui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560055" cy="22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40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Emerging Technologies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emerging technologies that can be used by organisations </a:t>
            </a:r>
            <a:r>
              <a:rPr lang="en-GB" b="1" dirty="0"/>
              <a:t>and what we will be learning about are:</a:t>
            </a:r>
            <a:endParaRPr lang="en-GB" dirty="0"/>
          </a:p>
          <a:p>
            <a:pPr lvl="0"/>
            <a:r>
              <a:rPr lang="en-GB" dirty="0"/>
              <a:t>Instant messaging</a:t>
            </a:r>
          </a:p>
          <a:p>
            <a:pPr lvl="0"/>
            <a:r>
              <a:rPr lang="en-GB" dirty="0"/>
              <a:t>Podcasts/Vodcasts</a:t>
            </a:r>
          </a:p>
          <a:p>
            <a:pPr lvl="0"/>
            <a:r>
              <a:rPr lang="en-GB" dirty="0"/>
              <a:t>Twitter</a:t>
            </a:r>
          </a:p>
          <a:p>
            <a:pPr lvl="0"/>
            <a:r>
              <a:rPr lang="en-GB" dirty="0"/>
              <a:t>Facebook</a:t>
            </a:r>
          </a:p>
          <a:p>
            <a:pPr lvl="0"/>
            <a:r>
              <a:rPr lang="en-GB" dirty="0"/>
              <a:t>LinkedIn</a:t>
            </a:r>
          </a:p>
          <a:p>
            <a:pPr lvl="0"/>
            <a:r>
              <a:rPr lang="en-GB" dirty="0"/>
              <a:t>Virtual Learning Environments (VLEs)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 descr="C:\Users\ah5227c\AppData\Local\Microsoft\Windows\Temporary Internet Files\Content.IE5\QBL567P5\infocomm___emerging_technology_by_gohbiscui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898"/>
            <a:ext cx="936104" cy="13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8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Choosing a Method of Communication</a:t>
            </a:r>
            <a:r>
              <a:rPr lang="en-GB" b="1" u="sng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communicating with customers, clients and employees it is important that the correct method of communication is used:</a:t>
            </a:r>
          </a:p>
          <a:p>
            <a:pPr lvl="0"/>
            <a:r>
              <a:rPr lang="en-GB" i="1" dirty="0"/>
              <a:t>Is it appropriate?  Will all intended recipients receive the information?</a:t>
            </a:r>
          </a:p>
          <a:p>
            <a:pPr lvl="0"/>
            <a:r>
              <a:rPr lang="en-GB" i="1" dirty="0"/>
              <a:t>Is it the most cost effective</a:t>
            </a:r>
          </a:p>
          <a:p>
            <a:pPr lvl="0"/>
            <a:r>
              <a:rPr lang="en-GB" i="1" dirty="0"/>
              <a:t>How quickly is the information required?</a:t>
            </a:r>
          </a:p>
          <a:p>
            <a:endParaRPr lang="en-GB" dirty="0"/>
          </a:p>
        </p:txBody>
      </p:sp>
      <p:pic>
        <p:nvPicPr>
          <p:cNvPr id="3075" name="Picture 3" descr="C:\Users\ah5227c\AppData\Local\Microsoft\Windows\Temporary Internet Files\Content.IE5\UTJRF8ZY\images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60190" cy="12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19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Choosing a Method of Communication: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you learn about the different emerging technologies, you have to decide: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b="1" u="sng" dirty="0">
                <a:solidFill>
                  <a:srgbClr val="FF0000"/>
                </a:solidFill>
              </a:rPr>
              <a:t>Why each one is being used </a:t>
            </a:r>
            <a:r>
              <a:rPr lang="en-GB" dirty="0"/>
              <a:t>and </a:t>
            </a:r>
            <a:r>
              <a:rPr lang="en-GB" b="1" u="sng" dirty="0">
                <a:solidFill>
                  <a:srgbClr val="FF0000"/>
                </a:solidFill>
              </a:rPr>
              <a:t>what the benefits are of using that particular technology.</a:t>
            </a:r>
          </a:p>
          <a:p>
            <a:endParaRPr lang="en-GB" dirty="0"/>
          </a:p>
        </p:txBody>
      </p:sp>
      <p:pic>
        <p:nvPicPr>
          <p:cNvPr id="4" name="Picture 3" descr="C:\Users\ah5227c\AppData\Local\Microsoft\Windows\Temporary Internet Files\Content.IE5\UTJRF8ZY\images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60190" cy="12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1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Task 1:</a:t>
            </a:r>
            <a:endParaRPr lang="en-GB" b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rgbClr val="7030A0"/>
                </a:solidFill>
              </a:rPr>
              <a:t>Complete task 1 in your jotters.</a:t>
            </a:r>
            <a:endParaRPr lang="en-GB" sz="4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h5227c\AppData\Local\Microsoft\Windows\Temporary Internet Files\Content.IE5\Z4BN78B0\Writing_in_Journ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8575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Emails: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en-GB" dirty="0"/>
              <a:t>Emails are commonplace and </a:t>
            </a:r>
            <a:r>
              <a:rPr lang="en-GB" b="1" u="sng" dirty="0"/>
              <a:t>they can be sent and received while at your </a:t>
            </a:r>
            <a:r>
              <a:rPr lang="en-GB" b="1" u="sng" dirty="0" smtClean="0"/>
              <a:t>desk </a:t>
            </a:r>
            <a:r>
              <a:rPr lang="en-GB" b="1" u="sng" dirty="0"/>
              <a:t>or if you are on the move via your laptop and smartphone</a:t>
            </a:r>
            <a:r>
              <a:rPr lang="en-GB" dirty="0"/>
              <a:t>.  The </a:t>
            </a:r>
            <a:r>
              <a:rPr lang="en-GB" b="1" u="sng" dirty="0" smtClean="0"/>
              <a:t>advantages</a:t>
            </a:r>
            <a:r>
              <a:rPr lang="en-GB" dirty="0" smtClean="0"/>
              <a:t> </a:t>
            </a:r>
            <a:r>
              <a:rPr lang="en-GB" dirty="0"/>
              <a:t>of using email is that you can</a:t>
            </a:r>
            <a:r>
              <a:rPr lang="en-GB" dirty="0" smtClean="0"/>
              <a:t>: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You can </a:t>
            </a:r>
            <a:r>
              <a:rPr lang="en-GB" b="1" u="sng" dirty="0"/>
              <a:t>get instant replies to your email</a:t>
            </a:r>
            <a:r>
              <a:rPr lang="en-GB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You </a:t>
            </a:r>
            <a:r>
              <a:rPr lang="en-GB" b="1" u="sng" dirty="0"/>
              <a:t>can send attachments for people to view</a:t>
            </a:r>
            <a:r>
              <a:rPr lang="en-GB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You </a:t>
            </a:r>
            <a:r>
              <a:rPr lang="en-GB" b="1" u="sng" dirty="0"/>
              <a:t>can send group emails, allowing for more than one person to view your email – good for making decisions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2051" name="Picture 3" descr="C:\Users\ah5227c\AppData\Local\Microsoft\Windows\Temporary Internet Files\Content.IE5\UTJRF8ZY\emailwid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1368152" cy="121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85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E-diary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E-diaries are used by </a:t>
            </a:r>
            <a:r>
              <a:rPr lang="en-GB" b="1" u="sng" dirty="0"/>
              <a:t>organisations to check on employee’s availability</a:t>
            </a:r>
            <a:r>
              <a:rPr lang="en-GB" dirty="0"/>
              <a:t> so that </a:t>
            </a:r>
            <a:r>
              <a:rPr lang="en-GB" dirty="0" smtClean="0"/>
              <a:t>they </a:t>
            </a:r>
            <a:r>
              <a:rPr lang="en-GB" dirty="0"/>
              <a:t>are able to </a:t>
            </a:r>
            <a:r>
              <a:rPr lang="en-GB" b="1" u="sng" dirty="0"/>
              <a:t>participate in meetings and events for the organisation</a:t>
            </a:r>
            <a:r>
              <a:rPr lang="en-GB" dirty="0"/>
              <a:t>.  </a:t>
            </a:r>
          </a:p>
          <a:p>
            <a:r>
              <a:rPr lang="en-GB" dirty="0"/>
              <a:t>E-diary will allow the Administrative Assistant to </a:t>
            </a:r>
            <a:r>
              <a:rPr lang="en-GB" b="1" u="sng" dirty="0"/>
              <a:t>book times and alert the </a:t>
            </a:r>
            <a:r>
              <a:rPr lang="en-GB" b="1" u="sng" dirty="0" smtClean="0"/>
              <a:t>employees when </a:t>
            </a:r>
            <a:r>
              <a:rPr lang="en-GB" b="1" u="sng" dirty="0"/>
              <a:t>the meeting will take place and how long it will be. </a:t>
            </a:r>
            <a:endParaRPr lang="en-GB" b="1" u="sng" dirty="0" smtClean="0"/>
          </a:p>
          <a:p>
            <a:r>
              <a:rPr lang="en-GB" dirty="0"/>
              <a:t>It also helps </a:t>
            </a:r>
            <a:r>
              <a:rPr lang="en-GB" dirty="0" smtClean="0"/>
              <a:t>to </a:t>
            </a:r>
            <a:r>
              <a:rPr lang="en-GB" b="1" u="sng" dirty="0"/>
              <a:t>cut down on double booking employees for </a:t>
            </a:r>
            <a:r>
              <a:rPr lang="en-GB" b="1" u="sng" dirty="0" smtClean="0"/>
              <a:t>meetings/events</a:t>
            </a:r>
            <a:r>
              <a:rPr lang="en-GB" dirty="0" smtClean="0"/>
              <a:t>.</a:t>
            </a:r>
            <a:endParaRPr lang="en-GB" dirty="0"/>
          </a:p>
          <a:p>
            <a:endParaRPr lang="en-GB" b="1" u="sng" dirty="0"/>
          </a:p>
          <a:p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60648"/>
            <a:ext cx="1362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Website: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123"/>
            <a:ext cx="8229600" cy="534724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Many organisations will have their own website.  </a:t>
            </a:r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will use this to </a:t>
            </a:r>
            <a:r>
              <a:rPr lang="en-GB" dirty="0" smtClean="0"/>
              <a:t>communicate </a:t>
            </a:r>
            <a:r>
              <a:rPr lang="en-GB" dirty="0"/>
              <a:t>with customers – </a:t>
            </a:r>
            <a:r>
              <a:rPr lang="en-GB" b="1" u="sng" dirty="0"/>
              <a:t>promoting their products with pictures, </a:t>
            </a:r>
            <a:r>
              <a:rPr lang="en-GB" b="1" u="sng" dirty="0" smtClean="0"/>
              <a:t>product </a:t>
            </a:r>
            <a:r>
              <a:rPr lang="en-GB" b="1" u="sng" dirty="0"/>
              <a:t>details (size, colour </a:t>
            </a:r>
            <a:r>
              <a:rPr lang="en-GB" b="1" u="sng" dirty="0" err="1"/>
              <a:t>etc</a:t>
            </a:r>
            <a:r>
              <a:rPr lang="en-GB" b="1" u="sng" dirty="0"/>
              <a:t>) and customer reviews </a:t>
            </a:r>
            <a:r>
              <a:rPr lang="en-GB" dirty="0"/>
              <a:t>– to </a:t>
            </a:r>
            <a:r>
              <a:rPr lang="en-GB" b="1" u="sng" dirty="0"/>
              <a:t>encourage </a:t>
            </a:r>
            <a:r>
              <a:rPr lang="en-GB" b="1" u="sng" dirty="0" smtClean="0"/>
              <a:t>people </a:t>
            </a:r>
            <a:r>
              <a:rPr lang="en-GB" b="1" u="sng" dirty="0"/>
              <a:t>to buy the product or </a:t>
            </a:r>
            <a:r>
              <a:rPr lang="en-GB" b="1" u="sng" dirty="0" smtClean="0"/>
              <a:t>use the service</a:t>
            </a:r>
            <a:r>
              <a:rPr lang="en-GB" dirty="0"/>
              <a:t>.  </a:t>
            </a:r>
            <a:endParaRPr lang="en-GB" dirty="0" smtClean="0"/>
          </a:p>
          <a:p>
            <a:r>
              <a:rPr lang="en-GB" dirty="0" smtClean="0"/>
              <a:t>Many </a:t>
            </a:r>
            <a:r>
              <a:rPr lang="en-GB" dirty="0"/>
              <a:t>organisations have </a:t>
            </a:r>
            <a:r>
              <a:rPr lang="en-GB" dirty="0" smtClean="0"/>
              <a:t>an </a:t>
            </a:r>
            <a:r>
              <a:rPr lang="en-GB" b="1" u="sng" dirty="0">
                <a:solidFill>
                  <a:srgbClr val="C00000"/>
                </a:solidFill>
              </a:rPr>
              <a:t>e-commerce</a:t>
            </a:r>
            <a:r>
              <a:rPr lang="en-GB" b="1" u="sng" dirty="0"/>
              <a:t> facility on their website, which allows customers </a:t>
            </a:r>
            <a:r>
              <a:rPr lang="en-GB" b="1" u="sng" dirty="0" smtClean="0"/>
              <a:t>to purchase </a:t>
            </a:r>
            <a:r>
              <a:rPr lang="en-GB" b="1" u="sng" dirty="0"/>
              <a:t>products online.  </a:t>
            </a:r>
            <a:endParaRPr lang="en-GB" b="1" u="sng" dirty="0" smtClean="0"/>
          </a:p>
          <a:p>
            <a:r>
              <a:rPr lang="en-GB" dirty="0" smtClean="0"/>
              <a:t>Organisations </a:t>
            </a:r>
            <a:r>
              <a:rPr lang="en-GB" dirty="0"/>
              <a:t>will also use their </a:t>
            </a:r>
            <a:r>
              <a:rPr lang="en-GB" b="1" u="sng" dirty="0"/>
              <a:t>website to keep (potential) customers informed of special offers </a:t>
            </a:r>
            <a:r>
              <a:rPr lang="en-GB" dirty="0"/>
              <a:t>etc.</a:t>
            </a:r>
          </a:p>
          <a:p>
            <a:r>
              <a:rPr lang="en-GB" dirty="0"/>
              <a:t>There will also be a </a:t>
            </a:r>
            <a:r>
              <a:rPr lang="en-GB" b="1" u="sng" dirty="0">
                <a:solidFill>
                  <a:srgbClr val="C00000"/>
                </a:solidFill>
              </a:rPr>
              <a:t>feedback page</a:t>
            </a:r>
            <a:r>
              <a:rPr lang="en-GB" dirty="0"/>
              <a:t>, where customers can </a:t>
            </a:r>
            <a:r>
              <a:rPr lang="en-GB" b="1" u="sng" dirty="0"/>
              <a:t>have their say on the organisation and its product or service</a:t>
            </a:r>
            <a:r>
              <a:rPr lang="en-GB" b="1" u="sng" dirty="0" smtClean="0"/>
              <a:t>.</a:t>
            </a:r>
            <a:endParaRPr lang="en-GB" b="1" u="sng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86406"/>
            <a:ext cx="187134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6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5192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/>
              <a:t>Texting</a:t>
            </a:r>
            <a:r>
              <a:rPr lang="en-GB" b="1" u="sng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4522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One of the easiest ways of staying in touch with employees and customers/clients </a:t>
            </a:r>
            <a:r>
              <a:rPr lang="en-GB" b="1" u="sng" dirty="0"/>
              <a:t>is to text them messages.  </a:t>
            </a:r>
            <a:r>
              <a:rPr lang="en-GB" dirty="0" smtClean="0"/>
              <a:t>This </a:t>
            </a:r>
            <a:r>
              <a:rPr lang="en-GB" dirty="0"/>
              <a:t>is easily done because everyone uses a mobile phone. 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</a:t>
            </a:r>
            <a:r>
              <a:rPr lang="en-GB" b="1" u="sng" dirty="0"/>
              <a:t>also good to get instant replies to a question or decision that is needed</a:t>
            </a:r>
            <a:r>
              <a:rPr lang="en-GB" dirty="0"/>
              <a:t>.  </a:t>
            </a:r>
            <a:endParaRPr lang="en-GB" dirty="0" smtClean="0"/>
          </a:p>
          <a:p>
            <a:r>
              <a:rPr lang="en-GB" dirty="0" smtClean="0"/>
              <a:t>Other </a:t>
            </a:r>
            <a:r>
              <a:rPr lang="en-GB" b="1" u="sng" dirty="0">
                <a:solidFill>
                  <a:srgbClr val="C00000"/>
                </a:solidFill>
              </a:rPr>
              <a:t>advantages </a:t>
            </a:r>
            <a:r>
              <a:rPr lang="en-GB" dirty="0"/>
              <a:t>of texting are</a:t>
            </a:r>
            <a:r>
              <a:rPr lang="en-GB" dirty="0" smtClean="0"/>
              <a:t>:</a:t>
            </a:r>
            <a:endParaRPr lang="en-GB" dirty="0"/>
          </a:p>
          <a:p>
            <a:pPr lvl="0"/>
            <a:r>
              <a:rPr lang="en-GB" dirty="0"/>
              <a:t>You </a:t>
            </a:r>
            <a:r>
              <a:rPr lang="en-GB" b="1" u="sng" dirty="0"/>
              <a:t>can send a question to more than one person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It is </a:t>
            </a:r>
            <a:r>
              <a:rPr lang="en-GB" b="1" u="sng" dirty="0"/>
              <a:t>cheap and easy to use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A person </a:t>
            </a:r>
            <a:r>
              <a:rPr lang="en-GB" b="1" u="sng" dirty="0"/>
              <a:t>can access the question anywhere and at any time.</a:t>
            </a:r>
          </a:p>
          <a:p>
            <a:pPr lvl="0"/>
            <a:r>
              <a:rPr lang="en-GB" dirty="0"/>
              <a:t>It is </a:t>
            </a:r>
            <a:r>
              <a:rPr lang="en-GB" b="1" u="sng" dirty="0"/>
              <a:t>available 24 hours a day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6632"/>
            <a:ext cx="14401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7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Task 2:</a:t>
            </a:r>
            <a:endParaRPr lang="en-GB" b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rgbClr val="7030A0"/>
                </a:solidFill>
              </a:rPr>
              <a:t>Complete task 2 in your jotters.</a:t>
            </a:r>
            <a:endParaRPr lang="en-GB" sz="4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h5227c\AppData\Local\Microsoft\Windows\Temporary Internet Files\Content.IE5\Z4BN78B0\Writing_in_Journ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8575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76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Social Media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/>
              <a:t>Social media is a </a:t>
            </a:r>
            <a:r>
              <a:rPr lang="en-GB" b="1" u="sng" dirty="0"/>
              <a:t>way of communicating to other people via your computer, </a:t>
            </a:r>
            <a:r>
              <a:rPr lang="en-GB" b="1" u="sng" dirty="0" smtClean="0"/>
              <a:t>allowing </a:t>
            </a:r>
            <a:r>
              <a:rPr lang="en-GB" b="1" u="sng" dirty="0"/>
              <a:t>you to exchange pictures, information, ideas, opinions etc. </a:t>
            </a:r>
          </a:p>
          <a:p>
            <a:r>
              <a:rPr lang="en-GB" dirty="0"/>
              <a:t>Social media is becoming more popular with businesses as a way to </a:t>
            </a:r>
            <a:r>
              <a:rPr lang="en-GB" dirty="0" smtClean="0"/>
              <a:t>communicate </a:t>
            </a:r>
            <a:r>
              <a:rPr lang="en-GB" dirty="0"/>
              <a:t>with customers and potential customers. 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will include </a:t>
            </a:r>
            <a:r>
              <a:rPr lang="en-GB" b="1" dirty="0">
                <a:solidFill>
                  <a:srgbClr val="0070C0"/>
                </a:solidFill>
              </a:rPr>
              <a:t>blogs, </a:t>
            </a:r>
            <a:r>
              <a:rPr lang="en-GB" b="1" dirty="0" smtClean="0">
                <a:solidFill>
                  <a:srgbClr val="0070C0"/>
                </a:solidFill>
              </a:rPr>
              <a:t>forums</a:t>
            </a:r>
            <a:r>
              <a:rPr lang="en-GB" b="1" dirty="0">
                <a:solidFill>
                  <a:srgbClr val="0070C0"/>
                </a:solidFill>
              </a:rPr>
              <a:t>, podcasts, the use of Facebook, Twitter and instant messaging.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88640"/>
            <a:ext cx="223224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8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Learning Intentions</a:t>
            </a:r>
            <a:r>
              <a:rPr lang="en-GB" b="1" u="sng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You learning intentions are</a:t>
            </a:r>
            <a:r>
              <a:rPr lang="en-GB" dirty="0" smtClean="0"/>
              <a:t>:</a:t>
            </a:r>
            <a:endParaRPr lang="en-GB" dirty="0"/>
          </a:p>
          <a:p>
            <a:pPr lvl="0"/>
            <a:r>
              <a:rPr lang="en-GB" b="1" u="sng" dirty="0"/>
              <a:t>Understand</a:t>
            </a:r>
            <a:r>
              <a:rPr lang="en-GB" dirty="0"/>
              <a:t> why organisations need to communicate with employees/customers and suppliers.</a:t>
            </a:r>
          </a:p>
          <a:p>
            <a:pPr lvl="0"/>
            <a:r>
              <a:rPr lang="en-GB" b="1" u="sng" dirty="0"/>
              <a:t>Understand the factors </a:t>
            </a:r>
            <a:r>
              <a:rPr lang="en-GB" dirty="0"/>
              <a:t>taken into consideration when choosing a method of communication.</a:t>
            </a:r>
          </a:p>
          <a:p>
            <a:pPr lvl="0"/>
            <a:r>
              <a:rPr lang="en-GB" b="1" u="sng" dirty="0"/>
              <a:t>Understand</a:t>
            </a:r>
            <a:r>
              <a:rPr lang="en-GB" dirty="0"/>
              <a:t> what emerging technologies mean.</a:t>
            </a:r>
          </a:p>
          <a:p>
            <a:pPr lvl="0"/>
            <a:r>
              <a:rPr lang="en-GB" b="1" u="sng" dirty="0"/>
              <a:t>Identify </a:t>
            </a:r>
            <a:r>
              <a:rPr lang="en-GB" dirty="0"/>
              <a:t>the different types of emerging technologies and when to use them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 descr="C:\Users\ah5227c\AppData\Local\Microsoft\Windows\Temporary Internet Files\Content.IE5\FT126PAR\thinking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137285" cy="111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6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</a:t>
            </a:r>
            <a:r>
              <a:rPr lang="en-GB" b="1" dirty="0">
                <a:solidFill>
                  <a:srgbClr val="C00000"/>
                </a:solidFill>
              </a:rPr>
              <a:t>advantages </a:t>
            </a:r>
            <a:r>
              <a:rPr lang="en-GB" dirty="0"/>
              <a:t>of a business using social media are</a:t>
            </a:r>
            <a:r>
              <a:rPr lang="en-GB" dirty="0" smtClean="0"/>
              <a:t>:</a:t>
            </a:r>
            <a:endParaRPr lang="en-GB" dirty="0"/>
          </a:p>
          <a:p>
            <a:pPr lvl="0"/>
            <a:r>
              <a:rPr lang="en-GB" dirty="0"/>
              <a:t>It allows a person/business </a:t>
            </a:r>
            <a:r>
              <a:rPr lang="en-GB" b="1" u="sng" dirty="0"/>
              <a:t>to get in touch with people quickly.</a:t>
            </a:r>
          </a:p>
          <a:p>
            <a:pPr lvl="0"/>
            <a:r>
              <a:rPr lang="en-GB" dirty="0"/>
              <a:t>Customers/visitors/suppliers and staff </a:t>
            </a:r>
            <a:r>
              <a:rPr lang="en-GB" b="1" u="sng" dirty="0"/>
              <a:t>can stay in touch with business.</a:t>
            </a:r>
          </a:p>
          <a:p>
            <a:pPr lvl="0"/>
            <a:r>
              <a:rPr lang="en-GB" b="1" u="sng" dirty="0"/>
              <a:t>Files can be sent</a:t>
            </a:r>
            <a:r>
              <a:rPr lang="en-GB" dirty="0"/>
              <a:t> to clients, suppliers for them to view</a:t>
            </a:r>
          </a:p>
          <a:p>
            <a:pPr lvl="0"/>
            <a:r>
              <a:rPr lang="en-GB" b="1" u="sng" dirty="0"/>
              <a:t>Businesses can monitor competition and see what they are doing</a:t>
            </a:r>
          </a:p>
          <a:p>
            <a:pPr lvl="0"/>
            <a:r>
              <a:rPr lang="en-GB" b="1" u="sng" dirty="0"/>
              <a:t>Businesses can keep up with what’s going on in the world</a:t>
            </a:r>
            <a:r>
              <a:rPr lang="en-GB" dirty="0"/>
              <a:t>, in case it affects them. 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88640"/>
            <a:ext cx="223224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01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Blogs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Blogs are setup on the Internet </a:t>
            </a:r>
            <a:r>
              <a:rPr lang="en-GB" b="1" u="sng" dirty="0"/>
              <a:t>by individuals who wish to communicate </a:t>
            </a:r>
            <a:r>
              <a:rPr lang="en-GB" b="1" u="sng" dirty="0" smtClean="0"/>
              <a:t>their </a:t>
            </a:r>
            <a:r>
              <a:rPr lang="en-GB" b="1" u="sng" dirty="0"/>
              <a:t>thoughts and opinions on a particular topic</a:t>
            </a:r>
            <a:r>
              <a:rPr lang="en-GB" dirty="0"/>
              <a:t>; there are blogs on </a:t>
            </a:r>
            <a:r>
              <a:rPr lang="en-GB" b="1" u="sng" dirty="0"/>
              <a:t>virtually </a:t>
            </a:r>
            <a:r>
              <a:rPr lang="en-GB" b="1" u="sng" dirty="0" smtClean="0"/>
              <a:t>anything </a:t>
            </a:r>
            <a:r>
              <a:rPr lang="en-GB" b="1" u="sng" dirty="0"/>
              <a:t>you can think of </a:t>
            </a:r>
            <a:r>
              <a:rPr lang="en-GB" dirty="0"/>
              <a:t>– photography, business education, recipes, personal </a:t>
            </a:r>
            <a:r>
              <a:rPr lang="en-GB" dirty="0" smtClean="0"/>
              <a:t>diaries</a:t>
            </a:r>
            <a:r>
              <a:rPr lang="en-GB" dirty="0"/>
              <a:t>, hobbies etc.  </a:t>
            </a:r>
            <a:endParaRPr lang="en-GB" dirty="0" smtClean="0"/>
          </a:p>
          <a:p>
            <a:r>
              <a:rPr lang="en-GB" b="1" u="sng" dirty="0" smtClean="0"/>
              <a:t>Blogs </a:t>
            </a:r>
            <a:r>
              <a:rPr lang="en-GB" b="1" u="sng" dirty="0"/>
              <a:t>can bring people from around the world who share </a:t>
            </a:r>
            <a:r>
              <a:rPr lang="en-GB" b="1" u="sng" dirty="0" smtClean="0"/>
              <a:t>similar </a:t>
            </a:r>
            <a:r>
              <a:rPr lang="en-GB" b="1" u="sng" dirty="0"/>
              <a:t>interests together to share ideas make friends and even do business together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Businesses will </a:t>
            </a:r>
            <a:r>
              <a:rPr lang="en-GB" b="1" u="sng" dirty="0" smtClean="0"/>
              <a:t>monitor blogs</a:t>
            </a:r>
            <a:r>
              <a:rPr lang="en-GB" dirty="0" smtClean="0"/>
              <a:t>, if they are set up for their products/services, to </a:t>
            </a:r>
            <a:r>
              <a:rPr lang="en-GB" b="1" u="sng" dirty="0" smtClean="0"/>
              <a:t>see what people are thinking.</a:t>
            </a:r>
            <a:endParaRPr lang="en-GB" b="1" u="sng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88640"/>
            <a:ext cx="194421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8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       </a:t>
            </a:r>
            <a:r>
              <a:rPr lang="en-GB" b="1" u="sng" dirty="0" smtClean="0"/>
              <a:t>Discussion Groups and Forums: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discussion group is an </a:t>
            </a:r>
            <a:r>
              <a:rPr lang="en-GB" b="1" u="sng" dirty="0"/>
              <a:t>online forum for individuals to discuss topics of </a:t>
            </a:r>
            <a:r>
              <a:rPr lang="en-GB" b="1" u="sng" dirty="0" smtClean="0"/>
              <a:t>interest</a:t>
            </a:r>
            <a:r>
              <a:rPr lang="en-GB" dirty="0"/>
              <a:t>.  </a:t>
            </a:r>
            <a:endParaRPr lang="en-GB" dirty="0" smtClean="0"/>
          </a:p>
          <a:p>
            <a:r>
              <a:rPr lang="en-GB" b="1" u="sng" dirty="0" smtClean="0"/>
              <a:t>Posters </a:t>
            </a:r>
            <a:r>
              <a:rPr lang="en-GB" b="1" u="sng" dirty="0"/>
              <a:t>add their comment, which others can read and then respond to</a:t>
            </a:r>
            <a:r>
              <a:rPr lang="en-GB" dirty="0"/>
              <a:t>.  </a:t>
            </a:r>
          </a:p>
          <a:p>
            <a:r>
              <a:rPr lang="en-GB" dirty="0"/>
              <a:t>It is an informal and voluntary </a:t>
            </a:r>
            <a:r>
              <a:rPr lang="en-GB" b="1" u="sng" dirty="0"/>
              <a:t>way to exchange ideas and information and </a:t>
            </a:r>
            <a:r>
              <a:rPr lang="en-GB" b="1" u="sng" dirty="0" smtClean="0"/>
              <a:t>keeps people </a:t>
            </a:r>
            <a:r>
              <a:rPr lang="en-GB" b="1" u="sng" dirty="0"/>
              <a:t>up-to-date on topics of interest</a:t>
            </a:r>
            <a:r>
              <a:rPr lang="en-GB" dirty="0" smtClean="0"/>
              <a:t>.</a:t>
            </a:r>
          </a:p>
          <a:p>
            <a:r>
              <a:rPr lang="en-GB" dirty="0"/>
              <a:t>Businesses will monitor </a:t>
            </a:r>
            <a:r>
              <a:rPr lang="en-GB" dirty="0" smtClean="0"/>
              <a:t>discussion groups/forums, </a:t>
            </a:r>
            <a:r>
              <a:rPr lang="en-GB" dirty="0"/>
              <a:t>if they are set up for their products/services, to see what people are thinking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0" y="116632"/>
            <a:ext cx="148943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Instant Messaging: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Instant Messaging (IM) is a </a:t>
            </a:r>
            <a:r>
              <a:rPr lang="en-GB" b="1" u="sng" dirty="0"/>
              <a:t>way of communicating in real time (instantly).  </a:t>
            </a:r>
          </a:p>
          <a:p>
            <a:r>
              <a:rPr lang="en-GB" dirty="0"/>
              <a:t>You can </a:t>
            </a:r>
            <a:r>
              <a:rPr lang="en-GB" b="1" u="sng" dirty="0"/>
              <a:t>send IMs to anyone who is online at the same time, and you can </a:t>
            </a:r>
            <a:r>
              <a:rPr lang="en-GB" b="1" u="sng" dirty="0" smtClean="0"/>
              <a:t>reply </a:t>
            </a:r>
            <a:r>
              <a:rPr lang="en-GB" b="1" u="sng" dirty="0"/>
              <a:t>immediately to messages sent to you, and so on</a:t>
            </a:r>
            <a:r>
              <a:rPr lang="en-GB" dirty="0"/>
              <a:t>.  </a:t>
            </a:r>
            <a:endParaRPr lang="en-GB" dirty="0" smtClean="0"/>
          </a:p>
          <a:p>
            <a:r>
              <a:rPr lang="en-GB" b="1" u="sng" dirty="0" smtClean="0"/>
              <a:t>Two </a:t>
            </a:r>
            <a:r>
              <a:rPr lang="en-GB" b="1" u="sng" dirty="0"/>
              <a:t>or more people </a:t>
            </a:r>
            <a:r>
              <a:rPr lang="en-GB" b="1" u="sng" dirty="0" smtClean="0"/>
              <a:t>can </a:t>
            </a:r>
            <a:r>
              <a:rPr lang="en-GB" b="1" u="sng" dirty="0"/>
              <a:t>join in a ‘conversation’ at the same time</a:t>
            </a:r>
            <a:r>
              <a:rPr lang="en-GB" dirty="0"/>
              <a:t>.  </a:t>
            </a:r>
            <a:endParaRPr lang="en-GB" dirty="0" smtClean="0"/>
          </a:p>
          <a:p>
            <a:r>
              <a:rPr lang="en-GB" dirty="0" smtClean="0"/>
              <a:t>IMs </a:t>
            </a:r>
            <a:r>
              <a:rPr lang="en-GB" dirty="0"/>
              <a:t>can be used to </a:t>
            </a:r>
            <a:r>
              <a:rPr lang="en-GB" b="1" u="sng" dirty="0"/>
              <a:t>have a quick </a:t>
            </a:r>
            <a:r>
              <a:rPr lang="en-GB" b="1" u="sng" dirty="0" smtClean="0"/>
              <a:t>conversation </a:t>
            </a:r>
            <a:r>
              <a:rPr lang="en-GB" b="1" u="sng" dirty="0"/>
              <a:t>between colleagues working on the same project in different </a:t>
            </a:r>
            <a:r>
              <a:rPr lang="en-GB" b="1" u="sng" dirty="0" smtClean="0"/>
              <a:t>areas </a:t>
            </a:r>
            <a:r>
              <a:rPr lang="en-GB" b="1" u="sng" dirty="0"/>
              <a:t>of the office.  </a:t>
            </a:r>
            <a:endParaRPr lang="en-GB" b="1" u="sng" dirty="0" smtClean="0"/>
          </a:p>
          <a:p>
            <a:r>
              <a:rPr lang="en-GB" dirty="0" smtClean="0"/>
              <a:t>Instant </a:t>
            </a:r>
            <a:r>
              <a:rPr lang="en-GB" dirty="0"/>
              <a:t>messaging is </a:t>
            </a:r>
            <a:r>
              <a:rPr lang="en-GB" b="1" u="sng" dirty="0"/>
              <a:t>not a secure method of communication.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208026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7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Podcasts and Vodcasts: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Podcasting/vodcasting is </a:t>
            </a:r>
            <a:r>
              <a:rPr lang="en-GB" b="1" u="sng" dirty="0"/>
              <a:t>an audio/visual file which can be downloaded to a </a:t>
            </a:r>
            <a:r>
              <a:rPr lang="en-GB" b="1" u="sng" dirty="0" smtClean="0"/>
              <a:t>computer </a:t>
            </a:r>
            <a:r>
              <a:rPr lang="en-GB" b="1" u="sng" dirty="0"/>
              <a:t>or mobile device (such as a smartphone or tablet).  </a:t>
            </a:r>
            <a:endParaRPr lang="en-GB" b="1" u="sng" dirty="0" smtClean="0"/>
          </a:p>
          <a:p>
            <a:r>
              <a:rPr lang="en-GB" dirty="0" smtClean="0"/>
              <a:t>It </a:t>
            </a:r>
            <a:r>
              <a:rPr lang="en-GB" dirty="0"/>
              <a:t>means that </a:t>
            </a:r>
            <a:r>
              <a:rPr lang="en-GB" b="1" u="sng" dirty="0" smtClean="0"/>
              <a:t>people </a:t>
            </a:r>
            <a:r>
              <a:rPr lang="en-GB" b="1" u="sng" dirty="0"/>
              <a:t>can listen or watch at a time that is convenient to them</a:t>
            </a:r>
            <a:r>
              <a:rPr lang="en-GB" dirty="0" smtClean="0"/>
              <a:t>.</a:t>
            </a:r>
          </a:p>
          <a:p>
            <a:r>
              <a:rPr lang="en-GB" dirty="0" smtClean="0"/>
              <a:t>Businesses can </a:t>
            </a:r>
            <a:r>
              <a:rPr lang="en-GB" b="1" u="sng" dirty="0" smtClean="0"/>
              <a:t>send videos on demonstrations or speeches to employees, clients and customers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3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Twitter</a:t>
            </a:r>
            <a:r>
              <a:rPr lang="en-GB" u="sng" dirty="0"/>
              <a:t>: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An information network </a:t>
            </a:r>
            <a:r>
              <a:rPr lang="en-GB" b="1" u="sng" dirty="0"/>
              <a:t>that connects people to the latest stories, </a:t>
            </a:r>
            <a:r>
              <a:rPr lang="en-GB" b="1" u="sng" dirty="0" smtClean="0"/>
              <a:t>ideas, opinions </a:t>
            </a:r>
            <a:r>
              <a:rPr lang="en-GB" b="1" u="sng" dirty="0"/>
              <a:t>and news</a:t>
            </a:r>
            <a:r>
              <a:rPr lang="en-GB" dirty="0"/>
              <a:t>.  </a:t>
            </a:r>
            <a:endParaRPr lang="en-GB" dirty="0" smtClean="0"/>
          </a:p>
          <a:p>
            <a:r>
              <a:rPr lang="en-GB" dirty="0" smtClean="0"/>
              <a:t>Individuals </a:t>
            </a:r>
            <a:r>
              <a:rPr lang="en-GB" b="1" u="sng" dirty="0"/>
              <a:t>choose to ‘follow’ whoever interests them, </a:t>
            </a:r>
            <a:r>
              <a:rPr lang="en-GB" b="1" u="sng" dirty="0" smtClean="0"/>
              <a:t>whether </a:t>
            </a:r>
            <a:r>
              <a:rPr lang="en-GB" b="1" u="sng" dirty="0"/>
              <a:t>this is an individual, business, news outlet etc.  </a:t>
            </a:r>
            <a:endParaRPr lang="en-GB" b="1" u="sng" dirty="0" smtClean="0"/>
          </a:p>
          <a:p>
            <a:r>
              <a:rPr lang="en-GB" dirty="0" smtClean="0"/>
              <a:t>Businesses </a:t>
            </a:r>
            <a:r>
              <a:rPr lang="en-GB" dirty="0"/>
              <a:t>can </a:t>
            </a:r>
            <a:r>
              <a:rPr lang="en-GB" b="1" u="sng" dirty="0"/>
              <a:t>use </a:t>
            </a:r>
            <a:r>
              <a:rPr lang="en-GB" b="1" u="sng" dirty="0" smtClean="0"/>
              <a:t>Twitter </a:t>
            </a:r>
            <a:r>
              <a:rPr lang="en-GB" b="1" u="sng" dirty="0"/>
              <a:t>to quickly share information about their products and services</a:t>
            </a:r>
            <a:r>
              <a:rPr lang="en-GB" dirty="0"/>
              <a:t>.  </a:t>
            </a:r>
          </a:p>
          <a:p>
            <a:r>
              <a:rPr lang="en-GB" dirty="0"/>
              <a:t>It also </a:t>
            </a:r>
            <a:r>
              <a:rPr lang="en-GB" b="1" u="sng" dirty="0"/>
              <a:t>allows a ‘conversation’ between the follower and the business about </a:t>
            </a:r>
            <a:r>
              <a:rPr lang="en-GB" b="1" u="sng" dirty="0" smtClean="0"/>
              <a:t>a product/service</a:t>
            </a:r>
            <a:r>
              <a:rPr lang="en-GB" b="1" u="sng" dirty="0"/>
              <a:t>, which can then be ‘</a:t>
            </a:r>
            <a:r>
              <a:rPr lang="en-GB" b="1" u="sng" dirty="0" smtClean="0"/>
              <a:t>re-tweeted</a:t>
            </a:r>
            <a:r>
              <a:rPr lang="en-GB" b="1" u="sng" dirty="0"/>
              <a:t>’ to many more potential customers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8864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3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6" y="131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/>
              <a:t>Facebook</a:t>
            </a:r>
            <a:r>
              <a:rPr lang="en-GB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50" y="1268760"/>
            <a:ext cx="8229600" cy="5328592"/>
          </a:xfrm>
        </p:spPr>
        <p:txBody>
          <a:bodyPr>
            <a:normAutofit/>
          </a:bodyPr>
          <a:lstStyle/>
          <a:p>
            <a:r>
              <a:rPr lang="en-GB" sz="2800" dirty="0"/>
              <a:t>A social networking site that </a:t>
            </a:r>
            <a:r>
              <a:rPr lang="en-GB" sz="2800" b="1" u="sng" dirty="0"/>
              <a:t>lets you connect with friends, co-workers, and </a:t>
            </a:r>
            <a:r>
              <a:rPr lang="en-GB" sz="2800" b="1" u="sng" dirty="0" smtClean="0"/>
              <a:t>others </a:t>
            </a:r>
            <a:r>
              <a:rPr lang="en-GB" sz="2800" b="1" u="sng" dirty="0"/>
              <a:t>who share similar interests or who have common backgrounds.  </a:t>
            </a:r>
          </a:p>
          <a:p>
            <a:r>
              <a:rPr lang="en-GB" sz="2800" dirty="0"/>
              <a:t>Businesses use </a:t>
            </a:r>
            <a:r>
              <a:rPr lang="en-GB" sz="2800" b="1" u="sng" dirty="0"/>
              <a:t>these services as it gives them direct access to customers and potential customers</a:t>
            </a:r>
            <a:r>
              <a:rPr lang="en-GB" sz="2800" b="1" u="sng" dirty="0" smtClean="0"/>
              <a:t>.</a:t>
            </a:r>
          </a:p>
          <a:p>
            <a:r>
              <a:rPr lang="en-GB" sz="2800" dirty="0"/>
              <a:t>They will be able to use Facebook to </a:t>
            </a:r>
            <a:r>
              <a:rPr lang="en-GB" sz="2800" b="1" u="sng" dirty="0"/>
              <a:t>monitor what customers think about their products/services and look for new customers to sell to.</a:t>
            </a:r>
          </a:p>
          <a:p>
            <a:r>
              <a:rPr lang="en-GB" sz="2800" dirty="0"/>
              <a:t>They can also use Facebook to </a:t>
            </a:r>
            <a:r>
              <a:rPr lang="en-GB" sz="2800" b="1" u="sng" dirty="0"/>
              <a:t>monitor what customers think about their products/services and look for new customers to sell to.</a:t>
            </a:r>
          </a:p>
          <a:p>
            <a:endParaRPr lang="en-GB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262" y="116632"/>
            <a:ext cx="259228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4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LinkedIn</a:t>
            </a:r>
            <a:r>
              <a:rPr lang="en-GB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a </a:t>
            </a:r>
            <a:r>
              <a:rPr lang="en-GB" b="1" u="sng" dirty="0">
                <a:solidFill>
                  <a:srgbClr val="C00000"/>
                </a:solidFill>
              </a:rPr>
              <a:t>business version of Facebook </a:t>
            </a:r>
            <a:r>
              <a:rPr lang="en-GB" dirty="0"/>
              <a:t>– </a:t>
            </a:r>
            <a:r>
              <a:rPr lang="en-GB" b="1" u="sng" dirty="0"/>
              <a:t>it connects individuals with people they </a:t>
            </a:r>
            <a:r>
              <a:rPr lang="en-GB" b="1" u="sng" dirty="0" smtClean="0"/>
              <a:t>know </a:t>
            </a:r>
            <a:r>
              <a:rPr lang="en-GB" b="1" u="sng" dirty="0"/>
              <a:t>on a professional basis. 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allows the </a:t>
            </a:r>
            <a:r>
              <a:rPr lang="en-GB" b="1" u="sng" dirty="0"/>
              <a:t>user to see other people’s </a:t>
            </a:r>
            <a:r>
              <a:rPr lang="en-GB" b="1" u="sng" dirty="0" smtClean="0"/>
              <a:t>business </a:t>
            </a:r>
            <a:r>
              <a:rPr lang="en-GB" b="1" u="sng" dirty="0"/>
              <a:t>contacts and to ask for introductions in order to do business with them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88640"/>
            <a:ext cx="180020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3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Virtual Learning Environments (VLEs)</a:t>
            </a:r>
            <a:r>
              <a:rPr lang="en-GB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Use the Internet to allow </a:t>
            </a:r>
            <a:r>
              <a:rPr lang="en-GB" b="1" u="sng" dirty="0"/>
              <a:t>remote access to learning materials, for </a:t>
            </a:r>
            <a:r>
              <a:rPr lang="en-GB" b="1" u="sng" dirty="0" smtClean="0"/>
              <a:t>example </a:t>
            </a:r>
            <a:r>
              <a:rPr lang="en-GB" b="1" u="sng" dirty="0"/>
              <a:t>notes, tasks, homework, tests etc.  </a:t>
            </a:r>
            <a:endParaRPr lang="en-GB" b="1" u="sng" dirty="0" smtClean="0"/>
          </a:p>
          <a:p>
            <a:r>
              <a:rPr lang="en-GB" dirty="0" smtClean="0"/>
              <a:t>Students </a:t>
            </a:r>
            <a:r>
              <a:rPr lang="en-GB" dirty="0"/>
              <a:t>can either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materials at their own pace before submitting to the ‘teacher’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checking and tracking</a:t>
            </a:r>
            <a:r>
              <a:rPr lang="en-GB" dirty="0"/>
              <a:t>, or they can </a:t>
            </a:r>
            <a:r>
              <a:rPr lang="en-GB" b="1" u="sng" dirty="0"/>
              <a:t>participate while a teacher conducts </a:t>
            </a:r>
            <a:r>
              <a:rPr lang="en-GB" b="1" u="sng" dirty="0" smtClean="0"/>
              <a:t>a </a:t>
            </a:r>
            <a:r>
              <a:rPr lang="en-GB" b="1" u="sng" dirty="0"/>
              <a:t>live class – communicating through a microphone, chat rights, or by writing </a:t>
            </a:r>
            <a:r>
              <a:rPr lang="en-GB" b="1" u="sng" dirty="0" smtClean="0"/>
              <a:t>on </a:t>
            </a:r>
            <a:r>
              <a:rPr lang="en-GB" b="1" u="sng" dirty="0"/>
              <a:t>the ‘board</a:t>
            </a:r>
            <a:r>
              <a:rPr lang="en-GB" dirty="0"/>
              <a:t>’.  </a:t>
            </a:r>
            <a:endParaRPr lang="en-GB" dirty="0" smtClean="0"/>
          </a:p>
          <a:p>
            <a:r>
              <a:rPr lang="en-GB" dirty="0" err="1" smtClean="0"/>
              <a:t>Edmodo</a:t>
            </a:r>
            <a:r>
              <a:rPr lang="en-GB" dirty="0" smtClean="0"/>
              <a:t> </a:t>
            </a:r>
            <a:r>
              <a:rPr lang="en-GB" dirty="0"/>
              <a:t>is a VLE that you may have used in school.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5733256"/>
            <a:ext cx="2185164" cy="9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8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Virtual Learning Environments (VLEs)</a:t>
            </a:r>
            <a:r>
              <a:rPr lang="en-GB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It may also be used to: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GB" b="1" u="sng" dirty="0"/>
              <a:t>advertise products and job vacancies </a:t>
            </a:r>
            <a:r>
              <a:rPr lang="en-GB" dirty="0"/>
              <a:t>(perhaps using social media)</a:t>
            </a:r>
          </a:p>
          <a:p>
            <a:pPr lvl="0"/>
            <a:r>
              <a:rPr lang="en-GB" b="1" u="sng" dirty="0"/>
              <a:t>e-commerce – selling online 24/7 (or buying from suppliers)</a:t>
            </a:r>
          </a:p>
          <a:p>
            <a:pPr lvl="0"/>
            <a:r>
              <a:rPr lang="en-GB" b="1" u="sng" dirty="0"/>
              <a:t>contacting customers/suppliers via email</a:t>
            </a:r>
          </a:p>
          <a:p>
            <a:pPr lvl="0"/>
            <a:r>
              <a:rPr lang="en-GB" b="1" u="sng" dirty="0"/>
              <a:t>web conferencing – face to face discussions </a:t>
            </a:r>
            <a:r>
              <a:rPr lang="en-GB" b="1" u="sng" dirty="0" err="1"/>
              <a:t>eg</a:t>
            </a:r>
            <a:r>
              <a:rPr lang="en-GB" b="1" u="sng" dirty="0"/>
              <a:t> using software such as Skype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458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Success Criteria</a:t>
            </a:r>
            <a:r>
              <a:rPr lang="en-GB" b="1" u="sng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You success criteria are to</a:t>
            </a:r>
            <a:r>
              <a:rPr lang="en-GB" dirty="0" smtClean="0"/>
              <a:t>:</a:t>
            </a:r>
            <a:r>
              <a:rPr lang="en-GB" dirty="0"/>
              <a:t> </a:t>
            </a:r>
          </a:p>
          <a:p>
            <a:pPr lvl="0"/>
            <a:r>
              <a:rPr lang="en-GB" b="1" u="sng" dirty="0"/>
              <a:t>Be able to explain </a:t>
            </a:r>
            <a:r>
              <a:rPr lang="en-GB" dirty="0"/>
              <a:t>why organisations need to communicate with employees/customers and suppliers.</a:t>
            </a:r>
          </a:p>
          <a:p>
            <a:pPr lvl="0"/>
            <a:r>
              <a:rPr lang="en-GB" b="1" u="sng" dirty="0"/>
              <a:t>Be able to describe </a:t>
            </a:r>
            <a:r>
              <a:rPr lang="en-GB" dirty="0"/>
              <a:t>the factors taken into consideration when choosing a method of communication.</a:t>
            </a:r>
          </a:p>
          <a:p>
            <a:pPr lvl="0"/>
            <a:r>
              <a:rPr lang="en-GB" b="1" u="sng" dirty="0"/>
              <a:t>Be able to explain </a:t>
            </a:r>
            <a:r>
              <a:rPr lang="en-GB" dirty="0"/>
              <a:t>what emerging technologies mean.</a:t>
            </a:r>
          </a:p>
          <a:p>
            <a:pPr lvl="0"/>
            <a:r>
              <a:rPr lang="en-GB" b="1" u="sng" dirty="0"/>
              <a:t>Be able to identify </a:t>
            </a:r>
            <a:r>
              <a:rPr lang="en-GB" dirty="0"/>
              <a:t>the different types of emerging technologies and when to use them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 descr="C:\Users\ah5227c\AppData\Local\Microsoft\Windows\Temporary Internet Files\Content.IE5\QBL567P5\success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095752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1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Task 3:</a:t>
            </a:r>
            <a:endParaRPr lang="en-GB" b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rgbClr val="7030A0"/>
                </a:solidFill>
              </a:rPr>
              <a:t>Complete </a:t>
            </a:r>
            <a:r>
              <a:rPr lang="en-GB" sz="4400" b="1" smtClean="0">
                <a:solidFill>
                  <a:srgbClr val="7030A0"/>
                </a:solidFill>
              </a:rPr>
              <a:t>task 3 </a:t>
            </a:r>
            <a:r>
              <a:rPr lang="en-GB" sz="4400" b="1" dirty="0" smtClean="0">
                <a:solidFill>
                  <a:srgbClr val="7030A0"/>
                </a:solidFill>
              </a:rPr>
              <a:t>in your jotters.</a:t>
            </a:r>
            <a:endParaRPr lang="en-GB" sz="4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h5227c\AppData\Local\Microsoft\Windows\Temporary Internet Files\Content.IE5\Z4BN78B0\Writing_in_Journ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8575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5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Communication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An organisations ability to communicate information to the </a:t>
            </a:r>
            <a:r>
              <a:rPr lang="en-GB" b="1" u="sng" dirty="0"/>
              <a:t>right people at the right time </a:t>
            </a:r>
            <a:r>
              <a:rPr lang="en-GB" dirty="0"/>
              <a:t>is </a:t>
            </a:r>
            <a:r>
              <a:rPr lang="en-GB" b="1" u="sng" dirty="0"/>
              <a:t>vital for an organisation to succeed.  </a:t>
            </a:r>
            <a:endParaRPr lang="en-GB" b="1" u="sng" dirty="0" smtClean="0"/>
          </a:p>
          <a:p>
            <a:r>
              <a:rPr lang="en-GB" dirty="0" smtClean="0"/>
              <a:t>Effective </a:t>
            </a:r>
            <a:r>
              <a:rPr lang="en-GB" dirty="0"/>
              <a:t>communication will allow an organisation to </a:t>
            </a:r>
            <a:r>
              <a:rPr lang="en-GB" b="1" u="sng" dirty="0"/>
              <a:t>meet its targets and send the correct message it wants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An </a:t>
            </a:r>
            <a:r>
              <a:rPr lang="en-GB" dirty="0"/>
              <a:t>Administrative Assistant will also need to decide </a:t>
            </a:r>
            <a:r>
              <a:rPr lang="en-GB" b="1" u="sng" dirty="0"/>
              <a:t>what technology to use to communicate effectively with fellow employees, suppliers and customers</a:t>
            </a:r>
            <a:r>
              <a:rPr lang="en-GB" dirty="0"/>
              <a:t>; </a:t>
            </a:r>
            <a:r>
              <a:rPr lang="en-GB" dirty="0" smtClean="0"/>
              <a:t>examples of effective communication </a:t>
            </a:r>
            <a:r>
              <a:rPr lang="en-GB" dirty="0"/>
              <a:t>include </a:t>
            </a:r>
            <a:r>
              <a:rPr lang="en-GB" i="1" dirty="0">
                <a:solidFill>
                  <a:srgbClr val="FF0000"/>
                </a:solidFill>
              </a:rPr>
              <a:t>giving the correct phone messages to employees, sending out the correct price lists or directions to customers or suppliers. </a:t>
            </a:r>
          </a:p>
          <a:p>
            <a:endParaRPr lang="en-GB" dirty="0"/>
          </a:p>
        </p:txBody>
      </p:sp>
      <p:pic>
        <p:nvPicPr>
          <p:cNvPr id="2050" name="Picture 2" descr="C:\Users\ah5227c\AppData\Local\Microsoft\Windows\Temporary Internet Files\Content.IE5\Z4BN78B0\effective-communicati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9"/>
            <a:ext cx="1736031" cy="11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2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communicate?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Face to Face</a:t>
            </a:r>
          </a:p>
          <a:p>
            <a:r>
              <a:rPr lang="en-GB" dirty="0" smtClean="0"/>
              <a:t>Telephone</a:t>
            </a:r>
          </a:p>
          <a:p>
            <a:r>
              <a:rPr lang="en-GB" dirty="0" smtClean="0"/>
              <a:t>Meetings – with PowerPoint</a:t>
            </a:r>
          </a:p>
          <a:p>
            <a:r>
              <a:rPr lang="en-GB" dirty="0" smtClean="0"/>
              <a:t>Electronically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factors decide how we communicate?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we are communicating with</a:t>
            </a:r>
          </a:p>
          <a:p>
            <a:r>
              <a:rPr lang="en-GB" dirty="0" smtClean="0"/>
              <a:t>Time available</a:t>
            </a:r>
          </a:p>
          <a:p>
            <a:r>
              <a:rPr lang="en-GB" dirty="0" smtClean="0"/>
              <a:t>Technology available</a:t>
            </a:r>
          </a:p>
          <a:p>
            <a:r>
              <a:rPr lang="en-GB" dirty="0" smtClean="0"/>
              <a:t>The number of people we are communicating with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modern forms of communication?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Emerging </a:t>
            </a:r>
            <a:r>
              <a:rPr lang="en-GB" b="1" u="sng" dirty="0" smtClean="0"/>
              <a:t>Technologies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emerging technologies that can be used by organisations </a:t>
            </a:r>
            <a:r>
              <a:rPr lang="en-GB" b="1" dirty="0"/>
              <a:t>and what we will be learning about are</a:t>
            </a:r>
            <a:r>
              <a:rPr lang="en-GB" b="1" dirty="0" smtClean="0"/>
              <a:t>:</a:t>
            </a:r>
            <a:endParaRPr lang="en-GB" dirty="0"/>
          </a:p>
          <a:p>
            <a:pPr lvl="0"/>
            <a:r>
              <a:rPr lang="en-GB" dirty="0"/>
              <a:t>Emails</a:t>
            </a:r>
          </a:p>
          <a:p>
            <a:pPr lvl="0"/>
            <a:r>
              <a:rPr lang="en-GB" dirty="0"/>
              <a:t>E-diary</a:t>
            </a:r>
          </a:p>
          <a:p>
            <a:pPr lvl="0"/>
            <a:r>
              <a:rPr lang="en-GB" dirty="0"/>
              <a:t>Websites</a:t>
            </a:r>
          </a:p>
          <a:p>
            <a:pPr lvl="0"/>
            <a:r>
              <a:rPr lang="en-GB" dirty="0"/>
              <a:t>Texting</a:t>
            </a:r>
          </a:p>
          <a:p>
            <a:pPr lvl="0"/>
            <a:r>
              <a:rPr lang="en-GB" dirty="0"/>
              <a:t>Blogs</a:t>
            </a:r>
          </a:p>
          <a:p>
            <a:pPr lvl="0"/>
            <a:r>
              <a:rPr lang="en-GB" dirty="0"/>
              <a:t>Discussion groups and forums</a:t>
            </a:r>
          </a:p>
          <a:p>
            <a:endParaRPr lang="en-GB" dirty="0"/>
          </a:p>
        </p:txBody>
      </p:sp>
      <p:pic>
        <p:nvPicPr>
          <p:cNvPr id="4" name="Picture 5" descr="C:\Users\ah5227c\AppData\Local\Microsoft\Windows\Temporary Internet Files\Content.IE5\FT126PAR\CloudComput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53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technology that is decided upon will </a:t>
            </a:r>
            <a:r>
              <a:rPr lang="en-GB" b="1" u="sng" dirty="0"/>
              <a:t>depend on what is being communicated and why</a:t>
            </a:r>
            <a:r>
              <a:rPr lang="en-GB" u="sng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choice of technology that can be used is wide varying, with established technology already in use (like the Internet and websites)and </a:t>
            </a:r>
            <a:r>
              <a:rPr lang="en-GB" b="1" dirty="0"/>
              <a:t>emerging technologies which are technologies that are </a:t>
            </a:r>
            <a:r>
              <a:rPr lang="en-GB" b="1" u="sng" dirty="0"/>
              <a:t>new, creative and allows you to communicate in different ways. </a:t>
            </a:r>
            <a:endParaRPr lang="en-GB" dirty="0"/>
          </a:p>
        </p:txBody>
      </p:sp>
      <p:pic>
        <p:nvPicPr>
          <p:cNvPr id="4" name="Picture 2" descr="C:\Users\ah5227c\AppData\Local\Microsoft\Windows\Temporary Internet Files\Content.IE5\Z4BN78B0\effective-communicati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9"/>
            <a:ext cx="1736031" cy="11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84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9E615B1BC644DA076ECEA78C06C0F" ma:contentTypeVersion="3" ma:contentTypeDescription="Create a new document." ma:contentTypeScope="" ma:versionID="bc80cf4f234a186371480ba9008e7ab7">
  <xsd:schema xmlns:xsd="http://www.w3.org/2001/XMLSchema" xmlns:xs="http://www.w3.org/2001/XMLSchema" xmlns:p="http://schemas.microsoft.com/office/2006/metadata/properties" xmlns:ns2="5e8be542-32dd-4f4c-b460-13fde83a1ca2" xmlns:ns3="8d7f8b79-6de6-4bbe-bbb4-c2f3b2d8398a" targetNamespace="http://schemas.microsoft.com/office/2006/metadata/properties" ma:root="true" ma:fieldsID="feb9204ead99cf789875ad1acbbea53e" ns2:_="" ns3:_="">
    <xsd:import namespace="5e8be542-32dd-4f4c-b460-13fde83a1ca2"/>
    <xsd:import namespace="8d7f8b79-6de6-4bbe-bbb4-c2f3b2d8398a"/>
    <xsd:element name="properties">
      <xsd:complexType>
        <xsd:sequence>
          <xsd:element name="documentManagement">
            <xsd:complexType>
              <xsd:all>
                <xsd:element ref="ns2:The_x0020_new_x0020_questions_x0020_and_x0020_guide_x0020_and_x0020_operations_x0020_part_x0020_2_x0020_are_x0020_not_x0020_mine_x0020__x002d__x0020_they_x0020_belong_x0020_to_x0020_another_x0020_author_x0020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be542-32dd-4f4c-b460-13fde83a1ca2" elementFormDefault="qualified">
    <xsd:import namespace="http://schemas.microsoft.com/office/2006/documentManagement/types"/>
    <xsd:import namespace="http://schemas.microsoft.com/office/infopath/2007/PartnerControls"/>
    <xsd:element name="The_x0020_new_x0020_questions_x0020_and_x0020_guide_x0020_and_x0020_operations_x0020_part_x0020_2_x0020_are_x0020_not_x0020_mine_x0020__x002d__x0020_they_x0020_belong_x0020_to_x0020_another_x0020_author_x0020_" ma:index="8" nillable="true" ma:displayName="NOTES REGARDING OWNERSHIP" ma:internalName="The_x0020_new_x0020_questions_x0020_and_x0020_guide_x0020_and_x0020_operations_x0020_part_x0020_2_x0020_are_x0020_not_x0020_mine_x0020__x002d__x0020_they_x0020_belong_x0020_to_x0020_another_x0020_author_x0020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f8b79-6de6-4bbe-bbb4-c2f3b2d8398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_x0020_new_x0020_questions_x0020_and_x0020_guide_x0020_and_x0020_operations_x0020_part_x0020_2_x0020_are_x0020_not_x0020_mine_x0020__x002d__x0020_they_x0020_belong_x0020_to_x0020_another_x0020_author_x0020_ xmlns="5e8be542-32dd-4f4c-b460-13fde83a1ca2" xsi:nil="true"/>
  </documentManagement>
</p:properties>
</file>

<file path=customXml/itemProps1.xml><?xml version="1.0" encoding="utf-8"?>
<ds:datastoreItem xmlns:ds="http://schemas.openxmlformats.org/officeDocument/2006/customXml" ds:itemID="{71E4217D-9292-48D4-A182-1F262D8424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BD56E7-F240-4C0F-AE82-6614B3F6A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8be542-32dd-4f4c-b460-13fde83a1ca2"/>
    <ds:schemaRef ds:uri="8d7f8b79-6de6-4bbe-bbb4-c2f3b2d83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977407-5E93-4257-A0A9-5EFEDA446FB9}">
  <ds:schemaRefs>
    <ds:schemaRef ds:uri="http://schemas.microsoft.com/office/2006/metadata/properties"/>
    <ds:schemaRef ds:uri="http://schemas.microsoft.com/office/infopath/2007/PartnerControls"/>
    <ds:schemaRef ds:uri="5e8be542-32dd-4f4c-b460-13fde83a1c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1612</Words>
  <Application>Microsoft Office PowerPoint</Application>
  <PresentationFormat>On-screen Show (4:3)</PresentationFormat>
  <Paragraphs>140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Emerging Technologies </vt:lpstr>
      <vt:lpstr>Learning Intentions:</vt:lpstr>
      <vt:lpstr>Success Criteria:</vt:lpstr>
      <vt:lpstr>Communication</vt:lpstr>
      <vt:lpstr>How do we communicate?</vt:lpstr>
      <vt:lpstr>What factors decide how we communicate?</vt:lpstr>
      <vt:lpstr>What are modern forms of communication?</vt:lpstr>
      <vt:lpstr>Emerging Technologies</vt:lpstr>
      <vt:lpstr>Communication</vt:lpstr>
      <vt:lpstr>Emerging Technologies</vt:lpstr>
      <vt:lpstr>Choosing a Method of Communication:</vt:lpstr>
      <vt:lpstr>Choosing a Method of Communication:</vt:lpstr>
      <vt:lpstr>Task 1:</vt:lpstr>
      <vt:lpstr>Emails:</vt:lpstr>
      <vt:lpstr>E-diary</vt:lpstr>
      <vt:lpstr>Website:</vt:lpstr>
      <vt:lpstr>Texting:</vt:lpstr>
      <vt:lpstr>Task 2:</vt:lpstr>
      <vt:lpstr>Social Media</vt:lpstr>
      <vt:lpstr>Social Media</vt:lpstr>
      <vt:lpstr>Blogs</vt:lpstr>
      <vt:lpstr>       Discussion Groups and Forums:</vt:lpstr>
      <vt:lpstr>Instant Messaging: </vt:lpstr>
      <vt:lpstr>Podcasts and Vodcasts: </vt:lpstr>
      <vt:lpstr>Twitter: </vt:lpstr>
      <vt:lpstr>Facebook: </vt:lpstr>
      <vt:lpstr>LinkedIn: </vt:lpstr>
      <vt:lpstr>Virtual Learning Environments (VLEs): </vt:lpstr>
      <vt:lpstr>Virtual Learning Environments (VLEs): </vt:lpstr>
      <vt:lpstr>Task 3:</vt:lpstr>
    </vt:vector>
  </TitlesOfParts>
  <Company>Glasgow City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Technologies</dc:title>
  <dc:creator>AHussain</dc:creator>
  <cp:lastModifiedBy> </cp:lastModifiedBy>
  <cp:revision>53</cp:revision>
  <dcterms:created xsi:type="dcterms:W3CDTF">2017-05-05T13:30:36Z</dcterms:created>
  <dcterms:modified xsi:type="dcterms:W3CDTF">2017-09-18T15:30:44Z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0x010100E069E615B1BC644DA076ECEA78C06C0F</vt:lpwstr>
  </property>
</Properties>
</file>