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handoutMasterIdLst>
    <p:handoutMasterId r:id="rId5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3" r:id="rId32"/>
    <p:sldId id="286" r:id="rId33"/>
    <p:sldId id="294" r:id="rId34"/>
    <p:sldId id="295" r:id="rId35"/>
    <p:sldId id="287" r:id="rId36"/>
    <p:sldId id="288" r:id="rId37"/>
    <p:sldId id="289" r:id="rId38"/>
    <p:sldId id="296" r:id="rId39"/>
    <p:sldId id="290" r:id="rId40"/>
    <p:sldId id="297" r:id="rId41"/>
    <p:sldId id="298" r:id="rId42"/>
    <p:sldId id="291" r:id="rId43"/>
    <p:sldId id="292" r:id="rId44"/>
    <p:sldId id="299" r:id="rId45"/>
    <p:sldId id="301" r:id="rId46"/>
    <p:sldId id="303" r:id="rId47"/>
    <p:sldId id="300" r:id="rId48"/>
    <p:sldId id="302" r:id="rId49"/>
    <p:sldId id="304" r:id="rId50"/>
    <p:sldId id="306" r:id="rId51"/>
    <p:sldId id="305" r:id="rId52"/>
    <p:sldId id="307" r:id="rId53"/>
    <p:sldId id="308" r:id="rId54"/>
    <p:sldId id="309" r:id="rId55"/>
    <p:sldId id="310" r:id="rId56"/>
    <p:sldId id="311"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822FA7-1998-4E3F-8409-5FCB9B719BCB}" type="datetimeFigureOut">
              <a:rPr lang="en-GB" smtClean="0"/>
              <a:t>14/12/2015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9C84B0-7BD7-44B6-9500-0DA5D0799689}"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pPr/>
              <a:t>12/14/2015</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3600">
                <a:solidFill>
                  <a:schemeClr val="tx1"/>
                </a:solidFill>
                <a:latin typeface="Lucida Sans" panose="020B0602030504020204" pitchFamily="34" charset="0"/>
              </a:defRPr>
            </a:lvl1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12/14/2015</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cone gatherers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475215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Duror’s</a:t>
            </a:r>
            <a:r>
              <a:rPr lang="en-GB" dirty="0" smtClean="0"/>
              <a:t> Madness</a:t>
            </a:r>
            <a:endParaRPr lang="en-US" dirty="0"/>
          </a:p>
        </p:txBody>
      </p:sp>
      <p:sp>
        <p:nvSpPr>
          <p:cNvPr id="3" name="Content Placeholder 2"/>
          <p:cNvSpPr>
            <a:spLocks noGrp="1"/>
          </p:cNvSpPr>
          <p:nvPr>
            <p:ph idx="1"/>
          </p:nvPr>
        </p:nvSpPr>
        <p:spPr/>
        <p:txBody>
          <a:bodyPr>
            <a:normAutofit lnSpcReduction="10000"/>
          </a:bodyPr>
          <a:lstStyle/>
          <a:p>
            <a:r>
              <a:rPr lang="en-GB" dirty="0"/>
              <a:t> </a:t>
            </a:r>
            <a:r>
              <a:rPr lang="en-GB" dirty="0" err="1"/>
              <a:t>Duror</a:t>
            </a:r>
            <a:r>
              <a:rPr lang="en-GB" dirty="0"/>
              <a:t> has a strong bond with his </a:t>
            </a:r>
            <a:r>
              <a:rPr lang="en-GB" dirty="0" smtClean="0"/>
              <a:t>dogs</a:t>
            </a:r>
          </a:p>
          <a:p>
            <a:r>
              <a:rPr lang="en-GB" dirty="0" smtClean="0"/>
              <a:t> </a:t>
            </a:r>
            <a:r>
              <a:rPr lang="en-GB" dirty="0"/>
              <a:t>His dogs then sense the inner turmoil in their master’s mind as he fantasises about thrashing them – he manages to regain </a:t>
            </a:r>
            <a:r>
              <a:rPr lang="en-GB" dirty="0" smtClean="0"/>
              <a:t>control</a:t>
            </a:r>
          </a:p>
          <a:p>
            <a:r>
              <a:rPr lang="en-GB" dirty="0" smtClean="0"/>
              <a:t> </a:t>
            </a:r>
            <a:r>
              <a:rPr lang="en-GB" dirty="0"/>
              <a:t>We first hear of the deer drive and the hatching of the evil plan to create immense suffering for the brothers</a:t>
            </a:r>
            <a:endParaRPr lang="en-US" dirty="0"/>
          </a:p>
        </p:txBody>
      </p:sp>
    </p:spTree>
    <p:extLst>
      <p:ext uri="{BB962C8B-B14F-4D97-AF65-F5344CB8AC3E}">
        <p14:creationId xmlns:p14="http://schemas.microsoft.com/office/powerpoint/2010/main" xmlns="" val="2137313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3</a:t>
            </a:r>
            <a:endParaRPr lang="en-US" dirty="0"/>
          </a:p>
        </p:txBody>
      </p:sp>
      <p:sp>
        <p:nvSpPr>
          <p:cNvPr id="3" name="Content Placeholder 2"/>
          <p:cNvSpPr>
            <a:spLocks noGrp="1"/>
          </p:cNvSpPr>
          <p:nvPr>
            <p:ph idx="1"/>
          </p:nvPr>
        </p:nvSpPr>
        <p:spPr>
          <a:xfrm>
            <a:off x="1143000" y="2057399"/>
            <a:ext cx="10025743" cy="4173583"/>
          </a:xfrm>
        </p:spPr>
        <p:txBody>
          <a:bodyPr>
            <a:normAutofit fontScale="92500"/>
          </a:bodyPr>
          <a:lstStyle/>
          <a:p>
            <a:r>
              <a:rPr lang="en-GB" dirty="0"/>
              <a:t>In this chapter we are introduced to Lady </a:t>
            </a:r>
            <a:r>
              <a:rPr lang="en-GB" dirty="0" smtClean="0"/>
              <a:t>Runcie Campbell’s </a:t>
            </a:r>
            <a:r>
              <a:rPr lang="en-GB" dirty="0"/>
              <a:t>rather clumsy son, Roderick. </a:t>
            </a:r>
          </a:p>
          <a:p>
            <a:r>
              <a:rPr lang="en-GB" dirty="0" smtClean="0"/>
              <a:t>We </a:t>
            </a:r>
            <a:r>
              <a:rPr lang="en-GB" dirty="0"/>
              <a:t>are also introduced to his sister Sheila and their uncle Captain Forgan. </a:t>
            </a:r>
            <a:endParaRPr lang="en-GB" dirty="0" smtClean="0"/>
          </a:p>
          <a:p>
            <a:r>
              <a:rPr lang="en-GB" dirty="0" smtClean="0"/>
              <a:t>It </a:t>
            </a:r>
            <a:r>
              <a:rPr lang="en-GB" dirty="0"/>
              <a:t>is in this chapter that </a:t>
            </a:r>
            <a:r>
              <a:rPr lang="en-GB" dirty="0" err="1"/>
              <a:t>Duror</a:t>
            </a:r>
            <a:r>
              <a:rPr lang="en-GB" dirty="0"/>
              <a:t> involves Mrs. Morton, the cook-housekeeper, and Lady RC in his plan to destroy the cone-gatherers.</a:t>
            </a:r>
            <a:endParaRPr lang="en-US" dirty="0"/>
          </a:p>
        </p:txBody>
      </p:sp>
    </p:spTree>
    <p:extLst>
      <p:ext uri="{BB962C8B-B14F-4D97-AF65-F5344CB8AC3E}">
        <p14:creationId xmlns:p14="http://schemas.microsoft.com/office/powerpoint/2010/main" xmlns="" val="347227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Duror’s</a:t>
            </a:r>
            <a:r>
              <a:rPr lang="en-GB" dirty="0" smtClean="0"/>
              <a:t> Lies</a:t>
            </a:r>
            <a:endParaRPr lang="en-US" dirty="0"/>
          </a:p>
        </p:txBody>
      </p:sp>
      <p:sp>
        <p:nvSpPr>
          <p:cNvPr id="3" name="Content Placeholder 2"/>
          <p:cNvSpPr>
            <a:spLocks noGrp="1"/>
          </p:cNvSpPr>
          <p:nvPr>
            <p:ph idx="1"/>
          </p:nvPr>
        </p:nvSpPr>
        <p:spPr>
          <a:xfrm>
            <a:off x="881743" y="1770017"/>
            <a:ext cx="9872871" cy="4038600"/>
          </a:xfrm>
        </p:spPr>
        <p:txBody>
          <a:bodyPr>
            <a:normAutofit fontScale="85000" lnSpcReduction="10000"/>
          </a:bodyPr>
          <a:lstStyle/>
          <a:p>
            <a:r>
              <a:rPr lang="en-GB" dirty="0"/>
              <a:t>Mrs Morton is used by </a:t>
            </a:r>
            <a:r>
              <a:rPr lang="en-GB" dirty="0" err="1"/>
              <a:t>Duror</a:t>
            </a:r>
            <a:r>
              <a:rPr lang="en-GB" dirty="0"/>
              <a:t> and becomes involved in his plot. She has shown no hostility towards the </a:t>
            </a:r>
            <a:r>
              <a:rPr lang="en-GB" dirty="0" smtClean="0"/>
              <a:t>brothers</a:t>
            </a:r>
          </a:p>
          <a:p>
            <a:r>
              <a:rPr lang="en-GB" dirty="0" err="1" smtClean="0"/>
              <a:t>Duror</a:t>
            </a:r>
            <a:r>
              <a:rPr lang="en-GB" dirty="0" smtClean="0"/>
              <a:t> </a:t>
            </a:r>
            <a:r>
              <a:rPr lang="en-GB" dirty="0"/>
              <a:t>tells Mrs Morton that he saw </a:t>
            </a:r>
            <a:r>
              <a:rPr lang="en-GB" dirty="0" err="1" smtClean="0"/>
              <a:t>Calum</a:t>
            </a:r>
            <a:r>
              <a:rPr lang="en-GB" dirty="0" smtClean="0"/>
              <a:t> </a:t>
            </a:r>
            <a:r>
              <a:rPr lang="en-GB" dirty="0"/>
              <a:t>exposing himself in the woods and is a threat to young girls like Sheila </a:t>
            </a:r>
          </a:p>
          <a:p>
            <a:r>
              <a:rPr lang="en-GB" dirty="0" smtClean="0"/>
              <a:t>Mrs </a:t>
            </a:r>
            <a:r>
              <a:rPr lang="en-GB" dirty="0"/>
              <a:t>Morton and </a:t>
            </a:r>
            <a:r>
              <a:rPr lang="en-GB" dirty="0" err="1"/>
              <a:t>Duror</a:t>
            </a:r>
            <a:r>
              <a:rPr lang="en-GB" dirty="0"/>
              <a:t> have feelings for each other but perhaps now </a:t>
            </a:r>
            <a:r>
              <a:rPr lang="en-GB" dirty="0" err="1"/>
              <a:t>Duror</a:t>
            </a:r>
            <a:r>
              <a:rPr lang="en-GB" dirty="0"/>
              <a:t> is incapable of love </a:t>
            </a:r>
          </a:p>
          <a:p>
            <a:r>
              <a:rPr lang="en-GB" dirty="0" err="1" smtClean="0"/>
              <a:t>Duror</a:t>
            </a:r>
            <a:r>
              <a:rPr lang="en-GB" dirty="0" smtClean="0"/>
              <a:t> </a:t>
            </a:r>
            <a:r>
              <a:rPr lang="en-GB" dirty="0"/>
              <a:t>admits to Mrs Morton that he needs help</a:t>
            </a:r>
            <a:endParaRPr lang="en-US" dirty="0"/>
          </a:p>
        </p:txBody>
      </p:sp>
    </p:spTree>
    <p:extLst>
      <p:ext uri="{BB962C8B-B14F-4D97-AF65-F5344CB8AC3E}">
        <p14:creationId xmlns:p14="http://schemas.microsoft.com/office/powerpoint/2010/main" xmlns="" val="95067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4</a:t>
            </a:r>
            <a:endParaRPr lang="en-US" dirty="0"/>
          </a:p>
        </p:txBody>
      </p:sp>
      <p:sp>
        <p:nvSpPr>
          <p:cNvPr id="3" name="Content Placeholder 2"/>
          <p:cNvSpPr>
            <a:spLocks noGrp="1"/>
          </p:cNvSpPr>
          <p:nvPr>
            <p:ph idx="1"/>
          </p:nvPr>
        </p:nvSpPr>
        <p:spPr>
          <a:xfrm>
            <a:off x="898071" y="1691639"/>
            <a:ext cx="10365377" cy="4696097"/>
          </a:xfrm>
        </p:spPr>
        <p:txBody>
          <a:bodyPr>
            <a:normAutofit fontScale="85000" lnSpcReduction="20000"/>
          </a:bodyPr>
          <a:lstStyle/>
          <a:p>
            <a:r>
              <a:rPr lang="en-GB" dirty="0"/>
              <a:t> Day two – in a discussion with Lady RC, </a:t>
            </a:r>
            <a:r>
              <a:rPr lang="en-GB" dirty="0" err="1"/>
              <a:t>Duror</a:t>
            </a:r>
            <a:r>
              <a:rPr lang="en-GB" dirty="0"/>
              <a:t> suggests that Calum and Neil be used as beaters. </a:t>
            </a:r>
            <a:endParaRPr lang="en-GB" dirty="0" smtClean="0"/>
          </a:p>
          <a:p>
            <a:r>
              <a:rPr lang="en-GB" dirty="0" smtClean="0"/>
              <a:t>She </a:t>
            </a:r>
            <a:r>
              <a:rPr lang="en-GB" dirty="0"/>
              <a:t>asks Mr Tulloch and he agrees that they can be used. However, he phones back to explain that Calum has scruples over being a beater</a:t>
            </a:r>
            <a:r>
              <a:rPr lang="en-GB" dirty="0" smtClean="0"/>
              <a:t>.</a:t>
            </a:r>
          </a:p>
          <a:p>
            <a:r>
              <a:rPr lang="en-GB" dirty="0" smtClean="0"/>
              <a:t> </a:t>
            </a:r>
            <a:r>
              <a:rPr lang="en-GB" dirty="0"/>
              <a:t>Lady RC asks </a:t>
            </a:r>
            <a:r>
              <a:rPr lang="en-GB" dirty="0" err="1"/>
              <a:t>Duror</a:t>
            </a:r>
            <a:r>
              <a:rPr lang="en-GB" dirty="0"/>
              <a:t> for advice and her Christian values are overcome by her aristocratic values. Later though she proposes a compromise – that only Neil be used. </a:t>
            </a:r>
            <a:endParaRPr lang="en-GB" dirty="0" smtClean="0"/>
          </a:p>
          <a:p>
            <a:r>
              <a:rPr lang="en-GB" dirty="0" err="1" smtClean="0"/>
              <a:t>Duror</a:t>
            </a:r>
            <a:r>
              <a:rPr lang="en-GB" dirty="0" smtClean="0"/>
              <a:t> </a:t>
            </a:r>
            <a:r>
              <a:rPr lang="en-GB" dirty="0"/>
              <a:t>will have none of it. Thus the fateful deer hunt is to go ahead.</a:t>
            </a:r>
            <a:endParaRPr lang="en-US" dirty="0"/>
          </a:p>
        </p:txBody>
      </p:sp>
    </p:spTree>
    <p:extLst>
      <p:ext uri="{BB962C8B-B14F-4D97-AF65-F5344CB8AC3E}">
        <p14:creationId xmlns:p14="http://schemas.microsoft.com/office/powerpoint/2010/main" xmlns="" val="295602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Lady Runcie Campbell - Class</a:t>
            </a:r>
            <a:endParaRPr lang="en-US" dirty="0"/>
          </a:p>
        </p:txBody>
      </p:sp>
      <p:sp>
        <p:nvSpPr>
          <p:cNvPr id="3" name="Content Placeholder 2"/>
          <p:cNvSpPr>
            <a:spLocks noGrp="1"/>
          </p:cNvSpPr>
          <p:nvPr>
            <p:ph idx="1"/>
          </p:nvPr>
        </p:nvSpPr>
        <p:spPr>
          <a:xfrm>
            <a:off x="734785" y="1639389"/>
            <a:ext cx="11060975" cy="4722222"/>
          </a:xfrm>
        </p:spPr>
        <p:txBody>
          <a:bodyPr>
            <a:normAutofit fontScale="77500" lnSpcReduction="20000"/>
          </a:bodyPr>
          <a:lstStyle/>
          <a:p>
            <a:r>
              <a:rPr lang="en-GB" dirty="0"/>
              <a:t>Lady Runcie Campbell struggles with her Christian Values, she should be compassionate to those less fortunate than her. </a:t>
            </a:r>
            <a:r>
              <a:rPr lang="en-GB" dirty="0" smtClean="0"/>
              <a:t>However</a:t>
            </a:r>
            <a:r>
              <a:rPr lang="en-GB" dirty="0"/>
              <a:t>, her aristocratic status often contradicts this. </a:t>
            </a:r>
            <a:endParaRPr lang="en-GB" dirty="0" smtClean="0"/>
          </a:p>
          <a:p>
            <a:r>
              <a:rPr lang="en-GB" dirty="0" smtClean="0"/>
              <a:t>The </a:t>
            </a:r>
            <a:r>
              <a:rPr lang="en-GB" dirty="0"/>
              <a:t>theme of class often explores this contradiction (note how she was so easily persuaded by </a:t>
            </a:r>
            <a:r>
              <a:rPr lang="en-GB" dirty="0" err="1"/>
              <a:t>Duror</a:t>
            </a:r>
            <a:r>
              <a:rPr lang="en-GB" dirty="0"/>
              <a:t> to make them stay in the hut</a:t>
            </a:r>
            <a:r>
              <a:rPr lang="en-GB" dirty="0" smtClean="0"/>
              <a:t>)</a:t>
            </a:r>
          </a:p>
          <a:p>
            <a:r>
              <a:rPr lang="en-GB" dirty="0" smtClean="0"/>
              <a:t>Lady </a:t>
            </a:r>
            <a:r>
              <a:rPr lang="en-GB" dirty="0"/>
              <a:t>RC cannot understand Roderick’s admiration for </a:t>
            </a:r>
            <a:r>
              <a:rPr lang="en-GB" dirty="0" smtClean="0"/>
              <a:t>Neil</a:t>
            </a:r>
          </a:p>
          <a:p>
            <a:r>
              <a:rPr lang="en-GB" dirty="0" smtClean="0"/>
              <a:t>Lady </a:t>
            </a:r>
            <a:r>
              <a:rPr lang="en-GB" dirty="0"/>
              <a:t>RC does not want the brothers near her </a:t>
            </a:r>
            <a:r>
              <a:rPr lang="en-GB" dirty="0" smtClean="0"/>
              <a:t>home</a:t>
            </a:r>
          </a:p>
          <a:p>
            <a:r>
              <a:rPr lang="en-GB" dirty="0" smtClean="0"/>
              <a:t>Tulloch </a:t>
            </a:r>
            <a:r>
              <a:rPr lang="en-GB" dirty="0"/>
              <a:t>explains Calum’s squeamishness to Lady RC and she refuses to understand (conflict between Christianity and class) CALUM </a:t>
            </a:r>
          </a:p>
          <a:p>
            <a:r>
              <a:rPr lang="en-GB" dirty="0" smtClean="0"/>
              <a:t>Lady </a:t>
            </a:r>
            <a:r>
              <a:rPr lang="en-GB" dirty="0"/>
              <a:t>RC directly compares him to Christ</a:t>
            </a:r>
            <a:endParaRPr lang="en-US" dirty="0"/>
          </a:p>
        </p:txBody>
      </p:sp>
    </p:spTree>
    <p:extLst>
      <p:ext uri="{BB962C8B-B14F-4D97-AF65-F5344CB8AC3E}">
        <p14:creationId xmlns:p14="http://schemas.microsoft.com/office/powerpoint/2010/main" xmlns="" val="204852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Duror</a:t>
            </a:r>
            <a:r>
              <a:rPr lang="en-GB" dirty="0" smtClean="0"/>
              <a:t> - Evil</a:t>
            </a:r>
            <a:endParaRPr lang="en-US" dirty="0"/>
          </a:p>
        </p:txBody>
      </p:sp>
      <p:sp>
        <p:nvSpPr>
          <p:cNvPr id="3" name="Content Placeholder 2"/>
          <p:cNvSpPr>
            <a:spLocks noGrp="1"/>
          </p:cNvSpPr>
          <p:nvPr>
            <p:ph idx="1"/>
          </p:nvPr>
        </p:nvSpPr>
        <p:spPr>
          <a:xfrm>
            <a:off x="881743" y="1965960"/>
            <a:ext cx="10731137" cy="4552406"/>
          </a:xfrm>
        </p:spPr>
        <p:txBody>
          <a:bodyPr>
            <a:normAutofit fontScale="70000" lnSpcReduction="20000"/>
          </a:bodyPr>
          <a:lstStyle/>
          <a:p>
            <a:r>
              <a:rPr lang="en-GB" dirty="0" err="1"/>
              <a:t>Duror</a:t>
            </a:r>
            <a:r>
              <a:rPr lang="en-GB" dirty="0"/>
              <a:t> knows that his actions are wrong and will implicate Lady RC in his evil </a:t>
            </a:r>
            <a:r>
              <a:rPr lang="en-GB" dirty="0" smtClean="0"/>
              <a:t>plan</a:t>
            </a:r>
          </a:p>
          <a:p>
            <a:r>
              <a:rPr lang="en-GB" dirty="0" smtClean="0"/>
              <a:t>Imagery </a:t>
            </a:r>
            <a:r>
              <a:rPr lang="en-GB" dirty="0"/>
              <a:t>is used to convey the fact that he is aware he is overcome with evil (</a:t>
            </a:r>
            <a:r>
              <a:rPr lang="en-GB" dirty="0" smtClean="0"/>
              <a:t>filth)</a:t>
            </a:r>
          </a:p>
          <a:p>
            <a:r>
              <a:rPr lang="en-GB" dirty="0" smtClean="0"/>
              <a:t>Roderick’s </a:t>
            </a:r>
            <a:r>
              <a:rPr lang="en-GB" dirty="0"/>
              <a:t>dislike of </a:t>
            </a:r>
            <a:r>
              <a:rPr lang="en-GB" dirty="0" err="1"/>
              <a:t>Duror</a:t>
            </a:r>
            <a:r>
              <a:rPr lang="en-GB" dirty="0"/>
              <a:t> </a:t>
            </a:r>
          </a:p>
          <a:p>
            <a:r>
              <a:rPr lang="en-GB" dirty="0" err="1" smtClean="0"/>
              <a:t>Duror</a:t>
            </a:r>
            <a:r>
              <a:rPr lang="en-GB" dirty="0" smtClean="0"/>
              <a:t> </a:t>
            </a:r>
            <a:r>
              <a:rPr lang="en-GB" dirty="0"/>
              <a:t>considers another opportunity for evil – he imagines that Roderick has a terrible accident and </a:t>
            </a:r>
            <a:r>
              <a:rPr lang="en-GB" dirty="0" smtClean="0"/>
              <a:t>dies</a:t>
            </a:r>
          </a:p>
          <a:p>
            <a:r>
              <a:rPr lang="en-GB" dirty="0" smtClean="0"/>
              <a:t>He </a:t>
            </a:r>
            <a:r>
              <a:rPr lang="en-GB" dirty="0"/>
              <a:t>does not understand why he responded the way he </a:t>
            </a:r>
            <a:r>
              <a:rPr lang="en-GB" dirty="0" smtClean="0"/>
              <a:t>did</a:t>
            </a:r>
          </a:p>
          <a:p>
            <a:r>
              <a:rPr lang="en-GB" dirty="0" smtClean="0"/>
              <a:t>Imagery </a:t>
            </a:r>
            <a:r>
              <a:rPr lang="en-GB" dirty="0"/>
              <a:t>used to describe the terrible </a:t>
            </a:r>
            <a:r>
              <a:rPr lang="en-GB" dirty="0" smtClean="0"/>
              <a:t>lies</a:t>
            </a:r>
          </a:p>
          <a:p>
            <a:r>
              <a:rPr lang="en-GB" dirty="0" smtClean="0"/>
              <a:t>Another </a:t>
            </a:r>
            <a:r>
              <a:rPr lang="en-GB" dirty="0"/>
              <a:t>admission from </a:t>
            </a:r>
            <a:r>
              <a:rPr lang="en-GB" dirty="0" err="1"/>
              <a:t>Duror</a:t>
            </a:r>
            <a:r>
              <a:rPr lang="en-GB" dirty="0"/>
              <a:t> that he is totally aware of all the evil he is doing: Peggy, Mrs Morton, to destroy the CGs.</a:t>
            </a:r>
            <a:endParaRPr lang="en-US" dirty="0"/>
          </a:p>
        </p:txBody>
      </p:sp>
    </p:spTree>
    <p:extLst>
      <p:ext uri="{BB962C8B-B14F-4D97-AF65-F5344CB8AC3E}">
        <p14:creationId xmlns:p14="http://schemas.microsoft.com/office/powerpoint/2010/main" xmlns="" val="103967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5</a:t>
            </a:r>
            <a:endParaRPr lang="en-US" dirty="0"/>
          </a:p>
        </p:txBody>
      </p:sp>
      <p:sp>
        <p:nvSpPr>
          <p:cNvPr id="3" name="Content Placeholder 2"/>
          <p:cNvSpPr>
            <a:spLocks noGrp="1"/>
          </p:cNvSpPr>
          <p:nvPr>
            <p:ph idx="1"/>
          </p:nvPr>
        </p:nvSpPr>
        <p:spPr>
          <a:xfrm>
            <a:off x="747848" y="1717765"/>
            <a:ext cx="10665823" cy="4500154"/>
          </a:xfrm>
        </p:spPr>
        <p:txBody>
          <a:bodyPr>
            <a:normAutofit fontScale="85000" lnSpcReduction="20000"/>
          </a:bodyPr>
          <a:lstStyle/>
          <a:p>
            <a:r>
              <a:rPr lang="en-GB" dirty="0"/>
              <a:t>In this chapter we learn of Neil’s worries over Calum. </a:t>
            </a:r>
            <a:endParaRPr lang="en-GB" dirty="0" smtClean="0"/>
          </a:p>
          <a:p>
            <a:r>
              <a:rPr lang="en-GB" dirty="0" smtClean="0"/>
              <a:t>He </a:t>
            </a:r>
            <a:r>
              <a:rPr lang="en-GB" dirty="0"/>
              <a:t>is fearful of Calum’s fate should anything happen to him. </a:t>
            </a:r>
            <a:r>
              <a:rPr lang="en-GB" dirty="0" err="1"/>
              <a:t>Duror</a:t>
            </a:r>
            <a:r>
              <a:rPr lang="en-GB" dirty="0"/>
              <a:t> tries to climb the tree but suffers from dizziness. </a:t>
            </a:r>
            <a:endParaRPr lang="en-GB" dirty="0" smtClean="0"/>
          </a:p>
          <a:p>
            <a:r>
              <a:rPr lang="en-GB" dirty="0" smtClean="0"/>
              <a:t>The </a:t>
            </a:r>
            <a:r>
              <a:rPr lang="en-GB" dirty="0"/>
              <a:t>brothers learn that they must take part in the deer hunt. </a:t>
            </a:r>
            <a:endParaRPr lang="en-GB" dirty="0" smtClean="0"/>
          </a:p>
          <a:p>
            <a:r>
              <a:rPr lang="en-GB" dirty="0" smtClean="0"/>
              <a:t>Neil</a:t>
            </a:r>
            <a:r>
              <a:rPr lang="en-GB" dirty="0"/>
              <a:t>, furious on behalf of Calum, tells </a:t>
            </a:r>
            <a:r>
              <a:rPr lang="en-GB" dirty="0" err="1"/>
              <a:t>Duror</a:t>
            </a:r>
            <a:r>
              <a:rPr lang="en-GB" dirty="0"/>
              <a:t> that they are ‘free men’ and that they will not take part. </a:t>
            </a:r>
            <a:endParaRPr lang="en-GB" dirty="0" smtClean="0"/>
          </a:p>
          <a:p>
            <a:r>
              <a:rPr lang="en-GB" dirty="0" smtClean="0"/>
              <a:t>Calum</a:t>
            </a:r>
            <a:r>
              <a:rPr lang="en-GB" dirty="0"/>
              <a:t>, out </a:t>
            </a:r>
            <a:r>
              <a:rPr lang="en-GB" dirty="0" smtClean="0"/>
              <a:t>of love </a:t>
            </a:r>
            <a:r>
              <a:rPr lang="en-GB" dirty="0"/>
              <a:t>for his brother, agrees to try his best to take part.</a:t>
            </a:r>
            <a:endParaRPr lang="en-US" dirty="0"/>
          </a:p>
        </p:txBody>
      </p:sp>
    </p:spTree>
    <p:extLst>
      <p:ext uri="{BB962C8B-B14F-4D97-AF65-F5344CB8AC3E}">
        <p14:creationId xmlns:p14="http://schemas.microsoft.com/office/powerpoint/2010/main" xmlns="" val="50445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a:t>
            </a:r>
            <a:endParaRPr lang="en-US" dirty="0"/>
          </a:p>
        </p:txBody>
      </p:sp>
      <p:sp>
        <p:nvSpPr>
          <p:cNvPr id="3" name="Content Placeholder 2"/>
          <p:cNvSpPr>
            <a:spLocks noGrp="1"/>
          </p:cNvSpPr>
          <p:nvPr>
            <p:ph idx="1"/>
          </p:nvPr>
        </p:nvSpPr>
        <p:spPr/>
        <p:txBody>
          <a:bodyPr/>
          <a:lstStyle/>
          <a:p>
            <a:r>
              <a:rPr lang="en-GB" dirty="0"/>
              <a:t>The hut is a symbol of humiliation for </a:t>
            </a:r>
            <a:r>
              <a:rPr lang="en-GB" dirty="0" smtClean="0"/>
              <a:t>Neil</a:t>
            </a:r>
          </a:p>
          <a:p>
            <a:r>
              <a:rPr lang="en-GB" dirty="0" smtClean="0"/>
              <a:t>Neil </a:t>
            </a:r>
            <a:r>
              <a:rPr lang="en-GB" dirty="0"/>
              <a:t>is humble and believes that the RCs represent the power of the </a:t>
            </a:r>
            <a:r>
              <a:rPr lang="en-GB" dirty="0" smtClean="0"/>
              <a:t>world</a:t>
            </a:r>
          </a:p>
          <a:p>
            <a:r>
              <a:rPr lang="en-GB" dirty="0" smtClean="0"/>
              <a:t>Neil </a:t>
            </a:r>
            <a:r>
              <a:rPr lang="en-GB" dirty="0"/>
              <a:t>is aware of the hatred that </a:t>
            </a:r>
            <a:r>
              <a:rPr lang="en-GB" dirty="0" err="1"/>
              <a:t>Duror</a:t>
            </a:r>
            <a:r>
              <a:rPr lang="en-GB" dirty="0"/>
              <a:t> has for him and his brother but cannot understand it</a:t>
            </a:r>
            <a:endParaRPr lang="en-US" dirty="0"/>
          </a:p>
        </p:txBody>
      </p:sp>
    </p:spTree>
    <p:extLst>
      <p:ext uri="{BB962C8B-B14F-4D97-AF65-F5344CB8AC3E}">
        <p14:creationId xmlns:p14="http://schemas.microsoft.com/office/powerpoint/2010/main" xmlns="" val="3040568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Extended Metaphor of trees</a:t>
            </a:r>
            <a:endParaRPr lang="en-US" dirty="0"/>
          </a:p>
        </p:txBody>
      </p:sp>
      <p:sp>
        <p:nvSpPr>
          <p:cNvPr id="3" name="Content Placeholder 2"/>
          <p:cNvSpPr>
            <a:spLocks noGrp="1"/>
          </p:cNvSpPr>
          <p:nvPr>
            <p:ph idx="1"/>
          </p:nvPr>
        </p:nvSpPr>
        <p:spPr/>
        <p:txBody>
          <a:bodyPr/>
          <a:lstStyle/>
          <a:p>
            <a:r>
              <a:rPr lang="en-GB" dirty="0"/>
              <a:t>There is another example here of the extended metaphor of the trees</a:t>
            </a:r>
            <a:r>
              <a:rPr lang="en-GB" dirty="0" smtClean="0"/>
              <a:t>:</a:t>
            </a:r>
          </a:p>
          <a:p>
            <a:r>
              <a:rPr lang="en-GB" dirty="0" smtClean="0"/>
              <a:t> </a:t>
            </a:r>
            <a:r>
              <a:rPr lang="en-GB" dirty="0"/>
              <a:t>“He was like a tree still straight, still showing green leaves; but underground death was creeping along the roots</a:t>
            </a:r>
            <a:r>
              <a:rPr lang="en-GB" dirty="0" smtClean="0"/>
              <a:t>.”</a:t>
            </a:r>
          </a:p>
          <a:p>
            <a:r>
              <a:rPr lang="en-GB" dirty="0" smtClean="0"/>
              <a:t>This </a:t>
            </a:r>
            <a:r>
              <a:rPr lang="en-GB" dirty="0"/>
              <a:t>is also where </a:t>
            </a:r>
            <a:r>
              <a:rPr lang="en-GB" dirty="0" err="1"/>
              <a:t>Duror</a:t>
            </a:r>
            <a:r>
              <a:rPr lang="en-GB" dirty="0"/>
              <a:t> has his first thoughts of suicide.</a:t>
            </a:r>
            <a:endParaRPr lang="en-US" dirty="0"/>
          </a:p>
        </p:txBody>
      </p:sp>
    </p:spTree>
    <p:extLst>
      <p:ext uri="{BB962C8B-B14F-4D97-AF65-F5344CB8AC3E}">
        <p14:creationId xmlns:p14="http://schemas.microsoft.com/office/powerpoint/2010/main" xmlns="" val="222457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Extended Metaphor of trees</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Throughout the novel, the image of a tree is repeatedly connected to </a:t>
            </a:r>
            <a:r>
              <a:rPr lang="en-GB" dirty="0" err="1"/>
              <a:t>Duror’s</a:t>
            </a:r>
            <a:r>
              <a:rPr lang="en-GB" dirty="0"/>
              <a:t> character, and very effectively shows his development as a character. </a:t>
            </a:r>
          </a:p>
          <a:p>
            <a:r>
              <a:rPr lang="en-GB" dirty="0" smtClean="0"/>
              <a:t>We </a:t>
            </a:r>
            <a:r>
              <a:rPr lang="en-GB" dirty="0"/>
              <a:t>first learn of this tree relatively early on in the book, but Jenkins refers back to it </a:t>
            </a:r>
            <a:r>
              <a:rPr lang="en-GB" dirty="0" smtClean="0"/>
              <a:t>throughout.</a:t>
            </a:r>
          </a:p>
          <a:p>
            <a:r>
              <a:rPr lang="en-GB" dirty="0" smtClean="0"/>
              <a:t>He builds </a:t>
            </a:r>
            <a:r>
              <a:rPr lang="en-GB" dirty="0"/>
              <a:t>on the image creating a very detailed timeline that show us his mental state gradually deteriorating until, eventually, it is entirely rotten.</a:t>
            </a:r>
            <a:endParaRPr lang="en-US" dirty="0"/>
          </a:p>
        </p:txBody>
      </p:sp>
    </p:spTree>
    <p:extLst>
      <p:ext uri="{BB962C8B-B14F-4D97-AF65-F5344CB8AC3E}">
        <p14:creationId xmlns:p14="http://schemas.microsoft.com/office/powerpoint/2010/main" xmlns="" val="372852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t>‘The </a:t>
            </a:r>
            <a:r>
              <a:rPr lang="en-GB" dirty="0"/>
              <a:t>Cone-Gatherers’ by Robin Jenkins is set in Scotland during World War II. </a:t>
            </a:r>
            <a:endParaRPr lang="en-GB" dirty="0" smtClean="0"/>
          </a:p>
          <a:p>
            <a:r>
              <a:rPr lang="en-GB" dirty="0" smtClean="0"/>
              <a:t>It </a:t>
            </a:r>
            <a:r>
              <a:rPr lang="en-GB" dirty="0"/>
              <a:t>is set on the estate of the Runcie-</a:t>
            </a:r>
            <a:r>
              <a:rPr lang="en-GB" dirty="0" err="1"/>
              <a:t>Campbells</a:t>
            </a:r>
            <a:r>
              <a:rPr lang="en-GB" dirty="0"/>
              <a:t>, a wealthy Scottish family. </a:t>
            </a:r>
            <a:endParaRPr lang="en-GB" dirty="0" smtClean="0"/>
          </a:p>
          <a:p>
            <a:r>
              <a:rPr lang="en-GB" dirty="0" smtClean="0"/>
              <a:t> </a:t>
            </a:r>
            <a:r>
              <a:rPr lang="en-GB" dirty="0"/>
              <a:t>The action takes place over a few days in Autumn in the forest on the estate. The trees are to be cut down to provide wood for the war effort. </a:t>
            </a:r>
          </a:p>
          <a:p>
            <a:r>
              <a:rPr lang="en-GB" dirty="0" smtClean="0"/>
              <a:t>The </a:t>
            </a:r>
            <a:r>
              <a:rPr lang="en-GB" dirty="0"/>
              <a:t>cones from the trees are to be collected before the forest is destroyed so that the trees can be replaced</a:t>
            </a:r>
            <a:r>
              <a:rPr lang="en-GB" dirty="0" smtClean="0"/>
              <a:t>.</a:t>
            </a:r>
          </a:p>
          <a:p>
            <a:r>
              <a:rPr lang="en-GB" dirty="0" smtClean="0"/>
              <a:t> </a:t>
            </a:r>
            <a:r>
              <a:rPr lang="en-GB" dirty="0"/>
              <a:t>Brothers Calum and Neil have been sent to do this hard, demanding </a:t>
            </a:r>
            <a:r>
              <a:rPr lang="en-GB" dirty="0" smtClean="0"/>
              <a:t>work.</a:t>
            </a:r>
            <a:endParaRPr lang="en-US" dirty="0"/>
          </a:p>
        </p:txBody>
      </p:sp>
    </p:spTree>
    <p:extLst>
      <p:ext uri="{BB962C8B-B14F-4D97-AF65-F5344CB8AC3E}">
        <p14:creationId xmlns:p14="http://schemas.microsoft.com/office/powerpoint/2010/main" xmlns="" val="323798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Extended Metaphor of trees</a:t>
            </a:r>
            <a:endParaRPr lang="en-US" dirty="0"/>
          </a:p>
        </p:txBody>
      </p:sp>
      <p:sp>
        <p:nvSpPr>
          <p:cNvPr id="3" name="Content Placeholder 2"/>
          <p:cNvSpPr>
            <a:spLocks noGrp="1"/>
          </p:cNvSpPr>
          <p:nvPr>
            <p:ph idx="1"/>
          </p:nvPr>
        </p:nvSpPr>
        <p:spPr>
          <a:xfrm>
            <a:off x="627018" y="1672046"/>
            <a:ext cx="10388854" cy="4423954"/>
          </a:xfrm>
        </p:spPr>
        <p:txBody>
          <a:bodyPr>
            <a:normAutofit fontScale="62500" lnSpcReduction="20000"/>
          </a:bodyPr>
          <a:lstStyle/>
          <a:p>
            <a:r>
              <a:rPr lang="en-GB" dirty="0"/>
              <a:t>I think that this metaphor of the tree growing inside </a:t>
            </a:r>
            <a:r>
              <a:rPr lang="en-GB" dirty="0" err="1"/>
              <a:t>Duror</a:t>
            </a:r>
            <a:r>
              <a:rPr lang="en-GB" dirty="0"/>
              <a:t> can be broken up into three main stages; </a:t>
            </a:r>
          </a:p>
          <a:p>
            <a:r>
              <a:rPr lang="en-GB" dirty="0" smtClean="0"/>
              <a:t>His </a:t>
            </a:r>
            <a:r>
              <a:rPr lang="en-GB" dirty="0"/>
              <a:t>connection with the Elm Tree, how he found comfort in it and almost companionship from looking at it and being around </a:t>
            </a:r>
            <a:r>
              <a:rPr lang="en-GB" dirty="0" smtClean="0"/>
              <a:t>it.</a:t>
            </a:r>
          </a:p>
          <a:p>
            <a:r>
              <a:rPr lang="en-GB" dirty="0" smtClean="0"/>
              <a:t>The </a:t>
            </a:r>
            <a:r>
              <a:rPr lang="en-GB" dirty="0"/>
              <a:t>“Tree of Hatred” that has taken root in his mind, and how it continues to grow and fruit throughout the duration of the </a:t>
            </a:r>
            <a:r>
              <a:rPr lang="en-GB" dirty="0" smtClean="0"/>
              <a:t>novel.</a:t>
            </a:r>
          </a:p>
          <a:p>
            <a:r>
              <a:rPr lang="en-GB" dirty="0" smtClean="0"/>
              <a:t>When </a:t>
            </a:r>
            <a:r>
              <a:rPr lang="en-GB" dirty="0"/>
              <a:t>he is compared to an entirely rotten tree, and how this shows us just the extent of his illness, and how it has entirely corrupted the man he once was. </a:t>
            </a:r>
            <a:endParaRPr lang="en-GB" dirty="0" smtClean="0"/>
          </a:p>
          <a:p>
            <a:r>
              <a:rPr lang="en-GB" dirty="0" smtClean="0"/>
              <a:t>Each </a:t>
            </a:r>
            <a:r>
              <a:rPr lang="en-GB" dirty="0"/>
              <a:t>of these images symbolises a different stage of his mental health, the first being his sanity and how he is able to cope with him situation, the second being mental illness, his gradual decline in his rationality and mental stability, and the third being a complete loss of reality and a total mental collapse.</a:t>
            </a:r>
            <a:endParaRPr lang="en-US" dirty="0"/>
          </a:p>
        </p:txBody>
      </p:sp>
    </p:spTree>
    <p:extLst>
      <p:ext uri="{BB962C8B-B14F-4D97-AF65-F5344CB8AC3E}">
        <p14:creationId xmlns:p14="http://schemas.microsoft.com/office/powerpoint/2010/main" xmlns="" val="208271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0"/>
            <a:ext cx="9875520" cy="1356360"/>
          </a:xfrm>
        </p:spPr>
        <p:txBody>
          <a:bodyPr/>
          <a:lstStyle/>
          <a:p>
            <a:r>
              <a:rPr lang="en-US" dirty="0"/>
              <a:t>The Great Elm</a:t>
            </a:r>
          </a:p>
        </p:txBody>
      </p:sp>
      <p:sp>
        <p:nvSpPr>
          <p:cNvPr id="3" name="Content Placeholder 2"/>
          <p:cNvSpPr>
            <a:spLocks noGrp="1"/>
          </p:cNvSpPr>
          <p:nvPr>
            <p:ph idx="1"/>
          </p:nvPr>
        </p:nvSpPr>
        <p:spPr>
          <a:xfrm>
            <a:off x="600891" y="1110342"/>
            <a:ext cx="10476411" cy="4767943"/>
          </a:xfrm>
        </p:spPr>
        <p:txBody>
          <a:bodyPr>
            <a:noAutofit/>
          </a:bodyPr>
          <a:lstStyle/>
          <a:p>
            <a:r>
              <a:rPr lang="en-GB" sz="2000" dirty="0"/>
              <a:t>To </a:t>
            </a:r>
            <a:r>
              <a:rPr lang="en-GB" sz="2000" dirty="0" err="1"/>
              <a:t>Duror</a:t>
            </a:r>
            <a:r>
              <a:rPr lang="en-GB" sz="2000" dirty="0"/>
              <a:t>, the Great Elm tree that grows outside his house is extremely significant to him. To him, it is a physical manifestation of everything he believes in and stands for, and as a result, he felt a very strong emotional connection to it. </a:t>
            </a:r>
            <a:endParaRPr lang="en-GB" sz="2000" dirty="0" smtClean="0"/>
          </a:p>
          <a:p>
            <a:r>
              <a:rPr lang="en-GB" sz="2000" dirty="0" smtClean="0"/>
              <a:t>Whenever </a:t>
            </a:r>
            <a:r>
              <a:rPr lang="en-GB" sz="2000" dirty="0"/>
              <a:t>he was feeling particularly down, or just wanted some company, he would go to this elm tree, and look at it, or even merely put his hand on it. That action in itself would be enough to comfort and solace him. He looks at this tree as a perfect example of the way nature should </a:t>
            </a:r>
            <a:r>
              <a:rPr lang="en-GB" sz="2000" dirty="0" smtClean="0"/>
              <a:t>be: </a:t>
            </a:r>
            <a:r>
              <a:rPr lang="en-GB" sz="2000" dirty="0"/>
              <a:t>“Living in the way ordained, resisting the buffets and tempests, and repairing with its own strength the damage suffered.” </a:t>
            </a:r>
            <a:endParaRPr lang="en-GB" sz="2000" dirty="0" smtClean="0"/>
          </a:p>
          <a:p>
            <a:r>
              <a:rPr lang="en-GB" sz="2000" dirty="0" smtClean="0"/>
              <a:t>To </a:t>
            </a:r>
            <a:r>
              <a:rPr lang="en-GB" sz="2000" dirty="0" err="1"/>
              <a:t>Duror</a:t>
            </a:r>
            <a:r>
              <a:rPr lang="en-GB" sz="2000" dirty="0"/>
              <a:t>, this tree is a living representation of endurance, a figure able to withstand anything and merely move on with life unscathed, even when it is hurt. </a:t>
            </a:r>
            <a:endParaRPr lang="en-GB" sz="2000" dirty="0" smtClean="0"/>
          </a:p>
          <a:p>
            <a:r>
              <a:rPr lang="en-GB" sz="2000" dirty="0" smtClean="0"/>
              <a:t>This </a:t>
            </a:r>
            <a:r>
              <a:rPr lang="en-GB" sz="2000" dirty="0"/>
              <a:t>tree is everything that </a:t>
            </a:r>
            <a:r>
              <a:rPr lang="en-GB" sz="2000" dirty="0" err="1"/>
              <a:t>Duror</a:t>
            </a:r>
            <a:r>
              <a:rPr lang="en-GB" sz="2000" dirty="0"/>
              <a:t> aspires to be, especially given his situation with his wife, and how he no longer feels or receives the intimacy that he once did from her. He feels the need to be able to bear through his situation in the hopes that will get better, and ultimately just like the elm tree, repair the damage and move on with his life</a:t>
            </a:r>
            <a:r>
              <a:rPr lang="en-GB" sz="2000" dirty="0" smtClean="0"/>
              <a:t>.</a:t>
            </a:r>
          </a:p>
        </p:txBody>
      </p:sp>
    </p:spTree>
    <p:extLst>
      <p:ext uri="{BB962C8B-B14F-4D97-AF65-F5344CB8AC3E}">
        <p14:creationId xmlns:p14="http://schemas.microsoft.com/office/powerpoint/2010/main" xmlns="" val="24680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Great Elm</a:t>
            </a:r>
          </a:p>
        </p:txBody>
      </p:sp>
      <p:sp>
        <p:nvSpPr>
          <p:cNvPr id="3" name="Content Placeholder 2"/>
          <p:cNvSpPr>
            <a:spLocks noGrp="1"/>
          </p:cNvSpPr>
          <p:nvPr>
            <p:ph idx="1"/>
          </p:nvPr>
        </p:nvSpPr>
        <p:spPr>
          <a:xfrm>
            <a:off x="496388" y="1750422"/>
            <a:ext cx="10920549" cy="5107578"/>
          </a:xfrm>
        </p:spPr>
        <p:txBody>
          <a:bodyPr>
            <a:normAutofit fontScale="77500" lnSpcReduction="20000"/>
          </a:bodyPr>
          <a:lstStyle/>
          <a:p>
            <a:r>
              <a:rPr lang="en-GB" dirty="0"/>
              <a:t>And for a period of time, he can do just that. The tree helps him endure through his pain, and he satisfied with himself. </a:t>
            </a:r>
            <a:endParaRPr lang="en-GB" dirty="0" smtClean="0"/>
          </a:p>
          <a:p>
            <a:r>
              <a:rPr lang="en-GB" dirty="0" smtClean="0"/>
              <a:t>But </a:t>
            </a:r>
            <a:r>
              <a:rPr lang="en-GB" dirty="0"/>
              <a:t>with the introduction of the war, and more so the Cone Gatherers to the forest, he feels tainted, as though his mental health has deteriorated to such an extent that now, he no longer deserves to share that bond he had with the tree. </a:t>
            </a:r>
            <a:endParaRPr lang="en-GB" dirty="0" smtClean="0"/>
          </a:p>
          <a:p>
            <a:r>
              <a:rPr lang="en-GB" dirty="0" smtClean="0"/>
              <a:t>To </a:t>
            </a:r>
            <a:r>
              <a:rPr lang="en-GB" dirty="0"/>
              <a:t>so much as glance at it would be to betray it, and in the process taint it with his corruption. It is at this point, that his mental health starts to decline at an increasing rate. </a:t>
            </a:r>
            <a:endParaRPr lang="en-GB" dirty="0" smtClean="0"/>
          </a:p>
          <a:p>
            <a:r>
              <a:rPr lang="en-GB" dirty="0" smtClean="0"/>
              <a:t>We </a:t>
            </a:r>
            <a:r>
              <a:rPr lang="en-GB" dirty="0"/>
              <a:t>also find that </a:t>
            </a:r>
            <a:r>
              <a:rPr lang="en-GB" dirty="0" err="1"/>
              <a:t>Duror</a:t>
            </a:r>
            <a:r>
              <a:rPr lang="en-GB" dirty="0"/>
              <a:t> feels as though he himself has a tree growing inside him, but not a tree like the great elm, rather a tree of hatred and malice.</a:t>
            </a:r>
            <a:endParaRPr lang="en-US" dirty="0"/>
          </a:p>
          <a:p>
            <a:endParaRPr lang="en-GB" dirty="0" smtClean="0"/>
          </a:p>
        </p:txBody>
      </p:sp>
    </p:spTree>
    <p:extLst>
      <p:ext uri="{BB962C8B-B14F-4D97-AF65-F5344CB8AC3E}">
        <p14:creationId xmlns:p14="http://schemas.microsoft.com/office/powerpoint/2010/main" xmlns="" val="153137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‘Tree of Hatred’ within </a:t>
            </a:r>
            <a:r>
              <a:rPr lang="en-GB" dirty="0" err="1" smtClean="0"/>
              <a:t>Duror</a:t>
            </a:r>
            <a:endParaRPr lang="en-US" dirty="0"/>
          </a:p>
        </p:txBody>
      </p:sp>
      <p:sp>
        <p:nvSpPr>
          <p:cNvPr id="3" name="Content Placeholder 2"/>
          <p:cNvSpPr>
            <a:spLocks noGrp="1"/>
          </p:cNvSpPr>
          <p:nvPr>
            <p:ph idx="1"/>
          </p:nvPr>
        </p:nvSpPr>
        <p:spPr>
          <a:xfrm>
            <a:off x="522514" y="1580606"/>
            <a:ext cx="10493357" cy="4515394"/>
          </a:xfrm>
        </p:spPr>
        <p:txBody>
          <a:bodyPr>
            <a:normAutofit fontScale="77500" lnSpcReduction="20000"/>
          </a:bodyPr>
          <a:lstStyle/>
          <a:p>
            <a:r>
              <a:rPr lang="en-GB" dirty="0"/>
              <a:t>We first learn of </a:t>
            </a:r>
            <a:r>
              <a:rPr lang="en-GB" dirty="0" err="1"/>
              <a:t>Duror’s</a:t>
            </a:r>
            <a:r>
              <a:rPr lang="en-GB" dirty="0"/>
              <a:t> “Tree of hatred” very early on in the novel, when he is fantasising about the cone gatherers falling out of a tree and dying. </a:t>
            </a:r>
            <a:endParaRPr lang="en-GB" dirty="0" smtClean="0"/>
          </a:p>
          <a:p>
            <a:r>
              <a:rPr lang="en-GB" dirty="0" smtClean="0"/>
              <a:t>He </a:t>
            </a:r>
            <a:r>
              <a:rPr lang="en-GB" dirty="0"/>
              <a:t>explains to us that he is fully aware of the tree of </a:t>
            </a:r>
            <a:r>
              <a:rPr lang="en-GB" dirty="0" err="1"/>
              <a:t>revultion</a:t>
            </a:r>
            <a:r>
              <a:rPr lang="en-GB" dirty="0"/>
              <a:t> growing inside him and could name every item, “Fruit, leaf and branch”, but does not understand the cause of it, and suggests to us that he has no control over it</a:t>
            </a:r>
            <a:r>
              <a:rPr lang="en-GB" dirty="0" smtClean="0"/>
              <a:t>.</a:t>
            </a:r>
          </a:p>
          <a:p>
            <a:r>
              <a:rPr lang="en-GB" dirty="0" smtClean="0"/>
              <a:t>It </a:t>
            </a:r>
            <a:r>
              <a:rPr lang="en-GB" dirty="0"/>
              <a:t>is as if the great elm tree that he once found as a physical embolism of his mental state has begun to decay, and this tree inside him is the result. </a:t>
            </a:r>
            <a:endParaRPr lang="en-GB" dirty="0" smtClean="0"/>
          </a:p>
          <a:p>
            <a:r>
              <a:rPr lang="en-GB" dirty="0" smtClean="0"/>
              <a:t>This </a:t>
            </a:r>
            <a:r>
              <a:rPr lang="en-GB" dirty="0"/>
              <a:t>is the start of his mental decline, and also his realisation of his hatred of Calum. </a:t>
            </a:r>
            <a:endParaRPr lang="en-GB" dirty="0" smtClean="0"/>
          </a:p>
        </p:txBody>
      </p:sp>
    </p:spTree>
    <p:extLst>
      <p:ext uri="{BB962C8B-B14F-4D97-AF65-F5344CB8AC3E}">
        <p14:creationId xmlns:p14="http://schemas.microsoft.com/office/powerpoint/2010/main" xmlns="" val="312062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‘Tree of Hatred’ within </a:t>
            </a:r>
            <a:r>
              <a:rPr lang="en-GB" dirty="0" err="1" smtClean="0"/>
              <a:t>Duror</a:t>
            </a:r>
            <a:endParaRPr lang="en-US" dirty="0"/>
          </a:p>
        </p:txBody>
      </p:sp>
      <p:sp>
        <p:nvSpPr>
          <p:cNvPr id="3" name="Content Placeholder 2"/>
          <p:cNvSpPr>
            <a:spLocks noGrp="1"/>
          </p:cNvSpPr>
          <p:nvPr>
            <p:ph idx="1"/>
          </p:nvPr>
        </p:nvSpPr>
        <p:spPr>
          <a:xfrm>
            <a:off x="522514" y="1580606"/>
            <a:ext cx="10493357" cy="4515394"/>
          </a:xfrm>
        </p:spPr>
        <p:txBody>
          <a:bodyPr>
            <a:normAutofit fontScale="77500" lnSpcReduction="20000"/>
          </a:bodyPr>
          <a:lstStyle/>
          <a:p>
            <a:r>
              <a:rPr lang="en-GB" dirty="0"/>
              <a:t>Slightly later in the novel, he is requested by Lady Runcie Campbell to inform the Cone Gatherers that they are required to beat at the deer drive, and had thought it to be a good idea to climb up the tree to tell them</a:t>
            </a:r>
            <a:r>
              <a:rPr lang="en-GB" dirty="0" smtClean="0"/>
              <a:t>.</a:t>
            </a:r>
          </a:p>
          <a:p>
            <a:r>
              <a:rPr lang="en-GB" dirty="0" smtClean="0"/>
              <a:t> </a:t>
            </a:r>
            <a:r>
              <a:rPr lang="en-GB" dirty="0"/>
              <a:t>He finds out in this chapter, that he is however afraid of heights and as a result is frustrated in himself that he cannot do what Calum does many times every day. </a:t>
            </a:r>
            <a:endParaRPr lang="en-GB" dirty="0" smtClean="0"/>
          </a:p>
          <a:p>
            <a:r>
              <a:rPr lang="en-GB" dirty="0" smtClean="0"/>
              <a:t>As </a:t>
            </a:r>
            <a:r>
              <a:rPr lang="en-GB" dirty="0"/>
              <a:t>a result, he comes to the conclusion that he must be “Far more ill and decayed than he first thought</a:t>
            </a:r>
            <a:r>
              <a:rPr lang="en-GB" dirty="0" smtClean="0"/>
              <a:t>.”.</a:t>
            </a:r>
          </a:p>
          <a:p>
            <a:r>
              <a:rPr lang="en-GB" dirty="0" smtClean="0"/>
              <a:t>This </a:t>
            </a:r>
            <a:r>
              <a:rPr lang="en-GB" dirty="0"/>
              <a:t>shows us that he understands his gradual decline of sanity, but the fact that he says “decayed” suggests to us that he does think of this as a tree inside of him, rather than his mental health. </a:t>
            </a:r>
            <a:endParaRPr lang="en-US" dirty="0"/>
          </a:p>
        </p:txBody>
      </p:sp>
    </p:spTree>
    <p:extLst>
      <p:ext uri="{BB962C8B-B14F-4D97-AF65-F5344CB8AC3E}">
        <p14:creationId xmlns:p14="http://schemas.microsoft.com/office/powerpoint/2010/main" xmlns="" val="3650779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‘Tree of Hatred’ within </a:t>
            </a:r>
            <a:r>
              <a:rPr lang="en-GB" dirty="0" err="1" smtClean="0"/>
              <a:t>Duror</a:t>
            </a:r>
            <a:endParaRPr lang="en-US" dirty="0"/>
          </a:p>
        </p:txBody>
      </p:sp>
      <p:sp>
        <p:nvSpPr>
          <p:cNvPr id="3" name="Content Placeholder 2"/>
          <p:cNvSpPr>
            <a:spLocks noGrp="1"/>
          </p:cNvSpPr>
          <p:nvPr>
            <p:ph idx="1"/>
          </p:nvPr>
        </p:nvSpPr>
        <p:spPr>
          <a:xfrm>
            <a:off x="522514" y="1580606"/>
            <a:ext cx="10972800" cy="4911634"/>
          </a:xfrm>
        </p:spPr>
        <p:txBody>
          <a:bodyPr>
            <a:normAutofit fontScale="77500" lnSpcReduction="20000"/>
          </a:bodyPr>
          <a:lstStyle/>
          <a:p>
            <a:r>
              <a:rPr lang="en-GB" dirty="0"/>
              <a:t>He goes on to describe himself as a large tree, stood straight, whom on the outside looks fit and healthy, but “Underground death was creeping along the roots”. This is an apt comparison as it effectively sums up how the people of the estate view him. </a:t>
            </a:r>
            <a:endParaRPr lang="en-GB" dirty="0" smtClean="0"/>
          </a:p>
          <a:p>
            <a:r>
              <a:rPr lang="en-GB" dirty="0" smtClean="0"/>
              <a:t>Nobody </a:t>
            </a:r>
            <a:r>
              <a:rPr lang="en-GB" dirty="0"/>
              <a:t>has ever questioned his sanity, or even his health in general before, as they have all thought him to be a very stoic, resilient man, and previously he was, as he had the help of his elm tree. </a:t>
            </a:r>
            <a:endParaRPr lang="en-GB" dirty="0" smtClean="0"/>
          </a:p>
          <a:p>
            <a:r>
              <a:rPr lang="en-GB" dirty="0" smtClean="0"/>
              <a:t>But </a:t>
            </a:r>
            <a:r>
              <a:rPr lang="en-GB" dirty="0"/>
              <a:t>now, with this corruption and decay spreading through his roots, on the outside he looks fine, but on the inside this malice and hatred are creeping through him, </a:t>
            </a:r>
            <a:r>
              <a:rPr lang="en-GB" dirty="0" smtClean="0"/>
              <a:t>consuming </a:t>
            </a:r>
            <a:r>
              <a:rPr lang="en-GB" dirty="0"/>
              <a:t>him and taking over his life like an obsession.</a:t>
            </a:r>
            <a:endParaRPr lang="en-US" dirty="0"/>
          </a:p>
        </p:txBody>
      </p:sp>
    </p:spTree>
    <p:extLst>
      <p:ext uri="{BB962C8B-B14F-4D97-AF65-F5344CB8AC3E}">
        <p14:creationId xmlns:p14="http://schemas.microsoft.com/office/powerpoint/2010/main" xmlns="" val="110035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Rotten Tree</a:t>
            </a:r>
            <a:endParaRPr lang="en-US" dirty="0"/>
          </a:p>
        </p:txBody>
      </p:sp>
      <p:sp>
        <p:nvSpPr>
          <p:cNvPr id="3" name="Content Placeholder 2"/>
          <p:cNvSpPr>
            <a:spLocks noGrp="1"/>
          </p:cNvSpPr>
          <p:nvPr>
            <p:ph idx="1"/>
          </p:nvPr>
        </p:nvSpPr>
        <p:spPr>
          <a:xfrm>
            <a:off x="731520" y="1698171"/>
            <a:ext cx="10441105" cy="4489269"/>
          </a:xfrm>
        </p:spPr>
        <p:txBody>
          <a:bodyPr>
            <a:normAutofit fontScale="62500" lnSpcReduction="20000"/>
          </a:bodyPr>
          <a:lstStyle/>
          <a:p>
            <a:r>
              <a:rPr lang="en-GB" dirty="0"/>
              <a:t> Finally, </a:t>
            </a:r>
            <a:r>
              <a:rPr lang="en-GB" dirty="0" err="1"/>
              <a:t>Duror’s</a:t>
            </a:r>
            <a:r>
              <a:rPr lang="en-GB" dirty="0"/>
              <a:t> mental health degrades to such a point where he has descended entirely into madness. </a:t>
            </a:r>
            <a:endParaRPr lang="en-GB" dirty="0" smtClean="0"/>
          </a:p>
          <a:p>
            <a:r>
              <a:rPr lang="en-GB" dirty="0" smtClean="0"/>
              <a:t>His </a:t>
            </a:r>
            <a:r>
              <a:rPr lang="en-GB" dirty="0"/>
              <a:t>obsession with both this tree that he has become, and the Cone Gatherers has led him to the point where he has lost his grip on reality, and no longer has any real control over what he is doing. </a:t>
            </a:r>
            <a:endParaRPr lang="en-GB" dirty="0" smtClean="0"/>
          </a:p>
          <a:p>
            <a:r>
              <a:rPr lang="en-GB" dirty="0" smtClean="0"/>
              <a:t>During </a:t>
            </a:r>
            <a:r>
              <a:rPr lang="en-GB" dirty="0"/>
              <a:t>the final chapter, Graham’s reference to the tree metaphor shows us the final outcome of </a:t>
            </a:r>
            <a:r>
              <a:rPr lang="en-GB" dirty="0" err="1"/>
              <a:t>Duror’s</a:t>
            </a:r>
            <a:r>
              <a:rPr lang="en-GB" dirty="0"/>
              <a:t> struggle. </a:t>
            </a:r>
            <a:endParaRPr lang="en-GB" dirty="0" smtClean="0"/>
          </a:p>
          <a:p>
            <a:r>
              <a:rPr lang="en-GB" dirty="0" smtClean="0"/>
              <a:t>When </a:t>
            </a:r>
            <a:r>
              <a:rPr lang="en-GB" dirty="0"/>
              <a:t>running through the woods to inform </a:t>
            </a:r>
            <a:r>
              <a:rPr lang="en-GB" dirty="0" smtClean="0"/>
              <a:t>Lady Runcie </a:t>
            </a:r>
            <a:r>
              <a:rPr lang="en-GB" dirty="0"/>
              <a:t>Campbell of Neil’s decision not to help, he comes across </a:t>
            </a:r>
            <a:r>
              <a:rPr lang="en-GB" dirty="0" err="1"/>
              <a:t>Duror</a:t>
            </a:r>
            <a:r>
              <a:rPr lang="en-GB" dirty="0"/>
              <a:t> standing next to a completely rotten tree. </a:t>
            </a:r>
            <a:endParaRPr lang="en-GB" dirty="0" smtClean="0"/>
          </a:p>
          <a:p>
            <a:r>
              <a:rPr lang="en-GB" dirty="0" smtClean="0"/>
              <a:t>He </a:t>
            </a:r>
            <a:r>
              <a:rPr lang="en-GB" dirty="0"/>
              <a:t>describes </a:t>
            </a:r>
            <a:r>
              <a:rPr lang="en-GB" dirty="0" err="1"/>
              <a:t>Duror</a:t>
            </a:r>
            <a:r>
              <a:rPr lang="en-GB" dirty="0"/>
              <a:t> as being, “As still as the dead tree itself.” This shows us just the extent of </a:t>
            </a:r>
            <a:r>
              <a:rPr lang="en-GB" dirty="0" err="1"/>
              <a:t>Duror’s</a:t>
            </a:r>
            <a:r>
              <a:rPr lang="en-GB" dirty="0"/>
              <a:t> corruption, and how despite originally his decline was a primarily internal struggle, it has </a:t>
            </a:r>
            <a:r>
              <a:rPr lang="en-GB" dirty="0" smtClean="0"/>
              <a:t>got </a:t>
            </a:r>
            <a:r>
              <a:rPr lang="en-GB" dirty="0"/>
              <a:t>to the point where he has become so decayed that it is outwardly noticeable.</a:t>
            </a:r>
            <a:endParaRPr lang="en-US" dirty="0"/>
          </a:p>
        </p:txBody>
      </p:sp>
    </p:spTree>
    <p:extLst>
      <p:ext uri="{BB962C8B-B14F-4D97-AF65-F5344CB8AC3E}">
        <p14:creationId xmlns:p14="http://schemas.microsoft.com/office/powerpoint/2010/main" xmlns="" val="12934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Rotten Tree</a:t>
            </a:r>
            <a:endParaRPr lang="en-US" dirty="0"/>
          </a:p>
        </p:txBody>
      </p:sp>
      <p:sp>
        <p:nvSpPr>
          <p:cNvPr id="3" name="Content Placeholder 2"/>
          <p:cNvSpPr>
            <a:spLocks noGrp="1"/>
          </p:cNvSpPr>
          <p:nvPr>
            <p:ph idx="1"/>
          </p:nvPr>
        </p:nvSpPr>
        <p:spPr>
          <a:xfrm>
            <a:off x="653144" y="1698171"/>
            <a:ext cx="10519482" cy="4676503"/>
          </a:xfrm>
        </p:spPr>
        <p:txBody>
          <a:bodyPr>
            <a:normAutofit fontScale="70000" lnSpcReduction="20000"/>
          </a:bodyPr>
          <a:lstStyle/>
          <a:p>
            <a:r>
              <a:rPr lang="en-GB" dirty="0"/>
              <a:t>His once great elm tree, the standing memento of resilience and endurance has now become a rotten husk of its former self, entirely corrupted by isolation and illness. </a:t>
            </a:r>
            <a:endParaRPr lang="en-GB" dirty="0" smtClean="0"/>
          </a:p>
          <a:p>
            <a:r>
              <a:rPr lang="en-GB" dirty="0" smtClean="0"/>
              <a:t>Graham </a:t>
            </a:r>
            <a:r>
              <a:rPr lang="en-GB" dirty="0"/>
              <a:t>then goes on to explain to </a:t>
            </a:r>
            <a:r>
              <a:rPr lang="en-GB" dirty="0" err="1"/>
              <a:t>Duror</a:t>
            </a:r>
            <a:r>
              <a:rPr lang="en-GB" dirty="0"/>
              <a:t> about the situation with Roderick, and how the gatherers have refused to help out. </a:t>
            </a:r>
            <a:endParaRPr lang="en-GB" dirty="0" smtClean="0"/>
          </a:p>
          <a:p>
            <a:r>
              <a:rPr lang="en-GB" dirty="0" smtClean="0"/>
              <a:t>As </a:t>
            </a:r>
            <a:r>
              <a:rPr lang="en-GB" dirty="0"/>
              <a:t>he is speaking, a large chunk of the rotten tree falls off and lands by his feet. It is at this point, that </a:t>
            </a:r>
            <a:r>
              <a:rPr lang="en-GB" dirty="0" err="1"/>
              <a:t>Duror’s</a:t>
            </a:r>
            <a:r>
              <a:rPr lang="en-GB" dirty="0"/>
              <a:t> mental state finally snaps. </a:t>
            </a:r>
            <a:endParaRPr lang="en-GB" dirty="0" smtClean="0"/>
          </a:p>
          <a:p>
            <a:r>
              <a:rPr lang="en-GB" dirty="0" smtClean="0"/>
              <a:t>That </a:t>
            </a:r>
            <a:r>
              <a:rPr lang="en-GB" dirty="0"/>
              <a:t>piece of falling wood symbolises the last push that </a:t>
            </a:r>
            <a:r>
              <a:rPr lang="en-GB" dirty="0" err="1"/>
              <a:t>Duror</a:t>
            </a:r>
            <a:r>
              <a:rPr lang="en-GB" dirty="0"/>
              <a:t> needed to become truly and absolutely insane, and from that moment onwards he is in complete madness</a:t>
            </a:r>
            <a:r>
              <a:rPr lang="en-GB" dirty="0" smtClean="0"/>
              <a:t>.</a:t>
            </a:r>
          </a:p>
          <a:p>
            <a:r>
              <a:rPr lang="en-GB" dirty="0" smtClean="0"/>
              <a:t> As </a:t>
            </a:r>
            <a:r>
              <a:rPr lang="en-GB" dirty="0" err="1" smtClean="0"/>
              <a:t>Duror</a:t>
            </a:r>
            <a:r>
              <a:rPr lang="en-GB" dirty="0" smtClean="0"/>
              <a:t> </a:t>
            </a:r>
            <a:r>
              <a:rPr lang="en-GB" dirty="0"/>
              <a:t>leaves the scene, Graham remarks that “It was as if the rotten tree itself had moved…”</a:t>
            </a:r>
            <a:endParaRPr lang="en-US" dirty="0"/>
          </a:p>
        </p:txBody>
      </p:sp>
    </p:spTree>
    <p:extLst>
      <p:ext uri="{BB962C8B-B14F-4D97-AF65-F5344CB8AC3E}">
        <p14:creationId xmlns:p14="http://schemas.microsoft.com/office/powerpoint/2010/main" xmlns="" val="127247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Points</a:t>
            </a:r>
            <a:endParaRPr lang="en-US" dirty="0"/>
          </a:p>
        </p:txBody>
      </p:sp>
      <p:sp>
        <p:nvSpPr>
          <p:cNvPr id="3" name="Content Placeholder 2"/>
          <p:cNvSpPr>
            <a:spLocks noGrp="1"/>
          </p:cNvSpPr>
          <p:nvPr>
            <p:ph idx="1"/>
          </p:nvPr>
        </p:nvSpPr>
        <p:spPr>
          <a:xfrm>
            <a:off x="653144" y="1698171"/>
            <a:ext cx="10519482" cy="4676503"/>
          </a:xfrm>
        </p:spPr>
        <p:txBody>
          <a:bodyPr>
            <a:normAutofit fontScale="77500" lnSpcReduction="20000"/>
          </a:bodyPr>
          <a:lstStyle/>
          <a:p>
            <a:r>
              <a:rPr lang="en-GB" dirty="0" err="1" smtClean="0"/>
              <a:t>Duror</a:t>
            </a:r>
            <a:r>
              <a:rPr lang="en-GB" dirty="0" smtClean="0"/>
              <a:t> </a:t>
            </a:r>
            <a:r>
              <a:rPr lang="en-GB" dirty="0"/>
              <a:t>used to feel that the forest was his sanctuary. A place that he felt safe, and comfortable in, and a place that he often visited to help him with his issues. </a:t>
            </a:r>
            <a:endParaRPr lang="en-GB" dirty="0" smtClean="0"/>
          </a:p>
          <a:p>
            <a:r>
              <a:rPr lang="en-GB" dirty="0" smtClean="0"/>
              <a:t>But </a:t>
            </a:r>
            <a:r>
              <a:rPr lang="en-GB" dirty="0"/>
              <a:t>now, with the introduction of the Cone Gatherers to his forest, he feels as though this place that he once loved has become tainted with them, and now the mere thought of his forest leads to hatred towards the men. </a:t>
            </a:r>
            <a:endParaRPr lang="en-GB" dirty="0" smtClean="0"/>
          </a:p>
          <a:p>
            <a:r>
              <a:rPr lang="en-GB" dirty="0" smtClean="0"/>
              <a:t>I </a:t>
            </a:r>
            <a:r>
              <a:rPr lang="en-GB" dirty="0"/>
              <a:t>feel that this is significant, as it mirrors </a:t>
            </a:r>
            <a:r>
              <a:rPr lang="en-GB" dirty="0" err="1"/>
              <a:t>Duror’s</a:t>
            </a:r>
            <a:r>
              <a:rPr lang="en-GB" dirty="0"/>
              <a:t> relationship with Peggy. Just like he used to find solace and comfort with her, and how he once loved her, now she has become tainted by her disability and her obesity. </a:t>
            </a:r>
            <a:endParaRPr lang="en-GB" dirty="0" smtClean="0"/>
          </a:p>
          <a:p>
            <a:r>
              <a:rPr lang="en-GB" dirty="0" smtClean="0"/>
              <a:t>Now</a:t>
            </a:r>
            <a:r>
              <a:rPr lang="en-GB" dirty="0"/>
              <a:t>, as a result of this, even the thought of her disgusts him, and fuels his hatred towards her. </a:t>
            </a:r>
            <a:endParaRPr lang="en-US" dirty="0"/>
          </a:p>
        </p:txBody>
      </p:sp>
    </p:spTree>
    <p:extLst>
      <p:ext uri="{BB962C8B-B14F-4D97-AF65-F5344CB8AC3E}">
        <p14:creationId xmlns:p14="http://schemas.microsoft.com/office/powerpoint/2010/main" xmlns="" val="402280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Points</a:t>
            </a:r>
            <a:endParaRPr lang="en-US" dirty="0"/>
          </a:p>
        </p:txBody>
      </p:sp>
      <p:sp>
        <p:nvSpPr>
          <p:cNvPr id="3" name="Content Placeholder 2"/>
          <p:cNvSpPr>
            <a:spLocks noGrp="1"/>
          </p:cNvSpPr>
          <p:nvPr>
            <p:ph idx="1"/>
          </p:nvPr>
        </p:nvSpPr>
        <p:spPr>
          <a:xfrm>
            <a:off x="653144" y="1698171"/>
            <a:ext cx="10519482" cy="4676503"/>
          </a:xfrm>
        </p:spPr>
        <p:txBody>
          <a:bodyPr>
            <a:normAutofit fontScale="85000" lnSpcReduction="20000"/>
          </a:bodyPr>
          <a:lstStyle/>
          <a:p>
            <a:r>
              <a:rPr lang="en-GB" dirty="0"/>
              <a:t> Calum is always said to be exceptionally good at climbing trees. </a:t>
            </a:r>
            <a:endParaRPr lang="en-GB" dirty="0" smtClean="0"/>
          </a:p>
          <a:p>
            <a:r>
              <a:rPr lang="en-GB" dirty="0" smtClean="0"/>
              <a:t>This </a:t>
            </a:r>
            <a:r>
              <a:rPr lang="en-GB" dirty="0"/>
              <a:t>angers </a:t>
            </a:r>
            <a:r>
              <a:rPr lang="en-GB" dirty="0" err="1"/>
              <a:t>Duror</a:t>
            </a:r>
            <a:r>
              <a:rPr lang="en-GB" dirty="0"/>
              <a:t>, as he finds trees comforting, almost like friends, and to have someone that he despises to climb on them is almost insulting to him. </a:t>
            </a:r>
          </a:p>
          <a:p>
            <a:r>
              <a:rPr lang="en-GB" dirty="0" smtClean="0"/>
              <a:t>He </a:t>
            </a:r>
            <a:r>
              <a:rPr lang="en-GB" dirty="0"/>
              <a:t>feels as though the trees are being infringed upon, and that it is his duty to stop this, and do something about it. </a:t>
            </a:r>
            <a:endParaRPr lang="en-GB" dirty="0" smtClean="0"/>
          </a:p>
          <a:p>
            <a:r>
              <a:rPr lang="en-GB" dirty="0" smtClean="0"/>
              <a:t>This </a:t>
            </a:r>
            <a:r>
              <a:rPr lang="en-GB" dirty="0"/>
              <a:t>could be one of the factors that continue to fuel his hatred towards Calum throughout the novel.</a:t>
            </a:r>
            <a:endParaRPr lang="en-US" dirty="0"/>
          </a:p>
        </p:txBody>
      </p:sp>
    </p:spTree>
    <p:extLst>
      <p:ext uri="{BB962C8B-B14F-4D97-AF65-F5344CB8AC3E}">
        <p14:creationId xmlns:p14="http://schemas.microsoft.com/office/powerpoint/2010/main" xmlns="" val="98102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One</a:t>
            </a:r>
            <a:endParaRPr lang="en-US" dirty="0"/>
          </a:p>
        </p:txBody>
      </p:sp>
      <p:sp>
        <p:nvSpPr>
          <p:cNvPr id="3" name="Content Placeholder 2"/>
          <p:cNvSpPr>
            <a:spLocks noGrp="1"/>
          </p:cNvSpPr>
          <p:nvPr>
            <p:ph idx="1"/>
          </p:nvPr>
        </p:nvSpPr>
        <p:spPr>
          <a:xfrm>
            <a:off x="930728" y="1881051"/>
            <a:ext cx="10300063" cy="4447903"/>
          </a:xfrm>
        </p:spPr>
        <p:txBody>
          <a:bodyPr>
            <a:normAutofit fontScale="77500" lnSpcReduction="20000"/>
          </a:bodyPr>
          <a:lstStyle/>
          <a:p>
            <a:r>
              <a:rPr lang="en-GB" dirty="0"/>
              <a:t>In the opening chapter we are introduced to Calum and Neil who are high in the trees gathering cones. It is set during WWII and the forest is to be cut down for wood and needs to be replaced. Thus the reason for gathering cones. </a:t>
            </a:r>
          </a:p>
          <a:p>
            <a:r>
              <a:rPr lang="en-GB" dirty="0" smtClean="0"/>
              <a:t>We </a:t>
            </a:r>
            <a:r>
              <a:rPr lang="en-GB" dirty="0"/>
              <a:t>also find out that Calum is very compassionate to animals and is very sensitive to their pain. He has released rabbits from their traps which angers </a:t>
            </a:r>
            <a:r>
              <a:rPr lang="en-GB" dirty="0" err="1"/>
              <a:t>Duror</a:t>
            </a:r>
            <a:r>
              <a:rPr lang="en-GB" dirty="0"/>
              <a:t>, the main character in the novel. </a:t>
            </a:r>
          </a:p>
          <a:p>
            <a:r>
              <a:rPr lang="en-GB" dirty="0" smtClean="0"/>
              <a:t>The </a:t>
            </a:r>
            <a:r>
              <a:rPr lang="en-GB" dirty="0"/>
              <a:t>reader begins to learn of </a:t>
            </a:r>
            <a:r>
              <a:rPr lang="en-GB" dirty="0" err="1"/>
              <a:t>Duror’s</a:t>
            </a:r>
            <a:r>
              <a:rPr lang="en-GB" dirty="0"/>
              <a:t> shocking opinions. He hates the brothers, particularly Calum because of his deformity and wants him out of his wood.</a:t>
            </a:r>
            <a:endParaRPr lang="en-US" dirty="0"/>
          </a:p>
        </p:txBody>
      </p:sp>
    </p:spTree>
    <p:extLst>
      <p:ext uri="{BB962C8B-B14F-4D97-AF65-F5344CB8AC3E}">
        <p14:creationId xmlns:p14="http://schemas.microsoft.com/office/powerpoint/2010/main" xmlns="" val="90561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Tree Quotations</a:t>
            </a:r>
            <a:endParaRPr lang="en-US" dirty="0"/>
          </a:p>
        </p:txBody>
      </p:sp>
      <p:sp>
        <p:nvSpPr>
          <p:cNvPr id="3" name="Content Placeholder 2"/>
          <p:cNvSpPr>
            <a:spLocks noGrp="1"/>
          </p:cNvSpPr>
          <p:nvPr>
            <p:ph idx="1"/>
          </p:nvPr>
        </p:nvSpPr>
        <p:spPr>
          <a:xfrm>
            <a:off x="653144" y="1698171"/>
            <a:ext cx="10519482" cy="4676503"/>
          </a:xfrm>
        </p:spPr>
        <p:txBody>
          <a:bodyPr>
            <a:normAutofit fontScale="55000" lnSpcReduction="20000"/>
          </a:bodyPr>
          <a:lstStyle/>
          <a:p>
            <a:r>
              <a:rPr lang="en-GB" dirty="0" smtClean="0"/>
              <a:t>“</a:t>
            </a:r>
            <a:r>
              <a:rPr lang="en-GB" dirty="0"/>
              <a:t>A large elm tree stood outside his house. Many times just by staring at it, his mind had been soothed, his faith in his ability to endure to the end had sustained” (page 22) </a:t>
            </a:r>
          </a:p>
          <a:p>
            <a:r>
              <a:rPr lang="en-GB" dirty="0" smtClean="0"/>
              <a:t>“</a:t>
            </a:r>
            <a:r>
              <a:rPr lang="en-GB" dirty="0"/>
              <a:t>He must therefore be far more ill and decayed than he had first thought.” (page 71) </a:t>
            </a:r>
            <a:endParaRPr lang="en-GB" dirty="0" smtClean="0"/>
          </a:p>
          <a:p>
            <a:r>
              <a:rPr lang="en-GB" dirty="0" smtClean="0"/>
              <a:t>“</a:t>
            </a:r>
            <a:r>
              <a:rPr lang="en-GB" dirty="0"/>
              <a:t>He was like a tree still straight, still showing green leaves, but underground death was creeping along the roots…” (page 71</a:t>
            </a:r>
            <a:r>
              <a:rPr lang="en-GB" dirty="0" smtClean="0"/>
              <a:t>)</a:t>
            </a:r>
          </a:p>
          <a:p>
            <a:r>
              <a:rPr lang="en-GB" dirty="0" smtClean="0"/>
              <a:t> </a:t>
            </a:r>
            <a:r>
              <a:rPr lang="en-GB" dirty="0"/>
              <a:t>“The dead ash clawed at the sky with branches as white as bones” (page 81) </a:t>
            </a:r>
            <a:endParaRPr lang="en-GB" dirty="0" smtClean="0"/>
          </a:p>
          <a:p>
            <a:r>
              <a:rPr lang="en-GB" dirty="0" smtClean="0"/>
              <a:t>“</a:t>
            </a:r>
            <a:r>
              <a:rPr lang="en-GB" dirty="0"/>
              <a:t>He could not move; he was as powerless as the elm beside him and for those two or three minutes he had felt his sap, poisoned, flowing out of him into the dark earth.” (page 117) </a:t>
            </a:r>
            <a:endParaRPr lang="en-GB" dirty="0" smtClean="0"/>
          </a:p>
          <a:p>
            <a:r>
              <a:rPr lang="en-GB" dirty="0" smtClean="0"/>
              <a:t>“</a:t>
            </a:r>
            <a:r>
              <a:rPr lang="en-GB" dirty="0" err="1"/>
              <a:t>Duror</a:t>
            </a:r>
            <a:r>
              <a:rPr lang="en-GB" dirty="0"/>
              <a:t> seemed to be as still as the tree itself” (page 211</a:t>
            </a:r>
            <a:r>
              <a:rPr lang="en-GB" dirty="0" smtClean="0"/>
              <a:t>)</a:t>
            </a:r>
          </a:p>
          <a:p>
            <a:r>
              <a:rPr lang="en-GB" dirty="0" smtClean="0"/>
              <a:t> </a:t>
            </a:r>
            <a:r>
              <a:rPr lang="en-GB" dirty="0"/>
              <a:t>“As he spoke, a piece of the tree broke off, and dropped by his feet.” (page 212</a:t>
            </a:r>
            <a:r>
              <a:rPr lang="en-GB" dirty="0" smtClean="0"/>
              <a:t>)</a:t>
            </a:r>
          </a:p>
          <a:p>
            <a:r>
              <a:rPr lang="en-GB" dirty="0" smtClean="0"/>
              <a:t> </a:t>
            </a:r>
            <a:r>
              <a:rPr lang="en-GB" dirty="0"/>
              <a:t>“</a:t>
            </a:r>
            <a:r>
              <a:rPr lang="en-GB" dirty="0" err="1"/>
              <a:t>Duror</a:t>
            </a:r>
            <a:r>
              <a:rPr lang="en-GB" dirty="0"/>
              <a:t> was stalking away towards the Point, it was as if the rotting tree itself had moved.” (page 212)</a:t>
            </a:r>
            <a:endParaRPr lang="en-US" dirty="0"/>
          </a:p>
        </p:txBody>
      </p:sp>
    </p:spTree>
    <p:extLst>
      <p:ext uri="{BB962C8B-B14F-4D97-AF65-F5344CB8AC3E}">
        <p14:creationId xmlns:p14="http://schemas.microsoft.com/office/powerpoint/2010/main" xmlns="" val="81782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01040"/>
            <a:ext cx="9875520" cy="1356360"/>
          </a:xfrm>
        </p:spPr>
        <p:txBody>
          <a:bodyPr>
            <a:normAutofit fontScale="90000"/>
          </a:bodyPr>
          <a:lstStyle/>
          <a:p>
            <a:r>
              <a:rPr lang="en-GB" dirty="0"/>
              <a:t>Chapter 5 – </a:t>
            </a:r>
            <a:r>
              <a:rPr lang="en-GB" dirty="0" err="1"/>
              <a:t>Duror</a:t>
            </a:r>
            <a:r>
              <a:rPr lang="en-GB" dirty="0"/>
              <a:t> continues to decline – the plot of the Deer Drive</a:t>
            </a:r>
            <a:br>
              <a:rPr lang="en-GB" dirty="0"/>
            </a:br>
            <a:endParaRPr lang="en-US" dirty="0"/>
          </a:p>
        </p:txBody>
      </p:sp>
      <p:sp>
        <p:nvSpPr>
          <p:cNvPr id="3" name="Content Placeholder 2"/>
          <p:cNvSpPr>
            <a:spLocks noGrp="1"/>
          </p:cNvSpPr>
          <p:nvPr>
            <p:ph idx="1"/>
          </p:nvPr>
        </p:nvSpPr>
        <p:spPr/>
        <p:txBody>
          <a:bodyPr>
            <a:normAutofit fontScale="77500" lnSpcReduction="20000"/>
          </a:bodyPr>
          <a:lstStyle/>
          <a:p>
            <a:pPr marL="45720" indent="0" fontAlgn="base">
              <a:buNone/>
            </a:pPr>
            <a:r>
              <a:rPr lang="en-GB" dirty="0" smtClean="0"/>
              <a:t>“</a:t>
            </a:r>
            <a:r>
              <a:rPr lang="en-GB" dirty="0"/>
              <a:t>He had not anticipated… the </a:t>
            </a:r>
            <a:r>
              <a:rPr lang="en-GB" u="sng" dirty="0"/>
              <a:t>sickening</a:t>
            </a:r>
            <a:r>
              <a:rPr lang="en-GB" dirty="0"/>
              <a:t> of his very will to hate… It seemed to him that he must therefore be far more </a:t>
            </a:r>
            <a:r>
              <a:rPr lang="en-GB" u="sng" dirty="0"/>
              <a:t>ill</a:t>
            </a:r>
            <a:r>
              <a:rPr lang="en-GB" dirty="0"/>
              <a:t> and </a:t>
            </a:r>
            <a:r>
              <a:rPr lang="en-GB" u="sng" dirty="0"/>
              <a:t>decayed</a:t>
            </a:r>
            <a:r>
              <a:rPr lang="en-GB" dirty="0"/>
              <a:t> than he had thought. He was like a tree still straight, still showing green leaves; but underground </a:t>
            </a:r>
            <a:r>
              <a:rPr lang="en-GB" u="sng" dirty="0"/>
              <a:t>death was creeping along the roots</a:t>
            </a:r>
            <a:r>
              <a:rPr lang="en-GB" dirty="0" smtClean="0"/>
              <a:t>.”</a:t>
            </a:r>
          </a:p>
          <a:p>
            <a:pPr marL="45720" indent="0" fontAlgn="base">
              <a:buNone/>
            </a:pPr>
            <a:endParaRPr lang="en-GB" dirty="0"/>
          </a:p>
          <a:p>
            <a:pPr fontAlgn="base"/>
            <a:r>
              <a:rPr lang="en-GB" dirty="0"/>
              <a:t>The </a:t>
            </a:r>
            <a:r>
              <a:rPr lang="en-GB" b="1" u="sng" dirty="0"/>
              <a:t>word choice</a:t>
            </a:r>
            <a:r>
              <a:rPr lang="en-GB" dirty="0"/>
              <a:t> and </a:t>
            </a:r>
            <a:r>
              <a:rPr lang="en-GB" b="1" u="sng" dirty="0"/>
              <a:t>imagery</a:t>
            </a:r>
            <a:r>
              <a:rPr lang="en-GB" dirty="0"/>
              <a:t> show:</a:t>
            </a:r>
          </a:p>
          <a:p>
            <a:pPr fontAlgn="base"/>
            <a:r>
              <a:rPr lang="en-GB" dirty="0"/>
              <a:t>The decline in </a:t>
            </a:r>
            <a:r>
              <a:rPr lang="en-GB" dirty="0" err="1"/>
              <a:t>Duror</a:t>
            </a:r>
            <a:r>
              <a:rPr lang="en-GB" dirty="0"/>
              <a:t> – he is sickening, becoming ill</a:t>
            </a:r>
          </a:p>
          <a:p>
            <a:pPr fontAlgn="base"/>
            <a:r>
              <a:rPr lang="en-GB" dirty="0"/>
              <a:t>The growing root of evil</a:t>
            </a:r>
          </a:p>
          <a:p>
            <a:pPr fontAlgn="base"/>
            <a:r>
              <a:rPr lang="en-GB" dirty="0"/>
              <a:t>That the end result is inevitably </a:t>
            </a:r>
            <a:r>
              <a:rPr lang="en-GB" u="sng" dirty="0"/>
              <a:t>death</a:t>
            </a:r>
            <a:endParaRPr lang="en-GB" dirty="0"/>
          </a:p>
          <a:p>
            <a:endParaRPr lang="en-US" dirty="0"/>
          </a:p>
        </p:txBody>
      </p:sp>
    </p:spTree>
    <p:extLst>
      <p:ext uri="{BB962C8B-B14F-4D97-AF65-F5344CB8AC3E}">
        <p14:creationId xmlns:p14="http://schemas.microsoft.com/office/powerpoint/2010/main" xmlns="" val="4134894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6 – The Deer Drive</a:t>
            </a:r>
            <a:endParaRPr lang="en-US" dirty="0"/>
          </a:p>
        </p:txBody>
      </p:sp>
      <p:sp>
        <p:nvSpPr>
          <p:cNvPr id="3" name="Content Placeholder 2"/>
          <p:cNvSpPr>
            <a:spLocks noGrp="1"/>
          </p:cNvSpPr>
          <p:nvPr>
            <p:ph idx="1"/>
          </p:nvPr>
        </p:nvSpPr>
        <p:spPr>
          <a:xfrm>
            <a:off x="653144" y="1698171"/>
            <a:ext cx="10519482" cy="4676503"/>
          </a:xfrm>
        </p:spPr>
        <p:txBody>
          <a:bodyPr>
            <a:normAutofit lnSpcReduction="10000"/>
          </a:bodyPr>
          <a:lstStyle/>
          <a:p>
            <a:r>
              <a:rPr lang="en-GB" dirty="0"/>
              <a:t> Lady Runcie-Campbell organises a deer hunt in honour of her brother, Captain Forgan, who is on leave from serving in WWII</a:t>
            </a:r>
            <a:r>
              <a:rPr lang="en-GB" dirty="0" smtClean="0"/>
              <a:t>.</a:t>
            </a:r>
          </a:p>
          <a:p>
            <a:r>
              <a:rPr lang="en-GB" dirty="0" smtClean="0"/>
              <a:t> </a:t>
            </a:r>
            <a:r>
              <a:rPr lang="en-GB" dirty="0"/>
              <a:t>Neil is outraged on behalf of Calum that they have been asked to act a beaters. </a:t>
            </a:r>
            <a:endParaRPr lang="en-GB" dirty="0" smtClean="0"/>
          </a:p>
          <a:p>
            <a:r>
              <a:rPr lang="en-GB" dirty="0" smtClean="0"/>
              <a:t>Neil </a:t>
            </a:r>
            <a:r>
              <a:rPr lang="en-GB" dirty="0"/>
              <a:t>insists that they do not take part. It is in this chapter that </a:t>
            </a:r>
            <a:r>
              <a:rPr lang="en-GB" dirty="0" err="1"/>
              <a:t>Duror</a:t>
            </a:r>
            <a:r>
              <a:rPr lang="en-GB" dirty="0"/>
              <a:t> reveals to others the psychological problems he has been experiencing.</a:t>
            </a:r>
            <a:endParaRPr lang="en-US" dirty="0"/>
          </a:p>
        </p:txBody>
      </p:sp>
    </p:spTree>
    <p:extLst>
      <p:ext uri="{BB962C8B-B14F-4D97-AF65-F5344CB8AC3E}">
        <p14:creationId xmlns:p14="http://schemas.microsoft.com/office/powerpoint/2010/main" xmlns="" val="217167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0749" y="100149"/>
            <a:ext cx="9875520" cy="1356360"/>
          </a:xfrm>
        </p:spPr>
        <p:txBody>
          <a:bodyPr/>
          <a:lstStyle/>
          <a:p>
            <a:r>
              <a:rPr lang="en-GB" dirty="0" smtClean="0"/>
              <a:t>Chapter 6 – The Deer Drive</a:t>
            </a:r>
            <a:endParaRPr lang="en-US" dirty="0"/>
          </a:p>
        </p:txBody>
      </p:sp>
      <p:sp>
        <p:nvSpPr>
          <p:cNvPr id="3" name="Content Placeholder 2"/>
          <p:cNvSpPr>
            <a:spLocks noGrp="1"/>
          </p:cNvSpPr>
          <p:nvPr>
            <p:ph idx="1"/>
          </p:nvPr>
        </p:nvSpPr>
        <p:spPr>
          <a:xfrm>
            <a:off x="548639" y="1332411"/>
            <a:ext cx="11234057" cy="5277395"/>
          </a:xfrm>
        </p:spPr>
        <p:txBody>
          <a:bodyPr>
            <a:normAutofit fontScale="70000" lnSpcReduction="20000"/>
          </a:bodyPr>
          <a:lstStyle/>
          <a:p>
            <a:pPr fontAlgn="base"/>
            <a:r>
              <a:rPr lang="en-GB" dirty="0"/>
              <a:t>Chapter 6 forms a </a:t>
            </a:r>
            <a:r>
              <a:rPr lang="en-GB" u="sng" dirty="0"/>
              <a:t>turning point</a:t>
            </a:r>
            <a:r>
              <a:rPr lang="en-GB" dirty="0"/>
              <a:t> in the novel</a:t>
            </a:r>
          </a:p>
          <a:p>
            <a:pPr fontAlgn="base"/>
            <a:r>
              <a:rPr lang="en-GB" dirty="0" err="1"/>
              <a:t>Duror’s</a:t>
            </a:r>
            <a:r>
              <a:rPr lang="en-GB" dirty="0"/>
              <a:t> plan to get rid of Calum in the deer drive comes to a head</a:t>
            </a:r>
          </a:p>
          <a:p>
            <a:pPr fontAlgn="base"/>
            <a:r>
              <a:rPr lang="en-GB" dirty="0" err="1"/>
              <a:t>Duror’s</a:t>
            </a:r>
            <a:r>
              <a:rPr lang="en-GB" dirty="0"/>
              <a:t> growing madness comes out in public – in front of nearly all of the </a:t>
            </a:r>
            <a:r>
              <a:rPr lang="en-GB" u="sng" dirty="0"/>
              <a:t>key characters</a:t>
            </a:r>
            <a:r>
              <a:rPr lang="en-GB" dirty="0"/>
              <a:t>. Calum throws himself on the deer, </a:t>
            </a:r>
            <a:r>
              <a:rPr lang="en-GB" dirty="0" err="1"/>
              <a:t>Duror</a:t>
            </a:r>
            <a:r>
              <a:rPr lang="en-GB" dirty="0"/>
              <a:t> throws Calum off and violently slits the throat of the deer, as he thinks it is Peggy – </a:t>
            </a:r>
            <a:r>
              <a:rPr lang="en-GB" b="1" dirty="0"/>
              <a:t>this links back to Chapter 2 and the revelation that the root of his problem is sexual frustration caused by his wife’s </a:t>
            </a:r>
            <a:r>
              <a:rPr lang="en-GB" b="1" dirty="0" smtClean="0"/>
              <a:t>illness</a:t>
            </a:r>
            <a:endParaRPr lang="en-GB" dirty="0"/>
          </a:p>
          <a:p>
            <a:pPr fontAlgn="base"/>
            <a:r>
              <a:rPr lang="en-GB" dirty="0"/>
              <a:t>“Rushing upon the stricken deer and the frantic hunchback, he threw the latter off with furious force, and then, seizing the former’s head with one hand cut the throat savagely with the other.”</a:t>
            </a:r>
          </a:p>
          <a:p>
            <a:pPr fontAlgn="base"/>
            <a:r>
              <a:rPr lang="en-GB" dirty="0"/>
              <a:t>Note the word “savagely” which shows </a:t>
            </a:r>
            <a:r>
              <a:rPr lang="en-GB" dirty="0" err="1"/>
              <a:t>Duror’s</a:t>
            </a:r>
            <a:r>
              <a:rPr lang="en-GB" dirty="0"/>
              <a:t> change from human to savage</a:t>
            </a:r>
          </a:p>
          <a:p>
            <a:pPr fontAlgn="base"/>
            <a:r>
              <a:rPr lang="en-GB" dirty="0"/>
              <a:t>- this links to the idea of turning point as </a:t>
            </a:r>
            <a:r>
              <a:rPr lang="en-GB" dirty="0" err="1"/>
              <a:t>Duror</a:t>
            </a:r>
            <a:r>
              <a:rPr lang="en-GB" dirty="0"/>
              <a:t> has changed</a:t>
            </a:r>
          </a:p>
        </p:txBody>
      </p:sp>
    </p:spTree>
    <p:extLst>
      <p:ext uri="{BB962C8B-B14F-4D97-AF65-F5344CB8AC3E}">
        <p14:creationId xmlns:p14="http://schemas.microsoft.com/office/powerpoint/2010/main" xmlns="" val="145066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0749" y="100149"/>
            <a:ext cx="9875520" cy="1356360"/>
          </a:xfrm>
        </p:spPr>
        <p:txBody>
          <a:bodyPr/>
          <a:lstStyle/>
          <a:p>
            <a:r>
              <a:rPr lang="en-GB" dirty="0" smtClean="0"/>
              <a:t>Chapter 6 – The Deer Drive</a:t>
            </a:r>
            <a:endParaRPr lang="en-US" dirty="0"/>
          </a:p>
        </p:txBody>
      </p:sp>
      <p:sp>
        <p:nvSpPr>
          <p:cNvPr id="3" name="Content Placeholder 2"/>
          <p:cNvSpPr>
            <a:spLocks noGrp="1"/>
          </p:cNvSpPr>
          <p:nvPr>
            <p:ph idx="1"/>
          </p:nvPr>
        </p:nvSpPr>
        <p:spPr>
          <a:xfrm>
            <a:off x="548639" y="1332411"/>
            <a:ext cx="11234057" cy="5277395"/>
          </a:xfrm>
        </p:spPr>
        <p:txBody>
          <a:bodyPr>
            <a:normAutofit fontScale="62500" lnSpcReduction="20000"/>
          </a:bodyPr>
          <a:lstStyle/>
          <a:p>
            <a:pPr fontAlgn="base"/>
            <a:r>
              <a:rPr lang="en-GB" dirty="0"/>
              <a:t>“Peggy?” he asked. “What’s happened to Peggy?”</a:t>
            </a:r>
          </a:p>
          <a:p>
            <a:pPr fontAlgn="base"/>
            <a:r>
              <a:rPr lang="en-GB" dirty="0"/>
              <a:t>This shows what was actually in </a:t>
            </a:r>
            <a:r>
              <a:rPr lang="en-GB" dirty="0" err="1"/>
              <a:t>Duror’s</a:t>
            </a:r>
            <a:r>
              <a:rPr lang="en-GB" dirty="0"/>
              <a:t> mind when he slit the deer’s throat.</a:t>
            </a:r>
          </a:p>
          <a:p>
            <a:pPr fontAlgn="base"/>
            <a:r>
              <a:rPr lang="en-GB" dirty="0"/>
              <a:t>The root of the anger is connected to Peggy and deformity</a:t>
            </a:r>
          </a:p>
          <a:p>
            <a:pPr fontAlgn="base"/>
            <a:r>
              <a:rPr lang="en-GB" dirty="0"/>
              <a:t>But when he looks at Calum </a:t>
            </a:r>
            <a:r>
              <a:rPr lang="en-GB" dirty="0" err="1"/>
              <a:t>Duror</a:t>
            </a:r>
            <a:r>
              <a:rPr lang="en-GB" dirty="0"/>
              <a:t> realises something about himself</a:t>
            </a:r>
            <a:r>
              <a:rPr lang="en-GB" dirty="0" smtClean="0"/>
              <a:t>:</a:t>
            </a:r>
            <a:endParaRPr lang="en-GB" dirty="0"/>
          </a:p>
          <a:p>
            <a:pPr fontAlgn="base"/>
            <a:r>
              <a:rPr lang="en-GB" dirty="0"/>
              <a:t>“He understood for the first time why he hated the hunchback so profoundly and yet was so fascinated by him. For many years his life had been stunted, misshapen, obscene and hideous and this misbegotten creature was its personification.”</a:t>
            </a:r>
          </a:p>
          <a:p>
            <a:pPr fontAlgn="base"/>
            <a:r>
              <a:rPr lang="en-GB" dirty="0"/>
              <a:t>This is </a:t>
            </a:r>
            <a:r>
              <a:rPr lang="en-GB" dirty="0" err="1"/>
              <a:t>Duror’s</a:t>
            </a:r>
            <a:r>
              <a:rPr lang="en-GB" dirty="0"/>
              <a:t> </a:t>
            </a:r>
            <a:r>
              <a:rPr lang="en-GB" b="1" u="sng" dirty="0"/>
              <a:t>insight </a:t>
            </a:r>
            <a:r>
              <a:rPr lang="en-GB" u="sng" dirty="0"/>
              <a:t>(</a:t>
            </a:r>
            <a:r>
              <a:rPr lang="en-GB" dirty="0"/>
              <a:t>useful for Higher questions on characters who experience insight)</a:t>
            </a:r>
          </a:p>
          <a:p>
            <a:pPr fontAlgn="base"/>
            <a:r>
              <a:rPr lang="en-GB" b="1" dirty="0"/>
              <a:t>Calum's outward appearance is like </a:t>
            </a:r>
            <a:r>
              <a:rPr lang="en-GB" b="1" dirty="0" err="1"/>
              <a:t>Duror’s</a:t>
            </a:r>
            <a:r>
              <a:rPr lang="en-GB" b="1" dirty="0"/>
              <a:t> inward appearance</a:t>
            </a:r>
            <a:r>
              <a:rPr lang="en-GB" dirty="0"/>
              <a:t>.</a:t>
            </a:r>
          </a:p>
          <a:p>
            <a:pPr fontAlgn="base"/>
            <a:r>
              <a:rPr lang="en-GB" dirty="0"/>
              <a:t>This unsettles </a:t>
            </a:r>
            <a:r>
              <a:rPr lang="en-GB" dirty="0" err="1"/>
              <a:t>Duror</a:t>
            </a:r>
            <a:r>
              <a:rPr lang="en-GB" dirty="0"/>
              <a:t> as it provokes him to madness with fatal consequences. The killing of the Deer also foreshadows the conclusion of the novel when a further violent incident will take place.</a:t>
            </a:r>
          </a:p>
          <a:p>
            <a:pPr fontAlgn="base"/>
            <a:endParaRPr lang="en-GB" dirty="0"/>
          </a:p>
        </p:txBody>
      </p:sp>
    </p:spTree>
    <p:extLst>
      <p:ext uri="{BB962C8B-B14F-4D97-AF65-F5344CB8AC3E}">
        <p14:creationId xmlns:p14="http://schemas.microsoft.com/office/powerpoint/2010/main" xmlns="" val="229933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6 – The Deer Drive</a:t>
            </a:r>
            <a:endParaRPr lang="en-US" dirty="0"/>
          </a:p>
        </p:txBody>
      </p:sp>
      <p:sp>
        <p:nvSpPr>
          <p:cNvPr id="3" name="Content Placeholder 2"/>
          <p:cNvSpPr>
            <a:spLocks noGrp="1"/>
          </p:cNvSpPr>
          <p:nvPr>
            <p:ph idx="1"/>
          </p:nvPr>
        </p:nvSpPr>
        <p:spPr>
          <a:xfrm>
            <a:off x="653144" y="1698171"/>
            <a:ext cx="10685416" cy="4781006"/>
          </a:xfrm>
        </p:spPr>
        <p:txBody>
          <a:bodyPr>
            <a:normAutofit fontScale="85000" lnSpcReduction="20000"/>
          </a:bodyPr>
          <a:lstStyle/>
          <a:p>
            <a:r>
              <a:rPr lang="en-GB" dirty="0"/>
              <a:t>This chapter is a turning point for many reasons. Up to this point it has only been the reader who has been aware of the evil within </a:t>
            </a:r>
            <a:r>
              <a:rPr lang="en-GB" dirty="0" err="1"/>
              <a:t>Duror</a:t>
            </a:r>
            <a:r>
              <a:rPr lang="en-GB" dirty="0"/>
              <a:t>. </a:t>
            </a:r>
            <a:endParaRPr lang="en-GB" dirty="0" smtClean="0"/>
          </a:p>
          <a:p>
            <a:r>
              <a:rPr lang="en-GB" dirty="0" smtClean="0"/>
              <a:t>At </a:t>
            </a:r>
            <a:r>
              <a:rPr lang="en-GB" dirty="0"/>
              <a:t>the deer hunt his deterioration is exploited publicly. </a:t>
            </a:r>
            <a:endParaRPr lang="en-GB" dirty="0" smtClean="0"/>
          </a:p>
          <a:p>
            <a:r>
              <a:rPr lang="en-GB" dirty="0" smtClean="0"/>
              <a:t>It </a:t>
            </a:r>
            <a:r>
              <a:rPr lang="en-GB" dirty="0"/>
              <a:t>is also the point at which it is clear that the cone-gatherers will no longer be able to remain in the woods. </a:t>
            </a:r>
            <a:endParaRPr lang="en-GB" dirty="0" smtClean="0"/>
          </a:p>
          <a:p>
            <a:r>
              <a:rPr lang="en-GB" dirty="0" smtClean="0"/>
              <a:t>Furthermore</a:t>
            </a:r>
            <a:r>
              <a:rPr lang="en-GB" dirty="0"/>
              <a:t>, after the deer hunt, we are to a large extent, shut off from </a:t>
            </a:r>
            <a:r>
              <a:rPr lang="en-GB" dirty="0" err="1"/>
              <a:t>Duror’s</a:t>
            </a:r>
            <a:r>
              <a:rPr lang="en-GB" dirty="0"/>
              <a:t> thoughts. </a:t>
            </a:r>
            <a:endParaRPr lang="en-GB" dirty="0" smtClean="0"/>
          </a:p>
          <a:p>
            <a:r>
              <a:rPr lang="en-GB" dirty="0" smtClean="0"/>
              <a:t>We </a:t>
            </a:r>
            <a:r>
              <a:rPr lang="en-GB" dirty="0"/>
              <a:t>do not see him very often in the rest of the novel and often only through the eyes of other characters.</a:t>
            </a:r>
            <a:endParaRPr lang="en-US" dirty="0"/>
          </a:p>
        </p:txBody>
      </p:sp>
    </p:spTree>
    <p:extLst>
      <p:ext uri="{BB962C8B-B14F-4D97-AF65-F5344CB8AC3E}">
        <p14:creationId xmlns:p14="http://schemas.microsoft.com/office/powerpoint/2010/main" xmlns="" val="294679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6 – The Deer Drive – </a:t>
            </a:r>
            <a:r>
              <a:rPr lang="en-GB" dirty="0" err="1" smtClean="0"/>
              <a:t>Duror</a:t>
            </a:r>
            <a:r>
              <a:rPr lang="en-GB" dirty="0" smtClean="0"/>
              <a:t> </a:t>
            </a:r>
            <a:endParaRPr lang="en-US" dirty="0"/>
          </a:p>
        </p:txBody>
      </p:sp>
      <p:sp>
        <p:nvSpPr>
          <p:cNvPr id="3" name="Content Placeholder 2"/>
          <p:cNvSpPr>
            <a:spLocks noGrp="1"/>
          </p:cNvSpPr>
          <p:nvPr>
            <p:ph idx="1"/>
          </p:nvPr>
        </p:nvSpPr>
        <p:spPr>
          <a:xfrm>
            <a:off x="653144" y="1698171"/>
            <a:ext cx="10685416" cy="4781006"/>
          </a:xfrm>
        </p:spPr>
        <p:txBody>
          <a:bodyPr>
            <a:normAutofit fontScale="92500" lnSpcReduction="20000"/>
          </a:bodyPr>
          <a:lstStyle/>
          <a:p>
            <a:r>
              <a:rPr lang="en-GB" dirty="0"/>
              <a:t> </a:t>
            </a:r>
            <a:r>
              <a:rPr lang="en-GB" dirty="0" err="1"/>
              <a:t>Duror’s</a:t>
            </a:r>
            <a:r>
              <a:rPr lang="en-GB" dirty="0"/>
              <a:t> nightmare – he reveals his mental state to others </a:t>
            </a:r>
          </a:p>
          <a:p>
            <a:r>
              <a:rPr lang="en-GB" dirty="0" smtClean="0"/>
              <a:t>His </a:t>
            </a:r>
            <a:r>
              <a:rPr lang="en-GB" dirty="0"/>
              <a:t>plan to kill Calum is connected to the fact that he has come to hate his wife and longs to be rid of her </a:t>
            </a:r>
          </a:p>
          <a:p>
            <a:r>
              <a:rPr lang="en-GB" dirty="0" err="1" smtClean="0"/>
              <a:t>Duror</a:t>
            </a:r>
            <a:r>
              <a:rPr lang="en-GB" dirty="0" smtClean="0"/>
              <a:t> </a:t>
            </a:r>
            <a:r>
              <a:rPr lang="en-GB" dirty="0"/>
              <a:t>has repressed his feelings which is why he appears stoic and ‘stalwart’ </a:t>
            </a:r>
          </a:p>
          <a:p>
            <a:r>
              <a:rPr lang="en-GB" dirty="0" err="1" smtClean="0"/>
              <a:t>Duror’s</a:t>
            </a:r>
            <a:r>
              <a:rPr lang="en-GB" dirty="0" smtClean="0"/>
              <a:t> </a:t>
            </a:r>
            <a:r>
              <a:rPr lang="en-GB" dirty="0"/>
              <a:t>intense hatred of Calum continues to grow and it is shocking to the reader to discover that his evil plan to rid them from the wood is far from over (reference to Christ)</a:t>
            </a:r>
            <a:endParaRPr lang="en-US" dirty="0"/>
          </a:p>
        </p:txBody>
      </p:sp>
    </p:spTree>
    <p:extLst>
      <p:ext uri="{BB962C8B-B14F-4D97-AF65-F5344CB8AC3E}">
        <p14:creationId xmlns:p14="http://schemas.microsoft.com/office/powerpoint/2010/main" xmlns="" val="323129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Climax of The Deer Drive</a:t>
            </a:r>
            <a:endParaRPr lang="en-US" dirty="0"/>
          </a:p>
        </p:txBody>
      </p:sp>
      <p:sp>
        <p:nvSpPr>
          <p:cNvPr id="3" name="Content Placeholder 2"/>
          <p:cNvSpPr>
            <a:spLocks noGrp="1"/>
          </p:cNvSpPr>
          <p:nvPr>
            <p:ph idx="1"/>
          </p:nvPr>
        </p:nvSpPr>
        <p:spPr>
          <a:xfrm>
            <a:off x="444137" y="1632857"/>
            <a:ext cx="10894423" cy="5016137"/>
          </a:xfrm>
        </p:spPr>
        <p:txBody>
          <a:bodyPr>
            <a:normAutofit fontScale="85000" lnSpcReduction="20000"/>
          </a:bodyPr>
          <a:lstStyle/>
          <a:p>
            <a:r>
              <a:rPr lang="en-GB" dirty="0"/>
              <a:t> Calum, with overwhelming sympathy for the deer flings himself upon the deer, regardless of his own </a:t>
            </a:r>
            <a:r>
              <a:rPr lang="en-GB" dirty="0" smtClean="0"/>
              <a:t>safety</a:t>
            </a:r>
          </a:p>
          <a:p>
            <a:r>
              <a:rPr lang="en-GB" dirty="0" err="1" smtClean="0"/>
              <a:t>Duror</a:t>
            </a:r>
            <a:r>
              <a:rPr lang="en-GB" dirty="0" smtClean="0"/>
              <a:t> </a:t>
            </a:r>
            <a:r>
              <a:rPr lang="en-GB" dirty="0"/>
              <a:t>laughs like a madman </a:t>
            </a:r>
          </a:p>
          <a:p>
            <a:r>
              <a:rPr lang="en-GB" dirty="0" smtClean="0"/>
              <a:t>He </a:t>
            </a:r>
            <a:r>
              <a:rPr lang="en-GB" dirty="0"/>
              <a:t>carries out the savage attack on the deer </a:t>
            </a:r>
          </a:p>
          <a:p>
            <a:r>
              <a:rPr lang="en-GB" dirty="0" smtClean="0"/>
              <a:t>He </a:t>
            </a:r>
            <a:r>
              <a:rPr lang="en-GB" dirty="0"/>
              <a:t>asks for Peggy in a state of confusion </a:t>
            </a:r>
          </a:p>
          <a:p>
            <a:r>
              <a:rPr lang="en-GB" dirty="0" smtClean="0"/>
              <a:t>He </a:t>
            </a:r>
            <a:r>
              <a:rPr lang="en-GB" dirty="0"/>
              <a:t>furiously attacks Calum </a:t>
            </a:r>
          </a:p>
          <a:p>
            <a:r>
              <a:rPr lang="en-GB" dirty="0" smtClean="0"/>
              <a:t>It </a:t>
            </a:r>
            <a:r>
              <a:rPr lang="en-GB" dirty="0"/>
              <a:t>seems that both </a:t>
            </a:r>
            <a:r>
              <a:rPr lang="en-GB" dirty="0" err="1"/>
              <a:t>Duror</a:t>
            </a:r>
            <a:r>
              <a:rPr lang="en-GB" dirty="0"/>
              <a:t> and Lady RC blame Calum for the horrific events </a:t>
            </a:r>
          </a:p>
          <a:p>
            <a:r>
              <a:rPr lang="en-GB" dirty="0" err="1" smtClean="0"/>
              <a:t>Duror’s</a:t>
            </a:r>
            <a:r>
              <a:rPr lang="en-GB" dirty="0" smtClean="0"/>
              <a:t> </a:t>
            </a:r>
            <a:r>
              <a:rPr lang="en-GB" dirty="0"/>
              <a:t>misery returns with the realisation that his wife is not dead</a:t>
            </a:r>
            <a:endParaRPr lang="en-US" dirty="0"/>
          </a:p>
        </p:txBody>
      </p:sp>
    </p:spTree>
    <p:extLst>
      <p:ext uri="{BB962C8B-B14F-4D97-AF65-F5344CB8AC3E}">
        <p14:creationId xmlns:p14="http://schemas.microsoft.com/office/powerpoint/2010/main" xmlns="" val="35847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8</a:t>
            </a:r>
            <a:endParaRPr lang="en-US" dirty="0"/>
          </a:p>
        </p:txBody>
      </p:sp>
      <p:sp>
        <p:nvSpPr>
          <p:cNvPr id="3" name="Content Placeholder 2"/>
          <p:cNvSpPr>
            <a:spLocks noGrp="1"/>
          </p:cNvSpPr>
          <p:nvPr>
            <p:ph idx="1"/>
          </p:nvPr>
        </p:nvSpPr>
        <p:spPr>
          <a:xfrm>
            <a:off x="653144" y="1672045"/>
            <a:ext cx="10802982" cy="4689565"/>
          </a:xfrm>
        </p:spPr>
        <p:txBody>
          <a:bodyPr>
            <a:normAutofit fontScale="62500" lnSpcReduction="20000"/>
          </a:bodyPr>
          <a:lstStyle/>
          <a:p>
            <a:pPr fontAlgn="base"/>
            <a:r>
              <a:rPr lang="en-GB" dirty="0"/>
              <a:t>As a consequence of the scene at the Deer </a:t>
            </a:r>
            <a:r>
              <a:rPr lang="en-GB" dirty="0" smtClean="0"/>
              <a:t>Drive, </a:t>
            </a:r>
            <a:r>
              <a:rPr lang="en-GB" dirty="0" err="1"/>
              <a:t>Duror</a:t>
            </a:r>
            <a:r>
              <a:rPr lang="en-GB" dirty="0"/>
              <a:t> has a doctor’s appointment .The theme of </a:t>
            </a:r>
            <a:r>
              <a:rPr lang="en-GB" b="1" u="sng" dirty="0"/>
              <a:t>internal conflict</a:t>
            </a:r>
            <a:r>
              <a:rPr lang="en-GB" dirty="0"/>
              <a:t> is revisited in the scene with </a:t>
            </a:r>
            <a:r>
              <a:rPr lang="en-GB" dirty="0" err="1"/>
              <a:t>Duror</a:t>
            </a:r>
            <a:r>
              <a:rPr lang="en-GB" dirty="0"/>
              <a:t> and Dr Matheson. </a:t>
            </a:r>
            <a:r>
              <a:rPr lang="en-GB" dirty="0" err="1"/>
              <a:t>Duror</a:t>
            </a:r>
            <a:r>
              <a:rPr lang="en-GB" dirty="0"/>
              <a:t> gets a diagnosis of the roots of his illness. Dr Matheson continues to be the </a:t>
            </a:r>
            <a:r>
              <a:rPr lang="en-GB" u="sng" dirty="0"/>
              <a:t>reliable witness</a:t>
            </a:r>
            <a:r>
              <a:rPr lang="en-GB" dirty="0"/>
              <a:t> so his conclusion is right: This </a:t>
            </a:r>
            <a:r>
              <a:rPr lang="en-GB" b="1" u="sng" dirty="0"/>
              <a:t>is </a:t>
            </a:r>
            <a:r>
              <a:rPr lang="en-GB" dirty="0"/>
              <a:t>the reason for </a:t>
            </a:r>
            <a:r>
              <a:rPr lang="en-GB" dirty="0" err="1"/>
              <a:t>Duror’s</a:t>
            </a:r>
            <a:r>
              <a:rPr lang="en-GB" dirty="0"/>
              <a:t> madness</a:t>
            </a:r>
            <a:r>
              <a:rPr lang="en-GB" dirty="0" smtClean="0"/>
              <a:t>:</a:t>
            </a:r>
            <a:endParaRPr lang="en-GB" dirty="0"/>
          </a:p>
          <a:p>
            <a:pPr fontAlgn="base"/>
            <a:r>
              <a:rPr lang="en-GB" dirty="0"/>
              <a:t>“Since your wife’s illness you have never had relations with her?”</a:t>
            </a:r>
          </a:p>
          <a:p>
            <a:pPr fontAlgn="base"/>
            <a:r>
              <a:rPr lang="en-GB" dirty="0"/>
              <a:t>“Therefore you have lived like a monk ever since. This has set up stresses and now it is affecting you physically.” (p.102</a:t>
            </a:r>
            <a:r>
              <a:rPr lang="en-GB" dirty="0" smtClean="0"/>
              <a:t>)</a:t>
            </a:r>
            <a:endParaRPr lang="en-GB" dirty="0"/>
          </a:p>
          <a:p>
            <a:pPr fontAlgn="base"/>
            <a:r>
              <a:rPr lang="en-GB" dirty="0"/>
              <a:t>The doctor looks at ways in which </a:t>
            </a:r>
            <a:r>
              <a:rPr lang="en-GB" dirty="0" err="1"/>
              <a:t>Duror</a:t>
            </a:r>
            <a:r>
              <a:rPr lang="en-GB" dirty="0"/>
              <a:t> can address this problem</a:t>
            </a:r>
            <a:r>
              <a:rPr lang="en-GB" dirty="0" smtClean="0"/>
              <a:t>:</a:t>
            </a:r>
            <a:endParaRPr lang="en-GB" dirty="0"/>
          </a:p>
          <a:p>
            <a:pPr fontAlgn="base"/>
            <a:r>
              <a:rPr lang="en-GB" dirty="0"/>
              <a:t>“Other women” (break religious and social rules, and affair was unacceptable in this community</a:t>
            </a:r>
            <a:r>
              <a:rPr lang="en-GB" dirty="0" smtClean="0"/>
              <a:t>)</a:t>
            </a:r>
            <a:endParaRPr lang="en-GB" dirty="0"/>
          </a:p>
          <a:p>
            <a:pPr fontAlgn="base"/>
            <a:r>
              <a:rPr lang="en-GB" dirty="0"/>
              <a:t>“Religious acceptance” (have “faith” but </a:t>
            </a:r>
            <a:r>
              <a:rPr lang="en-GB" dirty="0" err="1"/>
              <a:t>Duror</a:t>
            </a:r>
            <a:r>
              <a:rPr lang="en-GB" dirty="0"/>
              <a:t> does not believe in God</a:t>
            </a:r>
            <a:r>
              <a:rPr lang="en-GB" dirty="0" smtClean="0"/>
              <a:t>)</a:t>
            </a:r>
            <a:endParaRPr lang="en-GB" dirty="0"/>
          </a:p>
          <a:p>
            <a:pPr fontAlgn="base"/>
            <a:r>
              <a:rPr lang="en-GB" dirty="0"/>
              <a:t>“Endurance” – this is the doctor’s advice, they drink a toast to it: “Aye, to endurance.” (p.103)</a:t>
            </a:r>
          </a:p>
          <a:p>
            <a:endParaRPr lang="en-US" dirty="0"/>
          </a:p>
        </p:txBody>
      </p:sp>
    </p:spTree>
    <p:extLst>
      <p:ext uri="{BB962C8B-B14F-4D97-AF65-F5344CB8AC3E}">
        <p14:creationId xmlns:p14="http://schemas.microsoft.com/office/powerpoint/2010/main" xmlns="" val="2927992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4" y="0"/>
            <a:ext cx="9875520" cy="1356360"/>
          </a:xfrm>
        </p:spPr>
        <p:txBody>
          <a:bodyPr/>
          <a:lstStyle/>
          <a:p>
            <a:r>
              <a:rPr lang="en-GB" dirty="0" smtClean="0"/>
              <a:t>Chapter 9 - </a:t>
            </a:r>
            <a:r>
              <a:rPr lang="en-GB" dirty="0" err="1" smtClean="0"/>
              <a:t>Duror</a:t>
            </a:r>
            <a:endParaRPr lang="en-US" dirty="0"/>
          </a:p>
        </p:txBody>
      </p:sp>
      <p:sp>
        <p:nvSpPr>
          <p:cNvPr id="3" name="Content Placeholder 2"/>
          <p:cNvSpPr>
            <a:spLocks noGrp="1"/>
          </p:cNvSpPr>
          <p:nvPr>
            <p:ph idx="1"/>
          </p:nvPr>
        </p:nvSpPr>
        <p:spPr>
          <a:xfrm>
            <a:off x="509451" y="1084217"/>
            <a:ext cx="11260183" cy="5617029"/>
          </a:xfrm>
        </p:spPr>
        <p:txBody>
          <a:bodyPr>
            <a:normAutofit fontScale="62500" lnSpcReduction="20000"/>
          </a:bodyPr>
          <a:lstStyle/>
          <a:p>
            <a:r>
              <a:rPr lang="en-GB" dirty="0"/>
              <a:t> </a:t>
            </a:r>
            <a:r>
              <a:rPr lang="en-GB" dirty="0" err="1"/>
              <a:t>Duror</a:t>
            </a:r>
            <a:r>
              <a:rPr lang="en-GB" dirty="0"/>
              <a:t> returns from his consultation with </a:t>
            </a:r>
            <a:r>
              <a:rPr lang="en-GB" dirty="0" err="1"/>
              <a:t>Dr.</a:t>
            </a:r>
            <a:r>
              <a:rPr lang="en-GB" dirty="0"/>
              <a:t> Matheson </a:t>
            </a:r>
          </a:p>
          <a:p>
            <a:r>
              <a:rPr lang="en-GB" dirty="0" smtClean="0"/>
              <a:t>Here </a:t>
            </a:r>
            <a:r>
              <a:rPr lang="en-GB" dirty="0"/>
              <a:t>we witness </a:t>
            </a:r>
            <a:r>
              <a:rPr lang="en-GB" dirty="0" err="1"/>
              <a:t>Duror's</a:t>
            </a:r>
            <a:r>
              <a:rPr lang="en-GB" dirty="0"/>
              <a:t> inner turmoil. This is how he really feels – he is a man on the brink, as his physical positioning at the edge of the pier highlights. </a:t>
            </a:r>
            <a:endParaRPr lang="en-GB" dirty="0" smtClean="0"/>
          </a:p>
          <a:p>
            <a:r>
              <a:rPr lang="en-GB" dirty="0" smtClean="0"/>
              <a:t>The </a:t>
            </a:r>
            <a:r>
              <a:rPr lang="en-GB" dirty="0"/>
              <a:t>actions which he considers are not only brutal, but final. </a:t>
            </a:r>
            <a:endParaRPr lang="en-GB" dirty="0" smtClean="0"/>
          </a:p>
          <a:p>
            <a:r>
              <a:rPr lang="en-GB" dirty="0" smtClean="0"/>
              <a:t>Furthermore</a:t>
            </a:r>
            <a:r>
              <a:rPr lang="en-GB" dirty="0"/>
              <a:t>, there is a direct contrast here between his outward appearance and his inner feelings. </a:t>
            </a:r>
          </a:p>
          <a:p>
            <a:r>
              <a:rPr lang="en-GB" dirty="0" err="1" smtClean="0"/>
              <a:t>Duror</a:t>
            </a:r>
            <a:r>
              <a:rPr lang="en-GB" dirty="0" smtClean="0"/>
              <a:t> </a:t>
            </a:r>
            <a:r>
              <a:rPr lang="en-GB" dirty="0"/>
              <a:t>“stared” at the water which would indicate that he is looking for himself, seeking an answer in his reflection. However, because it is night, he can see nothing below him but darkness. Thus there is no hope for him, no salvation. </a:t>
            </a:r>
          </a:p>
          <a:p>
            <a:r>
              <a:rPr lang="en-GB" dirty="0" err="1" smtClean="0"/>
              <a:t>Duror</a:t>
            </a:r>
            <a:r>
              <a:rPr lang="en-GB" dirty="0" smtClean="0"/>
              <a:t> </a:t>
            </a:r>
            <a:r>
              <a:rPr lang="en-GB" dirty="0"/>
              <a:t>appears to realise that he has reached the end. However the fact that he "halted" would suggest that he is unable to end his own suffering. </a:t>
            </a:r>
          </a:p>
          <a:p>
            <a:r>
              <a:rPr lang="en-GB" dirty="0" err="1" smtClean="0"/>
              <a:t>Duror's</a:t>
            </a:r>
            <a:r>
              <a:rPr lang="en-GB" dirty="0" smtClean="0"/>
              <a:t> </a:t>
            </a:r>
            <a:r>
              <a:rPr lang="en-GB" dirty="0"/>
              <a:t>longing for the end encourages sympathy from the reader. There is an inherent sadness here, and the realisation that death would be preferable to life is expressed through the use of the word "wish".</a:t>
            </a:r>
            <a:endParaRPr lang="en-US" dirty="0"/>
          </a:p>
        </p:txBody>
      </p:sp>
    </p:spTree>
    <p:extLst>
      <p:ext uri="{BB962C8B-B14F-4D97-AF65-F5344CB8AC3E}">
        <p14:creationId xmlns:p14="http://schemas.microsoft.com/office/powerpoint/2010/main" xmlns="" val="56741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 Calum</a:t>
            </a:r>
            <a:endParaRPr lang="en-US" dirty="0"/>
          </a:p>
        </p:txBody>
      </p:sp>
      <p:sp>
        <p:nvSpPr>
          <p:cNvPr id="3" name="Content Placeholder 2"/>
          <p:cNvSpPr>
            <a:spLocks noGrp="1"/>
          </p:cNvSpPr>
          <p:nvPr>
            <p:ph idx="1"/>
          </p:nvPr>
        </p:nvSpPr>
        <p:spPr>
          <a:xfrm>
            <a:off x="1143000" y="1965960"/>
            <a:ext cx="9872871" cy="4130040"/>
          </a:xfrm>
        </p:spPr>
        <p:txBody>
          <a:bodyPr>
            <a:normAutofit fontScale="92500" lnSpcReduction="10000"/>
          </a:bodyPr>
          <a:lstStyle/>
          <a:p>
            <a:r>
              <a:rPr lang="en-GB" dirty="0" smtClean="0"/>
              <a:t>Calum </a:t>
            </a:r>
            <a:r>
              <a:rPr lang="en-GB" dirty="0"/>
              <a:t>has a childlike innocence and an affinity with nature </a:t>
            </a:r>
          </a:p>
          <a:p>
            <a:r>
              <a:rPr lang="en-GB" dirty="0" smtClean="0"/>
              <a:t>Calum </a:t>
            </a:r>
            <a:r>
              <a:rPr lang="en-GB" dirty="0"/>
              <a:t>cannot understand why animals kill each </a:t>
            </a:r>
            <a:r>
              <a:rPr lang="en-GB" dirty="0" smtClean="0"/>
              <a:t>other</a:t>
            </a:r>
          </a:p>
          <a:p>
            <a:r>
              <a:rPr lang="en-GB" dirty="0" smtClean="0"/>
              <a:t>He </a:t>
            </a:r>
            <a:r>
              <a:rPr lang="en-GB" dirty="0"/>
              <a:t>successfully blocks out the war • The extent of Calum’s love of animals is realised when he sees a rabbit in </a:t>
            </a:r>
            <a:r>
              <a:rPr lang="en-GB" dirty="0" smtClean="0"/>
              <a:t>distress</a:t>
            </a:r>
          </a:p>
          <a:p>
            <a:r>
              <a:rPr lang="en-GB" dirty="0" smtClean="0"/>
              <a:t>Calum </a:t>
            </a:r>
            <a:r>
              <a:rPr lang="en-GB" dirty="0"/>
              <a:t>is skilled in carving – nature</a:t>
            </a:r>
            <a:endParaRPr lang="en-US" dirty="0"/>
          </a:p>
        </p:txBody>
      </p:sp>
    </p:spTree>
    <p:extLst>
      <p:ext uri="{BB962C8B-B14F-4D97-AF65-F5344CB8AC3E}">
        <p14:creationId xmlns:p14="http://schemas.microsoft.com/office/powerpoint/2010/main" xmlns="" val="59166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4" y="0"/>
            <a:ext cx="9875520" cy="1356360"/>
          </a:xfrm>
        </p:spPr>
        <p:txBody>
          <a:bodyPr/>
          <a:lstStyle/>
          <a:p>
            <a:r>
              <a:rPr lang="en-GB" dirty="0" smtClean="0"/>
              <a:t>Chapter 9 - </a:t>
            </a:r>
            <a:r>
              <a:rPr lang="en-GB" dirty="0" err="1" smtClean="0"/>
              <a:t>Duror</a:t>
            </a:r>
            <a:endParaRPr lang="en-US" dirty="0"/>
          </a:p>
        </p:txBody>
      </p:sp>
      <p:sp>
        <p:nvSpPr>
          <p:cNvPr id="3" name="Content Placeholder 2"/>
          <p:cNvSpPr>
            <a:spLocks noGrp="1"/>
          </p:cNvSpPr>
          <p:nvPr>
            <p:ph idx="1"/>
          </p:nvPr>
        </p:nvSpPr>
        <p:spPr>
          <a:xfrm>
            <a:off x="509451" y="1084217"/>
            <a:ext cx="11260183" cy="5617029"/>
          </a:xfrm>
        </p:spPr>
        <p:txBody>
          <a:bodyPr>
            <a:normAutofit fontScale="85000" lnSpcReduction="20000"/>
          </a:bodyPr>
          <a:lstStyle/>
          <a:p>
            <a:r>
              <a:rPr lang="en-GB" dirty="0"/>
              <a:t>Chapter 9 is the </a:t>
            </a:r>
            <a:r>
              <a:rPr lang="en-GB" b="1" u="sng" dirty="0"/>
              <a:t>second turning point</a:t>
            </a:r>
            <a:r>
              <a:rPr lang="en-GB" dirty="0"/>
              <a:t> in the novel. It marks the end of hope and the beginning of the end</a:t>
            </a:r>
            <a:r>
              <a:rPr lang="en-GB" dirty="0" smtClean="0"/>
              <a:t>.</a:t>
            </a:r>
          </a:p>
          <a:p>
            <a:pPr fontAlgn="base"/>
            <a:r>
              <a:rPr lang="en-GB" b="1" dirty="0" err="1"/>
              <a:t>Duror</a:t>
            </a:r>
            <a:r>
              <a:rPr lang="en-GB" b="1" dirty="0"/>
              <a:t> </a:t>
            </a:r>
            <a:r>
              <a:rPr lang="en-GB" b="1" u="sng" dirty="0"/>
              <a:t>rejects</a:t>
            </a:r>
            <a:r>
              <a:rPr lang="en-GB" b="1" dirty="0"/>
              <a:t> the doctor’s advice and goes drinking.</a:t>
            </a:r>
            <a:endParaRPr lang="en-GB" dirty="0"/>
          </a:p>
          <a:p>
            <a:pPr fontAlgn="base"/>
            <a:r>
              <a:rPr lang="en-GB" dirty="0"/>
              <a:t>“The result was a revulsion against the doctor’s reiterated philosophy of endurance…” (the doctor’s bag is rejected) (p.104)</a:t>
            </a:r>
          </a:p>
          <a:p>
            <a:pPr fontAlgn="base"/>
            <a:r>
              <a:rPr lang="en-GB" dirty="0"/>
              <a:t>Note word choice “revulsion”: a powerful disgust – </a:t>
            </a:r>
            <a:r>
              <a:rPr lang="en-GB" dirty="0" err="1"/>
              <a:t>Duror</a:t>
            </a:r>
            <a:r>
              <a:rPr lang="en-GB" dirty="0"/>
              <a:t> totally rejects the idea of “endurance” – there is no way he can live with this</a:t>
            </a:r>
          </a:p>
          <a:p>
            <a:pPr fontAlgn="base"/>
            <a:r>
              <a:rPr lang="en-GB" dirty="0"/>
              <a:t>“He (</a:t>
            </a:r>
            <a:r>
              <a:rPr lang="en-GB" dirty="0" err="1"/>
              <a:t>Duror</a:t>
            </a:r>
            <a:r>
              <a:rPr lang="en-GB" dirty="0"/>
              <a:t>) felt in a mood for murder, rape or suicide” (p.104</a:t>
            </a:r>
            <a:r>
              <a:rPr lang="en-GB" dirty="0" smtClean="0"/>
              <a:t>)</a:t>
            </a:r>
          </a:p>
          <a:p>
            <a:pPr fontAlgn="base"/>
            <a:r>
              <a:rPr lang="en-GB" b="1" dirty="0"/>
              <a:t>This reveals </a:t>
            </a:r>
            <a:r>
              <a:rPr lang="en-GB" b="1" dirty="0" err="1"/>
              <a:t>Duror’s</a:t>
            </a:r>
            <a:r>
              <a:rPr lang="en-GB" b="1" dirty="0"/>
              <a:t> true emotional state and foreshadows the end of the novel.</a:t>
            </a:r>
            <a:endParaRPr lang="en-GB" dirty="0"/>
          </a:p>
          <a:p>
            <a:endParaRPr lang="en-US" dirty="0"/>
          </a:p>
        </p:txBody>
      </p:sp>
    </p:spTree>
    <p:extLst>
      <p:ext uri="{BB962C8B-B14F-4D97-AF65-F5344CB8AC3E}">
        <p14:creationId xmlns:p14="http://schemas.microsoft.com/office/powerpoint/2010/main" xmlns="" val="11845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4" y="-143691"/>
            <a:ext cx="9875520" cy="1356360"/>
          </a:xfrm>
        </p:spPr>
        <p:txBody>
          <a:bodyPr/>
          <a:lstStyle/>
          <a:p>
            <a:r>
              <a:rPr lang="en-GB" dirty="0" smtClean="0"/>
              <a:t>Chapter 9 - </a:t>
            </a:r>
            <a:r>
              <a:rPr lang="en-GB" dirty="0" err="1" smtClean="0"/>
              <a:t>Duror</a:t>
            </a:r>
            <a:endParaRPr lang="en-US" dirty="0"/>
          </a:p>
        </p:txBody>
      </p:sp>
      <p:sp>
        <p:nvSpPr>
          <p:cNvPr id="3" name="Content Placeholder 2"/>
          <p:cNvSpPr>
            <a:spLocks noGrp="1"/>
          </p:cNvSpPr>
          <p:nvPr>
            <p:ph idx="1"/>
          </p:nvPr>
        </p:nvSpPr>
        <p:spPr>
          <a:xfrm>
            <a:off x="352697" y="770708"/>
            <a:ext cx="11560629" cy="5982789"/>
          </a:xfrm>
        </p:spPr>
        <p:txBody>
          <a:bodyPr>
            <a:normAutofit fontScale="77500" lnSpcReduction="20000"/>
          </a:bodyPr>
          <a:lstStyle/>
          <a:p>
            <a:pPr fontAlgn="base"/>
            <a:r>
              <a:rPr lang="en-GB" b="1" dirty="0"/>
              <a:t>Why murder? – </a:t>
            </a:r>
            <a:r>
              <a:rPr lang="en-GB" dirty="0" err="1"/>
              <a:t>Duror</a:t>
            </a:r>
            <a:r>
              <a:rPr lang="en-GB" dirty="0"/>
              <a:t> believes that getting rid of the cone gatherer will resolve the terrible feelings inside of him, Calum’s appearance in the wood unsettled him, his removal should settle him down again. </a:t>
            </a:r>
            <a:r>
              <a:rPr lang="en-GB" dirty="0" err="1"/>
              <a:t>Duror</a:t>
            </a:r>
            <a:r>
              <a:rPr lang="en-GB" dirty="0"/>
              <a:t> will ultimately kill Calum.</a:t>
            </a:r>
          </a:p>
          <a:p>
            <a:pPr fontAlgn="base"/>
            <a:r>
              <a:rPr lang="en-GB" b="1" dirty="0"/>
              <a:t>Why rape</a:t>
            </a:r>
            <a:r>
              <a:rPr lang="en-GB" dirty="0"/>
              <a:t>? – this reinforces the root of sexual frustration but this is directed towards Calum, are the lies about Calum masturbating really projections of what </a:t>
            </a:r>
            <a:r>
              <a:rPr lang="en-GB" dirty="0" err="1"/>
              <a:t>Duror</a:t>
            </a:r>
            <a:r>
              <a:rPr lang="en-GB" dirty="0"/>
              <a:t> himself was doing? </a:t>
            </a:r>
            <a:r>
              <a:rPr lang="en-GB" dirty="0" err="1"/>
              <a:t>Duror</a:t>
            </a:r>
            <a:r>
              <a:rPr lang="en-GB" dirty="0"/>
              <a:t> will sexually assault something.</a:t>
            </a:r>
          </a:p>
          <a:p>
            <a:pPr fontAlgn="base"/>
            <a:r>
              <a:rPr lang="en-GB" b="1" dirty="0"/>
              <a:t>Why suicide</a:t>
            </a:r>
            <a:r>
              <a:rPr lang="en-GB" dirty="0"/>
              <a:t>? – this reinforces </a:t>
            </a:r>
            <a:r>
              <a:rPr lang="en-GB" dirty="0" err="1"/>
              <a:t>Duror</a:t>
            </a:r>
            <a:r>
              <a:rPr lang="en-GB" dirty="0"/>
              <a:t> as an isolated character. He feels alone in this and has lost the will to live. </a:t>
            </a:r>
            <a:r>
              <a:rPr lang="en-GB" dirty="0" err="1"/>
              <a:t>Duror</a:t>
            </a:r>
            <a:r>
              <a:rPr lang="en-GB" dirty="0"/>
              <a:t> will kill himself</a:t>
            </a:r>
            <a:r>
              <a:rPr lang="en-GB" dirty="0" smtClean="0"/>
              <a:t>.</a:t>
            </a:r>
          </a:p>
          <a:p>
            <a:pPr fontAlgn="base"/>
            <a:r>
              <a:rPr lang="en-GB" dirty="0"/>
              <a:t>The chapter begins with </a:t>
            </a:r>
            <a:r>
              <a:rPr lang="en-GB" dirty="0" err="1"/>
              <a:t>Duror</a:t>
            </a:r>
            <a:r>
              <a:rPr lang="en-GB" dirty="0"/>
              <a:t> contemplating suicide, but at this point in time he has no means to do it.</a:t>
            </a:r>
          </a:p>
          <a:p>
            <a:pPr fontAlgn="base"/>
            <a:r>
              <a:rPr lang="en-GB" dirty="0"/>
              <a:t>He continues to feel there is no solution – so he goes drinking… </a:t>
            </a:r>
            <a:r>
              <a:rPr lang="en-GB" u="sng" dirty="0" smtClean="0"/>
              <a:t>alone</a:t>
            </a:r>
            <a:endParaRPr lang="en-GB" dirty="0"/>
          </a:p>
          <a:p>
            <a:endParaRPr lang="en-US" dirty="0"/>
          </a:p>
        </p:txBody>
      </p:sp>
    </p:spTree>
    <p:extLst>
      <p:ext uri="{BB962C8B-B14F-4D97-AF65-F5344CB8AC3E}">
        <p14:creationId xmlns:p14="http://schemas.microsoft.com/office/powerpoint/2010/main" xmlns="" val="364868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4" y="0"/>
            <a:ext cx="9875520" cy="1356360"/>
          </a:xfrm>
        </p:spPr>
        <p:txBody>
          <a:bodyPr/>
          <a:lstStyle/>
          <a:p>
            <a:r>
              <a:rPr lang="en-GB" dirty="0" smtClean="0"/>
              <a:t>Chapter 9 – The Pub</a:t>
            </a:r>
            <a:endParaRPr lang="en-US" dirty="0"/>
          </a:p>
        </p:txBody>
      </p:sp>
      <p:sp>
        <p:nvSpPr>
          <p:cNvPr id="3" name="Content Placeholder 2"/>
          <p:cNvSpPr>
            <a:spLocks noGrp="1"/>
          </p:cNvSpPr>
          <p:nvPr>
            <p:ph idx="1"/>
          </p:nvPr>
        </p:nvSpPr>
        <p:spPr>
          <a:xfrm>
            <a:off x="509451" y="1084217"/>
            <a:ext cx="11260183" cy="5617029"/>
          </a:xfrm>
        </p:spPr>
        <p:txBody>
          <a:bodyPr>
            <a:normAutofit fontScale="92500" lnSpcReduction="20000"/>
          </a:bodyPr>
          <a:lstStyle/>
          <a:p>
            <a:r>
              <a:rPr lang="en-GB" dirty="0" smtClean="0"/>
              <a:t>The </a:t>
            </a:r>
            <a:r>
              <a:rPr lang="en-GB" dirty="0"/>
              <a:t>men in the pub feel a degree of sympathy for </a:t>
            </a:r>
            <a:r>
              <a:rPr lang="en-GB" dirty="0" err="1"/>
              <a:t>Duror’s</a:t>
            </a:r>
            <a:r>
              <a:rPr lang="en-GB" dirty="0"/>
              <a:t> predicament with </a:t>
            </a:r>
            <a:r>
              <a:rPr lang="en-GB" dirty="0" smtClean="0"/>
              <a:t>Peggy.</a:t>
            </a:r>
          </a:p>
          <a:p>
            <a:r>
              <a:rPr lang="en-GB" dirty="0" smtClean="0"/>
              <a:t>A </a:t>
            </a:r>
            <a:r>
              <a:rPr lang="en-GB" dirty="0"/>
              <a:t>soldier in the pub tells a joke about fighter pilot and an ape. </a:t>
            </a:r>
          </a:p>
          <a:p>
            <a:r>
              <a:rPr lang="en-GB" dirty="0" smtClean="0"/>
              <a:t>We </a:t>
            </a:r>
            <a:r>
              <a:rPr lang="en-GB" dirty="0"/>
              <a:t>learn that the brothers’ mother committed suicide after the birth of Calum</a:t>
            </a:r>
            <a:r>
              <a:rPr lang="en-GB" dirty="0" smtClean="0"/>
              <a:t>.</a:t>
            </a:r>
          </a:p>
          <a:p>
            <a:pPr fontAlgn="base"/>
            <a:r>
              <a:rPr lang="en-GB" dirty="0"/>
              <a:t>In the pub a soldier tells a joke about a pet ape.</a:t>
            </a:r>
          </a:p>
          <a:p>
            <a:pPr fontAlgn="base"/>
            <a:r>
              <a:rPr lang="en-GB" dirty="0"/>
              <a:t>The faux pas (mistake) of the joke brings everybody onto the cone gatherers side</a:t>
            </a:r>
          </a:p>
          <a:p>
            <a:pPr fontAlgn="base"/>
            <a:r>
              <a:rPr lang="en-GB" dirty="0"/>
              <a:t>“They are a pair of harmless decent men” (p.109)</a:t>
            </a:r>
          </a:p>
          <a:p>
            <a:pPr fontAlgn="base"/>
            <a:r>
              <a:rPr lang="en-GB" dirty="0"/>
              <a:t>all except </a:t>
            </a:r>
            <a:r>
              <a:rPr lang="en-GB" u="sng" dirty="0" err="1"/>
              <a:t>Duror</a:t>
            </a:r>
            <a:r>
              <a:rPr lang="en-GB" dirty="0"/>
              <a:t> he is alone/isolated in his hatred of them: “he put down his glass and left” (p.109)</a:t>
            </a:r>
          </a:p>
          <a:p>
            <a:endParaRPr lang="en-US" dirty="0"/>
          </a:p>
        </p:txBody>
      </p:sp>
    </p:spTree>
    <p:extLst>
      <p:ext uri="{BB962C8B-B14F-4D97-AF65-F5344CB8AC3E}">
        <p14:creationId xmlns:p14="http://schemas.microsoft.com/office/powerpoint/2010/main" xmlns="" val="285394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Beach Hut Chapters 11-12</a:t>
            </a:r>
            <a:endParaRPr lang="en-US" dirty="0"/>
          </a:p>
        </p:txBody>
      </p:sp>
      <p:sp>
        <p:nvSpPr>
          <p:cNvPr id="3" name="Content Placeholder 2"/>
          <p:cNvSpPr>
            <a:spLocks noGrp="1"/>
          </p:cNvSpPr>
          <p:nvPr>
            <p:ph idx="1"/>
          </p:nvPr>
        </p:nvSpPr>
        <p:spPr/>
        <p:txBody>
          <a:bodyPr>
            <a:normAutofit fontScale="77500" lnSpcReduction="20000"/>
          </a:bodyPr>
          <a:lstStyle/>
          <a:p>
            <a:r>
              <a:rPr lang="en-GB" dirty="0"/>
              <a:t>The Beach Hut scene is crucial to our understanding of the novel. </a:t>
            </a:r>
            <a:endParaRPr lang="en-GB" dirty="0" smtClean="0"/>
          </a:p>
          <a:p>
            <a:r>
              <a:rPr lang="en-GB" dirty="0" smtClean="0"/>
              <a:t>Having </a:t>
            </a:r>
            <a:r>
              <a:rPr lang="en-GB" dirty="0"/>
              <a:t>offended LRC at the Deer Drive and having promised to keep out of her way circumstances and the need for survival force the cone gatherers to take shelter in the Beach Hut during the most ferocious storm of all. </a:t>
            </a:r>
            <a:endParaRPr lang="en-GB" dirty="0" smtClean="0"/>
          </a:p>
          <a:p>
            <a:r>
              <a:rPr lang="en-GB" dirty="0" smtClean="0"/>
              <a:t>This </a:t>
            </a:r>
            <a:r>
              <a:rPr lang="en-GB" dirty="0"/>
              <a:t>begins the process of the final casting out of Calum and Neil from the wood:  their sin is to break a social convention and the instruction not to bother LRC, it is ultimately because of </a:t>
            </a:r>
            <a:r>
              <a:rPr lang="en-GB" u="sng" dirty="0"/>
              <a:t>class division</a:t>
            </a:r>
            <a:r>
              <a:rPr lang="en-GB" dirty="0"/>
              <a:t> that they are ordered to leave.</a:t>
            </a:r>
            <a:endParaRPr lang="en-US" dirty="0"/>
          </a:p>
        </p:txBody>
      </p:sp>
    </p:spTree>
    <p:extLst>
      <p:ext uri="{BB962C8B-B14F-4D97-AF65-F5344CB8AC3E}">
        <p14:creationId xmlns:p14="http://schemas.microsoft.com/office/powerpoint/2010/main" xmlns="" val="86023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Beach Hut Chapters 11-12</a:t>
            </a:r>
            <a:endParaRPr lang="en-US" dirty="0"/>
          </a:p>
        </p:txBody>
      </p:sp>
      <p:sp>
        <p:nvSpPr>
          <p:cNvPr id="3" name="Content Placeholder 2"/>
          <p:cNvSpPr>
            <a:spLocks noGrp="1"/>
          </p:cNvSpPr>
          <p:nvPr>
            <p:ph idx="1"/>
          </p:nvPr>
        </p:nvSpPr>
        <p:spPr>
          <a:xfrm>
            <a:off x="966652" y="1965960"/>
            <a:ext cx="10049220" cy="4130040"/>
          </a:xfrm>
        </p:spPr>
        <p:txBody>
          <a:bodyPr>
            <a:normAutofit fontScale="77500" lnSpcReduction="20000"/>
          </a:bodyPr>
          <a:lstStyle/>
          <a:p>
            <a:pPr fontAlgn="base"/>
            <a:r>
              <a:rPr lang="en-GB" dirty="0"/>
              <a:t>“…they were in a good position to watch the approach of the </a:t>
            </a:r>
            <a:r>
              <a:rPr lang="en-GB" u="sng" dirty="0"/>
              <a:t>storm</a:t>
            </a:r>
            <a:r>
              <a:rPr lang="en-GB" dirty="0" smtClean="0"/>
              <a:t>.”</a:t>
            </a:r>
            <a:endParaRPr lang="en-GB" dirty="0"/>
          </a:p>
          <a:p>
            <a:pPr fontAlgn="base"/>
            <a:r>
              <a:rPr lang="en-GB" u="sng" dirty="0"/>
              <a:t>Storm</a:t>
            </a:r>
            <a:r>
              <a:rPr lang="en-GB" dirty="0"/>
              <a:t> is the use of pathetic fallacy to add a dangerous atmosphere to the story and to foreshadow another storm in the chapter</a:t>
            </a:r>
            <a:r>
              <a:rPr lang="en-GB" dirty="0" smtClean="0"/>
              <a:t>.</a:t>
            </a:r>
            <a:endParaRPr lang="en-GB" dirty="0"/>
          </a:p>
          <a:p>
            <a:pPr fontAlgn="base"/>
            <a:r>
              <a:rPr lang="en-GB" dirty="0"/>
              <a:t>“Sometimes we’ve got to choose between two things, neither of them to our liking.” (Neil speaking to Calum, p.125) – this reflects the debate Neil has with Calum whether sheltering in the Beach Hut was necessary. If the storm got into Neil’s rheumatism he could perish and there would be no one to look after Calum. Neil feels that they have a </a:t>
            </a:r>
            <a:r>
              <a:rPr lang="en-GB" b="1" u="sng" dirty="0"/>
              <a:t>right </a:t>
            </a:r>
            <a:r>
              <a:rPr lang="en-GB" dirty="0"/>
              <a:t>to shelter.</a:t>
            </a:r>
          </a:p>
          <a:p>
            <a:endParaRPr lang="en-US" dirty="0"/>
          </a:p>
        </p:txBody>
      </p:sp>
    </p:spTree>
    <p:extLst>
      <p:ext uri="{BB962C8B-B14F-4D97-AF65-F5344CB8AC3E}">
        <p14:creationId xmlns:p14="http://schemas.microsoft.com/office/powerpoint/2010/main" xmlns="" val="325316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Beach Hut Chapters 11-12</a:t>
            </a:r>
            <a:endParaRPr lang="en-US" dirty="0"/>
          </a:p>
        </p:txBody>
      </p:sp>
      <p:sp>
        <p:nvSpPr>
          <p:cNvPr id="3" name="Content Placeholder 2"/>
          <p:cNvSpPr>
            <a:spLocks noGrp="1"/>
          </p:cNvSpPr>
          <p:nvPr>
            <p:ph idx="1"/>
          </p:nvPr>
        </p:nvSpPr>
        <p:spPr>
          <a:xfrm>
            <a:off x="966652" y="1965960"/>
            <a:ext cx="10049220" cy="4130040"/>
          </a:xfrm>
        </p:spPr>
        <p:txBody>
          <a:bodyPr>
            <a:normAutofit fontScale="70000" lnSpcReduction="20000"/>
          </a:bodyPr>
          <a:lstStyle/>
          <a:p>
            <a:r>
              <a:rPr lang="en-GB" dirty="0" smtClean="0"/>
              <a:t>Chapter </a:t>
            </a:r>
            <a:r>
              <a:rPr lang="en-GB" dirty="0"/>
              <a:t>starts with a storm approaching. This has two purposes, a literal and a figurative. </a:t>
            </a:r>
          </a:p>
          <a:p>
            <a:r>
              <a:rPr lang="en-GB" dirty="0" smtClean="0"/>
              <a:t>Literally</a:t>
            </a:r>
            <a:r>
              <a:rPr lang="en-GB" dirty="0"/>
              <a:t>, storms are violent so the storm is a metaphor for violence. </a:t>
            </a:r>
            <a:endParaRPr lang="en-GB" dirty="0" smtClean="0"/>
          </a:p>
          <a:p>
            <a:r>
              <a:rPr lang="en-GB" dirty="0" smtClean="0"/>
              <a:t>“…</a:t>
            </a:r>
            <a:r>
              <a:rPr lang="en-GB" dirty="0"/>
              <a:t>indigo clouds had been mustering” reflects early hints at inevitability of outcome whilst “black clouds were now overhead. Thunder snarled” </a:t>
            </a:r>
            <a:r>
              <a:rPr lang="en-GB" dirty="0" err="1"/>
              <a:t>pg</a:t>
            </a:r>
            <a:r>
              <a:rPr lang="en-GB" dirty="0"/>
              <a:t> 121 represents the growing animosity of </a:t>
            </a:r>
            <a:r>
              <a:rPr lang="en-GB" dirty="0" err="1"/>
              <a:t>Duror</a:t>
            </a:r>
            <a:r>
              <a:rPr lang="en-GB" dirty="0"/>
              <a:t>. </a:t>
            </a:r>
            <a:endParaRPr lang="en-GB" dirty="0" smtClean="0"/>
          </a:p>
          <a:p>
            <a:r>
              <a:rPr lang="en-GB" dirty="0" smtClean="0"/>
              <a:t>It </a:t>
            </a:r>
            <a:r>
              <a:rPr lang="en-GB" dirty="0"/>
              <a:t>is an indication of what’s about to happen with </a:t>
            </a:r>
            <a:r>
              <a:rPr lang="en-GB" dirty="0" err="1"/>
              <a:t>Duror</a:t>
            </a:r>
            <a:r>
              <a:rPr lang="en-GB" dirty="0"/>
              <a:t>. “yet…peace and brightness persisted” </a:t>
            </a:r>
            <a:r>
              <a:rPr lang="en-GB" dirty="0" err="1"/>
              <a:t>pg</a:t>
            </a:r>
            <a:r>
              <a:rPr lang="en-GB" dirty="0"/>
              <a:t> 122 could be seen as Calum’s goodness – not yet extinguished or Roderick’s growing sense of justice and compassion for the men.</a:t>
            </a:r>
            <a:endParaRPr lang="en-US" dirty="0"/>
          </a:p>
        </p:txBody>
      </p:sp>
    </p:spTree>
    <p:extLst>
      <p:ext uri="{BB962C8B-B14F-4D97-AF65-F5344CB8AC3E}">
        <p14:creationId xmlns:p14="http://schemas.microsoft.com/office/powerpoint/2010/main" xmlns="" val="66663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Beach Hut Chapters 11-12</a:t>
            </a:r>
            <a:endParaRPr lang="en-US" dirty="0"/>
          </a:p>
        </p:txBody>
      </p:sp>
      <p:sp>
        <p:nvSpPr>
          <p:cNvPr id="3" name="Content Placeholder 2"/>
          <p:cNvSpPr>
            <a:spLocks noGrp="1"/>
          </p:cNvSpPr>
          <p:nvPr>
            <p:ph idx="1"/>
          </p:nvPr>
        </p:nvSpPr>
        <p:spPr>
          <a:xfrm>
            <a:off x="760294" y="1861456"/>
            <a:ext cx="10258226" cy="4474029"/>
          </a:xfrm>
        </p:spPr>
        <p:txBody>
          <a:bodyPr>
            <a:normAutofit fontScale="70000" lnSpcReduction="20000"/>
          </a:bodyPr>
          <a:lstStyle/>
          <a:p>
            <a:pPr fontAlgn="base"/>
            <a:r>
              <a:rPr lang="en-GB" dirty="0"/>
              <a:t>LRC’s appearance in this scene is described like this:</a:t>
            </a:r>
          </a:p>
          <a:p>
            <a:pPr fontAlgn="base"/>
            <a:r>
              <a:rPr lang="en-GB" dirty="0"/>
              <a:t>“The door was flung open to the accompaniment of the loudest peal of thunder since the start of the storm.” (p.128)</a:t>
            </a:r>
          </a:p>
          <a:p>
            <a:pPr fontAlgn="base"/>
            <a:r>
              <a:rPr lang="en-GB" dirty="0"/>
              <a:t>The pathetic fallacy adds mood.</a:t>
            </a:r>
          </a:p>
          <a:p>
            <a:pPr fontAlgn="base"/>
            <a:r>
              <a:rPr lang="en-GB" dirty="0"/>
              <a:t>“loudest peal” tells us that this is an event of the greatest importance – the storm is at its highest</a:t>
            </a:r>
          </a:p>
          <a:p>
            <a:pPr fontAlgn="base"/>
            <a:r>
              <a:rPr lang="en-GB" dirty="0"/>
              <a:t>Real storm in the chapter  is between LRC and the Cone Gatherers, they offended her previously (The Deer Drive) now they do so again. She does not let them stay (as her Christian conscience would have allowed) she forces them out into the dreadful weather – her social upbringing leads her to take a decision which removes sympathy from her and places it on the cone gatherers</a:t>
            </a:r>
            <a:r>
              <a:rPr lang="en-GB" dirty="0" smtClean="0"/>
              <a:t>.</a:t>
            </a:r>
            <a:endParaRPr lang="en-GB" dirty="0"/>
          </a:p>
        </p:txBody>
      </p:sp>
    </p:spTree>
    <p:extLst>
      <p:ext uri="{BB962C8B-B14F-4D97-AF65-F5344CB8AC3E}">
        <p14:creationId xmlns:p14="http://schemas.microsoft.com/office/powerpoint/2010/main" xmlns="" val="64330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Beach Hut Chapters 11-12</a:t>
            </a:r>
            <a:endParaRPr lang="en-US" dirty="0"/>
          </a:p>
        </p:txBody>
      </p:sp>
      <p:sp>
        <p:nvSpPr>
          <p:cNvPr id="3" name="Content Placeholder 2"/>
          <p:cNvSpPr>
            <a:spLocks noGrp="1"/>
          </p:cNvSpPr>
          <p:nvPr>
            <p:ph idx="1"/>
          </p:nvPr>
        </p:nvSpPr>
        <p:spPr>
          <a:xfrm>
            <a:off x="966652" y="1965960"/>
            <a:ext cx="10049220" cy="4130040"/>
          </a:xfrm>
        </p:spPr>
        <p:txBody>
          <a:bodyPr>
            <a:normAutofit fontScale="77500" lnSpcReduction="20000"/>
          </a:bodyPr>
          <a:lstStyle/>
          <a:p>
            <a:pPr fontAlgn="base"/>
            <a:r>
              <a:rPr lang="en-GB" dirty="0"/>
              <a:t>Inside the Beach Hut they find some discarded toys</a:t>
            </a:r>
            <a:r>
              <a:rPr lang="en-GB" dirty="0" smtClean="0"/>
              <a:t>:</a:t>
            </a:r>
            <a:endParaRPr lang="en-GB" dirty="0"/>
          </a:p>
          <a:p>
            <a:pPr fontAlgn="base"/>
            <a:r>
              <a:rPr lang="en-GB" dirty="0"/>
              <a:t>“… it was a small wooden doll, naked, with a comical red cheeked face; one leg was missing. Calum held it tenderly.” (p.127</a:t>
            </a:r>
            <a:r>
              <a:rPr lang="en-GB" dirty="0" smtClean="0"/>
              <a:t>)</a:t>
            </a:r>
            <a:endParaRPr lang="en-GB" dirty="0"/>
          </a:p>
          <a:p>
            <a:pPr fontAlgn="base"/>
            <a:r>
              <a:rPr lang="en-GB" dirty="0"/>
              <a:t>A </a:t>
            </a:r>
            <a:r>
              <a:rPr lang="en-GB" b="1" dirty="0"/>
              <a:t>symbol</a:t>
            </a:r>
            <a:r>
              <a:rPr lang="en-GB" dirty="0"/>
              <a:t> of innocence</a:t>
            </a:r>
          </a:p>
          <a:p>
            <a:pPr fontAlgn="base"/>
            <a:r>
              <a:rPr lang="en-GB" dirty="0"/>
              <a:t>The doll symbolises how Calum feels about himself.</a:t>
            </a:r>
          </a:p>
          <a:p>
            <a:pPr fontAlgn="base"/>
            <a:r>
              <a:rPr lang="en-GB" dirty="0"/>
              <a:t>The nakedness of the doll reminds us of the accusations against Calum.</a:t>
            </a:r>
          </a:p>
          <a:p>
            <a:pPr fontAlgn="base"/>
            <a:r>
              <a:rPr lang="en-GB" dirty="0"/>
              <a:t>The doll foreshadows a reappearance later in the story.</a:t>
            </a:r>
          </a:p>
          <a:p>
            <a:endParaRPr lang="en-US" dirty="0"/>
          </a:p>
        </p:txBody>
      </p:sp>
    </p:spTree>
    <p:extLst>
      <p:ext uri="{BB962C8B-B14F-4D97-AF65-F5344CB8AC3E}">
        <p14:creationId xmlns:p14="http://schemas.microsoft.com/office/powerpoint/2010/main" xmlns="" val="17299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09" y="0"/>
            <a:ext cx="9875520" cy="1356360"/>
          </a:xfrm>
        </p:spPr>
        <p:txBody>
          <a:bodyPr/>
          <a:lstStyle/>
          <a:p>
            <a:r>
              <a:rPr lang="en-GB" dirty="0" smtClean="0"/>
              <a:t>The Beach Hut Chapters 11-12</a:t>
            </a:r>
            <a:endParaRPr lang="en-US" dirty="0"/>
          </a:p>
        </p:txBody>
      </p:sp>
      <p:sp>
        <p:nvSpPr>
          <p:cNvPr id="3" name="Content Placeholder 2"/>
          <p:cNvSpPr>
            <a:spLocks noGrp="1"/>
          </p:cNvSpPr>
          <p:nvPr>
            <p:ph idx="1"/>
          </p:nvPr>
        </p:nvSpPr>
        <p:spPr>
          <a:xfrm>
            <a:off x="751114" y="1110344"/>
            <a:ext cx="10744200" cy="5264330"/>
          </a:xfrm>
        </p:spPr>
        <p:txBody>
          <a:bodyPr>
            <a:normAutofit fontScale="77500" lnSpcReduction="20000"/>
          </a:bodyPr>
          <a:lstStyle/>
          <a:p>
            <a:pPr fontAlgn="base"/>
            <a:r>
              <a:rPr lang="en-GB" dirty="0"/>
              <a:t>There are various points emphasising the gulf of wealth between Lady Runcie Campbell and Neil and Calum e.g. toys broken being </a:t>
            </a:r>
            <a:r>
              <a:rPr lang="en-GB" dirty="0" smtClean="0"/>
              <a:t>replaced.</a:t>
            </a:r>
          </a:p>
          <a:p>
            <a:pPr fontAlgn="base"/>
            <a:r>
              <a:rPr lang="en-GB" dirty="0" smtClean="0"/>
              <a:t>Neil </a:t>
            </a:r>
            <a:r>
              <a:rPr lang="en-GB" dirty="0"/>
              <a:t>knows Calum would pick the toy, which is broken, because it is disfigured like him. It is a human figure – feels it might be hurt</a:t>
            </a:r>
            <a:r>
              <a:rPr lang="en-GB" dirty="0" smtClean="0"/>
              <a:t>.</a:t>
            </a:r>
          </a:p>
          <a:p>
            <a:pPr fontAlgn="base"/>
            <a:r>
              <a:rPr lang="en-GB" dirty="0" smtClean="0"/>
              <a:t> </a:t>
            </a:r>
            <a:r>
              <a:rPr lang="en-GB" dirty="0"/>
              <a:t>Calum’s inherent goodness is shown once more through his initial apprehension and reluctance to enter the hut, and his desire to protect Neil and take the blame for their “astonishing impudence”. </a:t>
            </a:r>
          </a:p>
          <a:p>
            <a:pPr fontAlgn="base"/>
            <a:r>
              <a:rPr lang="en-GB" dirty="0" smtClean="0"/>
              <a:t>The </a:t>
            </a:r>
            <a:r>
              <a:rPr lang="en-GB" dirty="0"/>
              <a:t>toys are a physical representation of Neil’s resentments of the </a:t>
            </a:r>
            <a:r>
              <a:rPr lang="en-GB" dirty="0" smtClean="0"/>
              <a:t>RCs.</a:t>
            </a:r>
          </a:p>
          <a:p>
            <a:pPr fontAlgn="base"/>
            <a:r>
              <a:rPr lang="en-GB" dirty="0" smtClean="0"/>
              <a:t>The </a:t>
            </a:r>
            <a:r>
              <a:rPr lang="en-GB" dirty="0"/>
              <a:t>broken toys represent their carelessness and easy disregard for others.</a:t>
            </a:r>
            <a:endParaRPr lang="en-US" dirty="0"/>
          </a:p>
        </p:txBody>
      </p:sp>
    </p:spTree>
    <p:extLst>
      <p:ext uri="{BB962C8B-B14F-4D97-AF65-F5344CB8AC3E}">
        <p14:creationId xmlns:p14="http://schemas.microsoft.com/office/powerpoint/2010/main" xmlns="" val="173600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09" y="0"/>
            <a:ext cx="9875520" cy="1356360"/>
          </a:xfrm>
        </p:spPr>
        <p:txBody>
          <a:bodyPr/>
          <a:lstStyle/>
          <a:p>
            <a:r>
              <a:rPr lang="en-GB" dirty="0" smtClean="0"/>
              <a:t>Chapter 13</a:t>
            </a:r>
            <a:endParaRPr lang="en-US" dirty="0"/>
          </a:p>
        </p:txBody>
      </p:sp>
      <p:sp>
        <p:nvSpPr>
          <p:cNvPr id="3" name="Content Placeholder 2"/>
          <p:cNvSpPr>
            <a:spLocks noGrp="1"/>
          </p:cNvSpPr>
          <p:nvPr>
            <p:ph idx="1"/>
          </p:nvPr>
        </p:nvSpPr>
        <p:spPr>
          <a:xfrm>
            <a:off x="751114" y="1110344"/>
            <a:ext cx="10744200" cy="5264330"/>
          </a:xfrm>
        </p:spPr>
        <p:txBody>
          <a:bodyPr>
            <a:normAutofit fontScale="70000" lnSpcReduction="20000"/>
          </a:bodyPr>
          <a:lstStyle/>
          <a:p>
            <a:pPr fontAlgn="base"/>
            <a:r>
              <a:rPr lang="en-GB" dirty="0"/>
              <a:t>The key event in this chapter is the phone call between Mrs. </a:t>
            </a:r>
            <a:r>
              <a:rPr lang="en-GB" dirty="0" err="1"/>
              <a:t>Lochie</a:t>
            </a:r>
            <a:r>
              <a:rPr lang="en-GB" dirty="0"/>
              <a:t> and LRC</a:t>
            </a:r>
            <a:r>
              <a:rPr lang="en-GB" dirty="0" smtClean="0"/>
              <a:t>.</a:t>
            </a:r>
            <a:endParaRPr lang="en-GB" dirty="0"/>
          </a:p>
          <a:p>
            <a:pPr fontAlgn="base"/>
            <a:r>
              <a:rPr lang="en-GB" dirty="0"/>
              <a:t>“Aye he was always clean-mouthed, I’ll say that for him. But this morning he came in with a doll.” (p.147</a:t>
            </a:r>
            <a:r>
              <a:rPr lang="en-GB" dirty="0" smtClean="0"/>
              <a:t>)</a:t>
            </a:r>
          </a:p>
          <a:p>
            <a:pPr fontAlgn="base"/>
            <a:r>
              <a:rPr lang="en-GB" dirty="0" smtClean="0"/>
              <a:t>The </a:t>
            </a:r>
            <a:r>
              <a:rPr lang="en-GB" dirty="0"/>
              <a:t>doll is a device which shows outwardly the change of in </a:t>
            </a:r>
            <a:r>
              <a:rPr lang="en-GB" dirty="0" err="1"/>
              <a:t>Duror</a:t>
            </a:r>
            <a:r>
              <a:rPr lang="en-GB" dirty="0"/>
              <a:t> which has happened inwardly. The doll (innocence) in his hands is ruined (raped). </a:t>
            </a:r>
            <a:endParaRPr lang="en-GB" dirty="0" smtClean="0"/>
          </a:p>
          <a:p>
            <a:pPr fontAlgn="base"/>
            <a:r>
              <a:rPr lang="en-GB" dirty="0" smtClean="0"/>
              <a:t>When </a:t>
            </a:r>
            <a:r>
              <a:rPr lang="en-GB" dirty="0"/>
              <a:t>speaking about he speaks in foul terms about “seed” suggesting that Calum has masturbated over the doll where the reader </a:t>
            </a:r>
            <a:r>
              <a:rPr lang="en-GB" dirty="0" smtClean="0"/>
              <a:t>can infer </a:t>
            </a:r>
            <a:r>
              <a:rPr lang="en-GB" dirty="0"/>
              <a:t>(dramatic irony) that it was, in fact, </a:t>
            </a:r>
            <a:r>
              <a:rPr lang="en-GB" dirty="0" err="1"/>
              <a:t>Duror</a:t>
            </a:r>
            <a:r>
              <a:rPr lang="en-GB" dirty="0"/>
              <a:t>. </a:t>
            </a:r>
            <a:endParaRPr lang="en-GB" dirty="0" smtClean="0"/>
          </a:p>
          <a:p>
            <a:pPr fontAlgn="base"/>
            <a:r>
              <a:rPr lang="en-GB" dirty="0" smtClean="0"/>
              <a:t>Thus </a:t>
            </a:r>
            <a:r>
              <a:rPr lang="en-GB" dirty="0"/>
              <a:t>innocence has been lost and the characters spiral down to their inevitable fates</a:t>
            </a:r>
            <a:r>
              <a:rPr lang="en-GB" dirty="0" smtClean="0"/>
              <a:t>.</a:t>
            </a:r>
            <a:endParaRPr lang="en-GB" dirty="0"/>
          </a:p>
          <a:p>
            <a:pPr fontAlgn="base"/>
            <a:r>
              <a:rPr lang="en-GB" dirty="0"/>
              <a:t>This doll is used as a device to develop the story and the characters.</a:t>
            </a:r>
          </a:p>
          <a:p>
            <a:pPr fontAlgn="base"/>
            <a:endParaRPr lang="en-US" dirty="0"/>
          </a:p>
        </p:txBody>
      </p:sp>
    </p:spTree>
    <p:extLst>
      <p:ext uri="{BB962C8B-B14F-4D97-AF65-F5344CB8AC3E}">
        <p14:creationId xmlns:p14="http://schemas.microsoft.com/office/powerpoint/2010/main" xmlns="" val="45459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Evil - </a:t>
            </a:r>
            <a:r>
              <a:rPr lang="en-GB" dirty="0" err="1" smtClean="0"/>
              <a:t>Duror</a:t>
            </a:r>
            <a:endParaRPr lang="en-US" dirty="0"/>
          </a:p>
        </p:txBody>
      </p:sp>
      <p:sp>
        <p:nvSpPr>
          <p:cNvPr id="3" name="Content Placeholder 2"/>
          <p:cNvSpPr>
            <a:spLocks noGrp="1"/>
          </p:cNvSpPr>
          <p:nvPr>
            <p:ph idx="1"/>
          </p:nvPr>
        </p:nvSpPr>
        <p:spPr>
          <a:xfrm>
            <a:off x="864798" y="1789611"/>
            <a:ext cx="10153722" cy="4463143"/>
          </a:xfrm>
        </p:spPr>
        <p:txBody>
          <a:bodyPr>
            <a:normAutofit fontScale="70000" lnSpcReduction="20000"/>
          </a:bodyPr>
          <a:lstStyle/>
          <a:p>
            <a:r>
              <a:rPr lang="en-GB" dirty="0"/>
              <a:t>Calum’s compassion for the rabbits angers </a:t>
            </a:r>
            <a:r>
              <a:rPr lang="en-GB" dirty="0" err="1" smtClean="0"/>
              <a:t>Duror</a:t>
            </a:r>
            <a:endParaRPr lang="en-GB" dirty="0"/>
          </a:p>
          <a:p>
            <a:r>
              <a:rPr lang="en-GB" dirty="0" smtClean="0"/>
              <a:t>He </a:t>
            </a:r>
            <a:r>
              <a:rPr lang="en-GB" dirty="0"/>
              <a:t>vows to get rid of the brothers </a:t>
            </a:r>
            <a:r>
              <a:rPr lang="en-GB" dirty="0" err="1"/>
              <a:t>Duror</a:t>
            </a:r>
            <a:r>
              <a:rPr lang="en-GB" dirty="0"/>
              <a:t> spies on the brothers – his hatred revealed </a:t>
            </a:r>
            <a:r>
              <a:rPr lang="en-GB" dirty="0" err="1"/>
              <a:t>Duror</a:t>
            </a:r>
            <a:r>
              <a:rPr lang="en-GB" dirty="0"/>
              <a:t> thinks that his obsession with the brothers is a ‘noose of </a:t>
            </a:r>
            <a:r>
              <a:rPr lang="en-GB" dirty="0" smtClean="0"/>
              <a:t>disgust’</a:t>
            </a:r>
          </a:p>
          <a:p>
            <a:r>
              <a:rPr lang="en-GB" dirty="0" smtClean="0"/>
              <a:t>Shocking </a:t>
            </a:r>
            <a:r>
              <a:rPr lang="en-GB" dirty="0"/>
              <a:t>revelation from </a:t>
            </a:r>
            <a:r>
              <a:rPr lang="en-GB" dirty="0" err="1"/>
              <a:t>Duror’s</a:t>
            </a:r>
            <a:r>
              <a:rPr lang="en-GB" dirty="0"/>
              <a:t> childhood. His revulsion of anything imperfect stems from </a:t>
            </a:r>
            <a:r>
              <a:rPr lang="en-GB" dirty="0" smtClean="0"/>
              <a:t>childhood.</a:t>
            </a:r>
          </a:p>
          <a:p>
            <a:r>
              <a:rPr lang="en-GB" dirty="0" smtClean="0"/>
              <a:t>There </a:t>
            </a:r>
            <a:r>
              <a:rPr lang="en-GB" dirty="0"/>
              <a:t>is an indication that </a:t>
            </a:r>
            <a:r>
              <a:rPr lang="en-GB" dirty="0" err="1"/>
              <a:t>Duror</a:t>
            </a:r>
            <a:r>
              <a:rPr lang="en-GB" dirty="0"/>
              <a:t> may act on his feelings of hatred </a:t>
            </a:r>
            <a:endParaRPr lang="en-GB" dirty="0" smtClean="0"/>
          </a:p>
          <a:p>
            <a:r>
              <a:rPr lang="en-GB" dirty="0" smtClean="0"/>
              <a:t>He </a:t>
            </a:r>
            <a:r>
              <a:rPr lang="en-GB" dirty="0"/>
              <a:t>is obsessed with the brothers and cannot help spying on them Shockingly, </a:t>
            </a:r>
            <a:r>
              <a:rPr lang="en-GB" dirty="0" err="1"/>
              <a:t>Duror</a:t>
            </a:r>
            <a:r>
              <a:rPr lang="en-GB" dirty="0"/>
              <a:t> supports the Nazi regime </a:t>
            </a:r>
            <a:endParaRPr lang="en-GB" dirty="0" smtClean="0"/>
          </a:p>
          <a:p>
            <a:r>
              <a:rPr lang="en-GB" dirty="0" smtClean="0"/>
              <a:t>He </a:t>
            </a:r>
            <a:r>
              <a:rPr lang="en-GB" dirty="0"/>
              <a:t>fantasises about murder We become aware that the hatred in </a:t>
            </a:r>
            <a:r>
              <a:rPr lang="en-GB" dirty="0" err="1"/>
              <a:t>Duror</a:t>
            </a:r>
            <a:r>
              <a:rPr lang="en-GB" dirty="0"/>
              <a:t> will not leave him without tragic consequences</a:t>
            </a:r>
            <a:endParaRPr lang="en-US" dirty="0"/>
          </a:p>
        </p:txBody>
      </p:sp>
    </p:spTree>
    <p:extLst>
      <p:ext uri="{BB962C8B-B14F-4D97-AF65-F5344CB8AC3E}">
        <p14:creationId xmlns:p14="http://schemas.microsoft.com/office/powerpoint/2010/main" xmlns="" val="14384981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09" y="0"/>
            <a:ext cx="9875520" cy="1356360"/>
          </a:xfrm>
        </p:spPr>
        <p:txBody>
          <a:bodyPr>
            <a:normAutofit fontScale="90000"/>
          </a:bodyPr>
          <a:lstStyle/>
          <a:p>
            <a:r>
              <a:rPr lang="en-GB" dirty="0" smtClean="0"/>
              <a:t>Chapter 14 </a:t>
            </a:r>
            <a:r>
              <a:rPr lang="en-GB" dirty="0"/>
              <a:t>-  </a:t>
            </a:r>
            <a:r>
              <a:rPr lang="en-GB" dirty="0" err="1"/>
              <a:t>Duror’s</a:t>
            </a:r>
            <a:r>
              <a:rPr lang="en-GB" dirty="0"/>
              <a:t> second appointment with LRC and the revelations about the doll</a:t>
            </a:r>
            <a:endParaRPr lang="en-US" dirty="0"/>
          </a:p>
        </p:txBody>
      </p:sp>
      <p:sp>
        <p:nvSpPr>
          <p:cNvPr id="3" name="Content Placeholder 2"/>
          <p:cNvSpPr>
            <a:spLocks noGrp="1"/>
          </p:cNvSpPr>
          <p:nvPr>
            <p:ph idx="1"/>
          </p:nvPr>
        </p:nvSpPr>
        <p:spPr>
          <a:xfrm>
            <a:off x="751114" y="1240972"/>
            <a:ext cx="10744200" cy="5264330"/>
          </a:xfrm>
        </p:spPr>
        <p:txBody>
          <a:bodyPr>
            <a:normAutofit fontScale="62500" lnSpcReduction="20000"/>
          </a:bodyPr>
          <a:lstStyle/>
          <a:p>
            <a:pPr fontAlgn="base"/>
            <a:r>
              <a:rPr lang="en-GB" dirty="0"/>
              <a:t>Note the beautiful setting at the start of the chapter: “Of all the bonny corners in the wood, this was the bonniest” (p.149)</a:t>
            </a:r>
          </a:p>
          <a:p>
            <a:pPr fontAlgn="base"/>
            <a:r>
              <a:rPr lang="en-GB" dirty="0"/>
              <a:t>This is the place where Neil and Calum are at their happiest. It is therefore ironic that the most dreadful conclusion of the book will happen at the most beautiful place. The use of </a:t>
            </a:r>
            <a:r>
              <a:rPr lang="en-GB" b="1" dirty="0"/>
              <a:t>contrast</a:t>
            </a:r>
            <a:r>
              <a:rPr lang="en-GB" dirty="0"/>
              <a:t> brings out the horror of the end of the book. The use of the colloquial “bonny” adds to the friendliness and attractiveness of the location</a:t>
            </a:r>
            <a:r>
              <a:rPr lang="en-GB" dirty="0" smtClean="0"/>
              <a:t>.</a:t>
            </a:r>
          </a:p>
          <a:p>
            <a:pPr fontAlgn="base"/>
            <a:r>
              <a:rPr lang="en-GB" dirty="0"/>
              <a:t>The doll is used as the device to bring matters to a climax –it demonstrates that </a:t>
            </a:r>
            <a:r>
              <a:rPr lang="en-GB" dirty="0" err="1"/>
              <a:t>Duror’s</a:t>
            </a:r>
            <a:r>
              <a:rPr lang="en-GB" dirty="0"/>
              <a:t> madness is reaching its climax and it offers LRC’s the reason she has been looking for to get the cone gatherers out of ‘her’ wood</a:t>
            </a:r>
            <a:r>
              <a:rPr lang="en-GB" dirty="0" smtClean="0"/>
              <a:t>.</a:t>
            </a:r>
            <a:endParaRPr lang="en-GB" dirty="0"/>
          </a:p>
          <a:p>
            <a:pPr fontAlgn="base"/>
            <a:r>
              <a:rPr lang="en-GB" dirty="0"/>
              <a:t>“In </a:t>
            </a:r>
            <a:r>
              <a:rPr lang="en-GB" dirty="0" err="1"/>
              <a:t>Duror’s</a:t>
            </a:r>
            <a:r>
              <a:rPr lang="en-GB" dirty="0"/>
              <a:t> repetitious incoherence the word seed kept recurring” (p.158) suggests semen and that </a:t>
            </a:r>
            <a:r>
              <a:rPr lang="en-GB" dirty="0" err="1"/>
              <a:t>Duror</a:t>
            </a:r>
            <a:r>
              <a:rPr lang="en-GB" dirty="0"/>
              <a:t> was accusing Calum of masturbating over the doll</a:t>
            </a:r>
            <a:r>
              <a:rPr lang="en-GB" dirty="0" smtClean="0"/>
              <a:t>.</a:t>
            </a:r>
            <a:endParaRPr lang="en-GB" dirty="0"/>
          </a:p>
          <a:p>
            <a:pPr fontAlgn="base"/>
            <a:r>
              <a:rPr lang="en-GB" dirty="0"/>
              <a:t>For a second time (the first was the Doctor’s appointment) the roots of </a:t>
            </a:r>
            <a:r>
              <a:rPr lang="en-GB" dirty="0" err="1"/>
              <a:t>Duror’s</a:t>
            </a:r>
            <a:r>
              <a:rPr lang="en-GB" dirty="0"/>
              <a:t> madness are considered. This time Tulloch and LRC explore the roots of </a:t>
            </a:r>
            <a:r>
              <a:rPr lang="en-GB" dirty="0" err="1"/>
              <a:t>Duror’s</a:t>
            </a:r>
            <a:r>
              <a:rPr lang="en-GB" dirty="0"/>
              <a:t> madness: “Why had </a:t>
            </a:r>
            <a:r>
              <a:rPr lang="en-GB" dirty="0" err="1"/>
              <a:t>Duror</a:t>
            </a:r>
            <a:r>
              <a:rPr lang="en-GB" dirty="0"/>
              <a:t> taken a spite against Calum?” (p.159)</a:t>
            </a:r>
          </a:p>
          <a:p>
            <a:pPr fontAlgn="base"/>
            <a:endParaRPr lang="en-GB" dirty="0"/>
          </a:p>
          <a:p>
            <a:pPr fontAlgn="base"/>
            <a:endParaRPr lang="en-US" dirty="0"/>
          </a:p>
        </p:txBody>
      </p:sp>
    </p:spTree>
    <p:extLst>
      <p:ext uri="{BB962C8B-B14F-4D97-AF65-F5344CB8AC3E}">
        <p14:creationId xmlns:p14="http://schemas.microsoft.com/office/powerpoint/2010/main" xmlns="" val="343395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The Doll</a:t>
            </a:r>
          </a:p>
        </p:txBody>
      </p:sp>
      <p:sp>
        <p:nvSpPr>
          <p:cNvPr id="63491" name="Content Placeholder 2"/>
          <p:cNvSpPr>
            <a:spLocks noGrp="1"/>
          </p:cNvSpPr>
          <p:nvPr>
            <p:ph idx="1"/>
          </p:nvPr>
        </p:nvSpPr>
        <p:spPr>
          <a:xfrm>
            <a:off x="561703" y="966652"/>
            <a:ext cx="11260183" cy="5368834"/>
          </a:xfrm>
        </p:spPr>
        <p:txBody>
          <a:bodyPr>
            <a:noAutofit/>
          </a:bodyPr>
          <a:lstStyle/>
          <a:p>
            <a:pPr eaLnBrk="1" hangingPunct="1"/>
            <a:r>
              <a:rPr lang="en-GB" altLang="en-US" sz="2200" b="1" dirty="0"/>
              <a:t>“Bosom……..shameful”  </a:t>
            </a:r>
            <a:r>
              <a:rPr lang="en-GB" altLang="en-US" sz="2200" dirty="0"/>
              <a:t>the implication of the conversation between Lady Runcie Campbell, </a:t>
            </a:r>
            <a:r>
              <a:rPr lang="en-GB" altLang="en-US" sz="2200" dirty="0" err="1"/>
              <a:t>Duror</a:t>
            </a:r>
            <a:r>
              <a:rPr lang="en-GB" altLang="en-US" sz="2200" dirty="0"/>
              <a:t> and Tulloch is that of sexual implications.</a:t>
            </a:r>
          </a:p>
          <a:p>
            <a:pPr eaLnBrk="1" hangingPunct="1"/>
            <a:r>
              <a:rPr lang="en-GB" altLang="en-US" sz="2200" dirty="0"/>
              <a:t>Lady Runcie Campbell doesn’t see the doll as innocent.  When Tulloch asks for the doll for his daughter she sees the doll as obscene.  </a:t>
            </a:r>
          </a:p>
          <a:p>
            <a:pPr eaLnBrk="1" hangingPunct="1"/>
            <a:r>
              <a:rPr lang="en-GB" altLang="en-US" sz="2200" dirty="0"/>
              <a:t>Tulloch knows that Calum would have made a leg for the doll – biblical allusion of the cripple who couldn’t walk. </a:t>
            </a:r>
          </a:p>
          <a:p>
            <a:pPr eaLnBrk="1" hangingPunct="1"/>
            <a:r>
              <a:rPr lang="en-GB" altLang="en-US" sz="2200" dirty="0"/>
              <a:t>Tulloch says that </a:t>
            </a:r>
            <a:r>
              <a:rPr lang="en-GB" altLang="en-US" sz="2200" dirty="0" err="1"/>
              <a:t>Duror</a:t>
            </a:r>
            <a:r>
              <a:rPr lang="en-GB" altLang="en-US" sz="2200" dirty="0"/>
              <a:t> is ill.  If Lady Runcie Campbell has to admit that Calum and Neil have been treated badly then she has to admit that she treated them badly.</a:t>
            </a:r>
          </a:p>
          <a:p>
            <a:pPr eaLnBrk="1" hangingPunct="1"/>
            <a:r>
              <a:rPr lang="en-GB" altLang="en-US" sz="2200" dirty="0"/>
              <a:t>It shows Calum innocent personality as he purely sees the doll as a broken toy with no sexual implications that </a:t>
            </a:r>
            <a:r>
              <a:rPr lang="en-GB" altLang="en-US" sz="2200" dirty="0" err="1"/>
              <a:t>Duror</a:t>
            </a:r>
            <a:r>
              <a:rPr lang="en-GB" altLang="en-US" sz="2200" dirty="0"/>
              <a:t> has spread rumours about.</a:t>
            </a:r>
          </a:p>
          <a:p>
            <a:pPr eaLnBrk="1" hangingPunct="1"/>
            <a:r>
              <a:rPr lang="en-GB" altLang="en-US" sz="2200" dirty="0"/>
              <a:t>We see </a:t>
            </a:r>
            <a:r>
              <a:rPr lang="en-GB" altLang="en-US" sz="2200" dirty="0" err="1"/>
              <a:t>Duror</a:t>
            </a:r>
            <a:r>
              <a:rPr lang="en-GB" altLang="en-US" sz="2200" dirty="0"/>
              <a:t> dressed very ruggedly and is ill mannered. His shameful appearance shows the image of mind as well. His mind has become very deluded and has taken every opportunity to make the cone gatherers life’s a living hell. </a:t>
            </a:r>
          </a:p>
          <a:p>
            <a:pPr eaLnBrk="1" hangingPunct="1"/>
            <a:endParaRPr lang="en-US" altLang="en-US" sz="2200" dirty="0" smtClean="0"/>
          </a:p>
        </p:txBody>
      </p:sp>
    </p:spTree>
    <p:extLst>
      <p:ext uri="{BB962C8B-B14F-4D97-AF65-F5344CB8AC3E}">
        <p14:creationId xmlns:p14="http://schemas.microsoft.com/office/powerpoint/2010/main" xmlns="" val="160599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3" end="3"/>
                                            </p:txEl>
                                          </p:spTgt>
                                        </p:tgtEl>
                                        <p:attrNameLst>
                                          <p:attrName>style.visibility</p:attrName>
                                        </p:attrNameLst>
                                      </p:cBhvr>
                                      <p:to>
                                        <p:strVal val="visible"/>
                                      </p:to>
                                    </p:set>
                                    <p:anim calcmode="lin" valueType="num">
                                      <p:cBhvr additive="base">
                                        <p:cTn id="25"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3491">
                                            <p:txEl>
                                              <p:pRg st="4" end="4"/>
                                            </p:txEl>
                                          </p:spTgt>
                                        </p:tgtEl>
                                        <p:attrNameLst>
                                          <p:attrName>style.visibility</p:attrName>
                                        </p:attrNameLst>
                                      </p:cBhvr>
                                      <p:to>
                                        <p:strVal val="visible"/>
                                      </p:to>
                                    </p:set>
                                    <p:anim calcmode="lin" valueType="num">
                                      <p:cBhvr additive="base">
                                        <p:cTn id="31"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3491">
                                            <p:txEl>
                                              <p:pRg st="5" end="5"/>
                                            </p:txEl>
                                          </p:spTgt>
                                        </p:tgtEl>
                                        <p:attrNameLst>
                                          <p:attrName>style.visibility</p:attrName>
                                        </p:attrNameLst>
                                      </p:cBhvr>
                                      <p:to>
                                        <p:strVal val="visible"/>
                                      </p:to>
                                    </p:set>
                                    <p:anim calcmode="lin" valueType="num">
                                      <p:cBhvr additive="base">
                                        <p:cTn id="37"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Chapter 15</a:t>
            </a:r>
          </a:p>
        </p:txBody>
      </p:sp>
      <p:sp>
        <p:nvSpPr>
          <p:cNvPr id="63491" name="Content Placeholder 2"/>
          <p:cNvSpPr>
            <a:spLocks noGrp="1"/>
          </p:cNvSpPr>
          <p:nvPr>
            <p:ph idx="1"/>
          </p:nvPr>
        </p:nvSpPr>
        <p:spPr>
          <a:xfrm>
            <a:off x="561703" y="966652"/>
            <a:ext cx="11260183" cy="5368834"/>
          </a:xfrm>
        </p:spPr>
        <p:txBody>
          <a:bodyPr>
            <a:noAutofit/>
          </a:bodyPr>
          <a:lstStyle/>
          <a:p>
            <a:pPr fontAlgn="base"/>
            <a:r>
              <a:rPr lang="en-GB" sz="2400" dirty="0"/>
              <a:t>Roderick climbs the </a:t>
            </a:r>
            <a:r>
              <a:rPr lang="en-GB" sz="2400" dirty="0" smtClean="0"/>
              <a:t>tree</a:t>
            </a:r>
            <a:endParaRPr lang="en-GB" sz="2400" dirty="0"/>
          </a:p>
          <a:p>
            <a:pPr fontAlgn="base"/>
            <a:r>
              <a:rPr lang="en-GB" sz="2400" dirty="0"/>
              <a:t>“It is one of the very big trees at the end of the park; a silver fir” (p.163) </a:t>
            </a:r>
            <a:endParaRPr lang="en-GB" sz="2400" dirty="0" smtClean="0"/>
          </a:p>
          <a:p>
            <a:pPr fontAlgn="base"/>
            <a:r>
              <a:rPr lang="en-GB" sz="2400" dirty="0" smtClean="0"/>
              <a:t>Roderick </a:t>
            </a:r>
            <a:r>
              <a:rPr lang="en-GB" sz="2400" dirty="0"/>
              <a:t>chooses the climb a tree which is symbolic of the huge barrier between classes. He wishes to join the cone gatherers and pick cones – he aligns himself with the “green abundant future” of the new wood, not the barren past or the anguished present. </a:t>
            </a:r>
            <a:endParaRPr lang="en-GB" sz="2400" dirty="0" smtClean="0"/>
          </a:p>
          <a:p>
            <a:pPr fontAlgn="base"/>
            <a:r>
              <a:rPr lang="en-GB" sz="2400" dirty="0" smtClean="0"/>
              <a:t>However </a:t>
            </a:r>
            <a:r>
              <a:rPr lang="en-GB" sz="2400" dirty="0"/>
              <a:t>he also wants the cone gatherers to get back in favour with LRC, he hopes that if they help him she will let them stay</a:t>
            </a:r>
            <a:r>
              <a:rPr lang="en-GB" sz="2400" dirty="0" smtClean="0"/>
              <a:t>.</a:t>
            </a:r>
            <a:endParaRPr lang="en-GB" sz="2400" dirty="0"/>
          </a:p>
          <a:p>
            <a:pPr fontAlgn="base"/>
            <a:r>
              <a:rPr lang="en-GB" sz="2400" dirty="0"/>
              <a:t>He’s making a statement about the social barrier – he’s going to climb it.</a:t>
            </a:r>
          </a:p>
          <a:p>
            <a:pPr fontAlgn="base"/>
            <a:r>
              <a:rPr lang="en-GB" sz="2400" dirty="0"/>
              <a:t>He wants to become a cone gatherer</a:t>
            </a:r>
          </a:p>
          <a:p>
            <a:pPr fontAlgn="base"/>
            <a:r>
              <a:rPr lang="en-GB" sz="2400" dirty="0"/>
              <a:t>When in danger only the cone gatherers can rescue him, this he hopes will restore them to favour with his mother</a:t>
            </a:r>
          </a:p>
          <a:p>
            <a:pPr eaLnBrk="1" hangingPunct="1"/>
            <a:endParaRPr lang="en-GB" altLang="en-US" sz="1600" dirty="0" smtClean="0"/>
          </a:p>
        </p:txBody>
      </p:sp>
    </p:spTree>
    <p:extLst>
      <p:ext uri="{BB962C8B-B14F-4D97-AF65-F5344CB8AC3E}">
        <p14:creationId xmlns:p14="http://schemas.microsoft.com/office/powerpoint/2010/main" xmlns="" val="208255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3" end="3"/>
                                            </p:txEl>
                                          </p:spTgt>
                                        </p:tgtEl>
                                        <p:attrNameLst>
                                          <p:attrName>style.visibility</p:attrName>
                                        </p:attrNameLst>
                                      </p:cBhvr>
                                      <p:to>
                                        <p:strVal val="visible"/>
                                      </p:to>
                                    </p:set>
                                    <p:anim calcmode="lin" valueType="num">
                                      <p:cBhvr additive="base">
                                        <p:cTn id="25"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3491">
                                            <p:txEl>
                                              <p:pRg st="4" end="4"/>
                                            </p:txEl>
                                          </p:spTgt>
                                        </p:tgtEl>
                                        <p:attrNameLst>
                                          <p:attrName>style.visibility</p:attrName>
                                        </p:attrNameLst>
                                      </p:cBhvr>
                                      <p:to>
                                        <p:strVal val="visible"/>
                                      </p:to>
                                    </p:set>
                                    <p:anim calcmode="lin" valueType="num">
                                      <p:cBhvr additive="base">
                                        <p:cTn id="31"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3491">
                                            <p:txEl>
                                              <p:pRg st="5" end="5"/>
                                            </p:txEl>
                                          </p:spTgt>
                                        </p:tgtEl>
                                        <p:attrNameLst>
                                          <p:attrName>style.visibility</p:attrName>
                                        </p:attrNameLst>
                                      </p:cBhvr>
                                      <p:to>
                                        <p:strVal val="visible"/>
                                      </p:to>
                                    </p:set>
                                    <p:anim calcmode="lin" valueType="num">
                                      <p:cBhvr additive="base">
                                        <p:cTn id="37"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3491">
                                            <p:txEl>
                                              <p:pRg st="6" end="6"/>
                                            </p:txEl>
                                          </p:spTgt>
                                        </p:tgtEl>
                                        <p:attrNameLst>
                                          <p:attrName>style.visibility</p:attrName>
                                        </p:attrNameLst>
                                      </p:cBhvr>
                                      <p:to>
                                        <p:strVal val="visible"/>
                                      </p:to>
                                    </p:set>
                                    <p:anim calcmode="lin" valueType="num">
                                      <p:cBhvr additive="base">
                                        <p:cTn id="43" dur="500" fill="hold"/>
                                        <p:tgtEl>
                                          <p:spTgt spid="6349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4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Chapter 16</a:t>
            </a:r>
          </a:p>
        </p:txBody>
      </p:sp>
      <p:sp>
        <p:nvSpPr>
          <p:cNvPr id="63491" name="Content Placeholder 2"/>
          <p:cNvSpPr>
            <a:spLocks noGrp="1"/>
          </p:cNvSpPr>
          <p:nvPr>
            <p:ph idx="1"/>
          </p:nvPr>
        </p:nvSpPr>
        <p:spPr>
          <a:xfrm>
            <a:off x="561703" y="966652"/>
            <a:ext cx="11416937" cy="5734594"/>
          </a:xfrm>
        </p:spPr>
        <p:txBody>
          <a:bodyPr>
            <a:noAutofit/>
          </a:bodyPr>
          <a:lstStyle/>
          <a:p>
            <a:pPr fontAlgn="base"/>
            <a:r>
              <a:rPr lang="en-GB" sz="2200" dirty="0"/>
              <a:t>Comic scenes of </a:t>
            </a:r>
            <a:r>
              <a:rPr lang="en-GB" sz="2200" dirty="0" err="1"/>
              <a:t>Erchie</a:t>
            </a:r>
            <a:r>
              <a:rPr lang="en-GB" sz="2200" dirty="0"/>
              <a:t> Graham going to ask the cone gatherers for help brings out the tragedy at the end through </a:t>
            </a:r>
            <a:r>
              <a:rPr lang="en-GB" sz="2200" b="1" dirty="0"/>
              <a:t>contrast</a:t>
            </a:r>
            <a:r>
              <a:rPr lang="en-GB" sz="2200" dirty="0"/>
              <a:t>.</a:t>
            </a:r>
          </a:p>
          <a:p>
            <a:pPr fontAlgn="base"/>
            <a:r>
              <a:rPr lang="en-GB" sz="2200" dirty="0"/>
              <a:t>Neil refuses to help, he wants LRC to come </a:t>
            </a:r>
            <a:r>
              <a:rPr lang="en-GB" sz="2200" dirty="0" smtClean="0"/>
              <a:t>and ask</a:t>
            </a:r>
            <a:r>
              <a:rPr lang="en-GB" sz="2200" dirty="0"/>
              <a:t>                                                         </a:t>
            </a:r>
            <a:endParaRPr lang="en-GB" sz="2200" dirty="0" smtClean="0"/>
          </a:p>
          <a:p>
            <a:pPr fontAlgn="base"/>
            <a:r>
              <a:rPr lang="en-GB" sz="2200" dirty="0" smtClean="0"/>
              <a:t> </a:t>
            </a:r>
            <a:r>
              <a:rPr lang="en-GB" sz="2200" dirty="0"/>
              <a:t>“If she wants our help, let her come and ask for it</a:t>
            </a:r>
            <a:r>
              <a:rPr lang="en-GB" sz="2200" dirty="0" smtClean="0"/>
              <a:t>.”</a:t>
            </a:r>
            <a:r>
              <a:rPr lang="en-GB" sz="2200" dirty="0"/>
              <a:t> </a:t>
            </a:r>
            <a:r>
              <a:rPr lang="en-GB" sz="2200" dirty="0" smtClean="0"/>
              <a:t>“</a:t>
            </a:r>
            <a:r>
              <a:rPr lang="en-GB" sz="2200" dirty="0"/>
              <a:t>We could have perished in the storm, for all she </a:t>
            </a:r>
            <a:r>
              <a:rPr lang="en-GB" sz="2200" dirty="0" smtClean="0"/>
              <a:t>cared.</a:t>
            </a:r>
            <a:r>
              <a:rPr lang="en-GB" sz="2200" dirty="0"/>
              <a:t> </a:t>
            </a:r>
            <a:r>
              <a:rPr lang="en-GB" sz="2200" dirty="0" smtClean="0"/>
              <a:t>Was </a:t>
            </a:r>
            <a:r>
              <a:rPr lang="en-GB" sz="2200" dirty="0"/>
              <a:t>that not murder?”</a:t>
            </a:r>
          </a:p>
          <a:p>
            <a:pPr fontAlgn="base"/>
            <a:r>
              <a:rPr lang="en-GB" sz="2200" dirty="0"/>
              <a:t>Graham then encounters </a:t>
            </a:r>
            <a:r>
              <a:rPr lang="en-GB" sz="2200" dirty="0" err="1"/>
              <a:t>Duror</a:t>
            </a:r>
            <a:r>
              <a:rPr lang="en-GB" sz="2200" dirty="0"/>
              <a:t>. He tells </a:t>
            </a:r>
            <a:r>
              <a:rPr lang="en-GB" sz="2200" dirty="0" err="1"/>
              <a:t>Duror</a:t>
            </a:r>
            <a:r>
              <a:rPr lang="en-GB" sz="2200" dirty="0"/>
              <a:t> about his failure to get the cone gatherers to help. Unbeknown to him this gives </a:t>
            </a:r>
            <a:r>
              <a:rPr lang="en-GB" sz="2200" dirty="0" err="1"/>
              <a:t>Duror</a:t>
            </a:r>
            <a:r>
              <a:rPr lang="en-GB" sz="2200" dirty="0"/>
              <a:t> his final motivation for killing Calum – they have caused offence to the lady he has secretly admired from afar.                                                                            </a:t>
            </a:r>
          </a:p>
          <a:p>
            <a:pPr fontAlgn="base"/>
            <a:r>
              <a:rPr lang="en-GB" sz="2200" dirty="0"/>
              <a:t>“</a:t>
            </a:r>
            <a:r>
              <a:rPr lang="en-GB" sz="2200" dirty="0" err="1"/>
              <a:t>Duror</a:t>
            </a:r>
            <a:r>
              <a:rPr lang="en-GB" sz="2200" dirty="0"/>
              <a:t> was stalking away towards the point.” “It was as if the rotting tree itself had moved.” This final reference to the metaphor of the tree shows the final outcomes of </a:t>
            </a:r>
            <a:r>
              <a:rPr lang="en-GB" sz="2200" dirty="0" err="1"/>
              <a:t>Duror’s</a:t>
            </a:r>
            <a:r>
              <a:rPr lang="en-GB" sz="2200" dirty="0"/>
              <a:t> corruption – we have moved from rape onto murder and ultimately to his suicide. The </a:t>
            </a:r>
            <a:r>
              <a:rPr lang="en-GB" sz="2200" b="1" dirty="0"/>
              <a:t>word choice</a:t>
            </a:r>
            <a:r>
              <a:rPr lang="en-GB" sz="2200" dirty="0"/>
              <a:t> “stalking” suggests his deliberate planning, actions and choice.</a:t>
            </a:r>
          </a:p>
          <a:p>
            <a:pPr eaLnBrk="1" hangingPunct="1"/>
            <a:endParaRPr lang="en-GB" altLang="en-US" sz="2200" dirty="0" smtClean="0"/>
          </a:p>
        </p:txBody>
      </p:sp>
    </p:spTree>
    <p:extLst>
      <p:ext uri="{BB962C8B-B14F-4D97-AF65-F5344CB8AC3E}">
        <p14:creationId xmlns:p14="http://schemas.microsoft.com/office/powerpoint/2010/main" xmlns="" val="117401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3" end="3"/>
                                            </p:txEl>
                                          </p:spTgt>
                                        </p:tgtEl>
                                        <p:attrNameLst>
                                          <p:attrName>style.visibility</p:attrName>
                                        </p:attrNameLst>
                                      </p:cBhvr>
                                      <p:to>
                                        <p:strVal val="visible"/>
                                      </p:to>
                                    </p:set>
                                    <p:anim calcmode="lin" valueType="num">
                                      <p:cBhvr additive="base">
                                        <p:cTn id="25"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3491">
                                            <p:txEl>
                                              <p:pRg st="4" end="4"/>
                                            </p:txEl>
                                          </p:spTgt>
                                        </p:tgtEl>
                                        <p:attrNameLst>
                                          <p:attrName>style.visibility</p:attrName>
                                        </p:attrNameLst>
                                      </p:cBhvr>
                                      <p:to>
                                        <p:strVal val="visible"/>
                                      </p:to>
                                    </p:set>
                                    <p:anim calcmode="lin" valueType="num">
                                      <p:cBhvr additive="base">
                                        <p:cTn id="31"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Chapter 16</a:t>
            </a:r>
          </a:p>
        </p:txBody>
      </p:sp>
      <p:sp>
        <p:nvSpPr>
          <p:cNvPr id="63491" name="Content Placeholder 2"/>
          <p:cNvSpPr>
            <a:spLocks noGrp="1"/>
          </p:cNvSpPr>
          <p:nvPr>
            <p:ph idx="1"/>
          </p:nvPr>
        </p:nvSpPr>
        <p:spPr>
          <a:xfrm>
            <a:off x="561703" y="966652"/>
            <a:ext cx="11416937" cy="5734594"/>
          </a:xfrm>
        </p:spPr>
        <p:txBody>
          <a:bodyPr>
            <a:noAutofit/>
          </a:bodyPr>
          <a:lstStyle/>
          <a:p>
            <a:pPr fontAlgn="base"/>
            <a:r>
              <a:rPr lang="en-GB" sz="2800" dirty="0"/>
              <a:t>LRC runs to the point – she is concerned that </a:t>
            </a:r>
            <a:r>
              <a:rPr lang="en-GB" sz="2800" dirty="0" err="1"/>
              <a:t>Duror</a:t>
            </a:r>
            <a:r>
              <a:rPr lang="en-GB" sz="2800" dirty="0"/>
              <a:t> has a gun (foreshadowed by the gun shot cracking at the start of the novel and the gun lying against the doctor’s bag</a:t>
            </a:r>
            <a:r>
              <a:rPr lang="en-GB" sz="2800" dirty="0" smtClean="0"/>
              <a:t>).</a:t>
            </a:r>
          </a:p>
          <a:p>
            <a:pPr fontAlgn="base"/>
            <a:r>
              <a:rPr lang="en-GB" sz="2800" dirty="0" smtClean="0"/>
              <a:t>She arrives in time to hear a  shot</a:t>
            </a:r>
            <a:r>
              <a:rPr lang="en-GB" sz="2800" dirty="0"/>
              <a:t>                                                                             </a:t>
            </a:r>
            <a:endParaRPr lang="en-GB" sz="2800" dirty="0" smtClean="0"/>
          </a:p>
          <a:p>
            <a:pPr fontAlgn="base"/>
            <a:r>
              <a:rPr lang="en-GB" sz="2800" dirty="0" smtClean="0"/>
              <a:t> </a:t>
            </a:r>
            <a:r>
              <a:rPr lang="en-GB" sz="2800" dirty="0"/>
              <a:t>“She saw </a:t>
            </a:r>
            <a:r>
              <a:rPr lang="en-GB" sz="2800" dirty="0" err="1"/>
              <a:t>Duror</a:t>
            </a:r>
            <a:r>
              <a:rPr lang="en-GB" sz="2800" dirty="0"/>
              <a:t> before she saw them. He was </a:t>
            </a:r>
            <a:r>
              <a:rPr lang="en-GB" sz="2800" u="sng" dirty="0"/>
              <a:t>walking</a:t>
            </a:r>
            <a:r>
              <a:rPr lang="en-GB" sz="2800" dirty="0"/>
              <a:t> away among the pine trees with such </a:t>
            </a:r>
            <a:r>
              <a:rPr lang="en-GB" sz="2800" u="sng" dirty="0"/>
              <a:t>infinite desolation</a:t>
            </a:r>
            <a:r>
              <a:rPr lang="en-GB" sz="2800" dirty="0"/>
              <a:t> in his every step that it was the </a:t>
            </a:r>
            <a:r>
              <a:rPr lang="en-GB" sz="2800" dirty="0" smtClean="0"/>
              <a:t>memory </a:t>
            </a:r>
            <a:r>
              <a:rPr lang="en-GB" sz="2800" dirty="0"/>
              <a:t>of him rather than of the little hunchback dangling from the </a:t>
            </a:r>
            <a:r>
              <a:rPr lang="en-GB" sz="2800" dirty="0" smtClean="0"/>
              <a:t>tree</a:t>
            </a:r>
            <a:r>
              <a:rPr lang="en-GB" sz="2800" dirty="0"/>
              <a:t>, or that of his brother climbing so frenziedly into it which was </a:t>
            </a:r>
            <a:r>
              <a:rPr lang="en-GB" sz="2800" dirty="0" smtClean="0"/>
              <a:t>to torment </a:t>
            </a:r>
            <a:r>
              <a:rPr lang="en-GB" sz="2800" dirty="0"/>
              <a:t>her sleep for months.”</a:t>
            </a:r>
          </a:p>
          <a:p>
            <a:pPr marL="45720" indent="0" fontAlgn="base">
              <a:buNone/>
            </a:pPr>
            <a:endParaRPr lang="en-GB" sz="2800" dirty="0"/>
          </a:p>
          <a:p>
            <a:pPr eaLnBrk="1" hangingPunct="1"/>
            <a:endParaRPr lang="en-GB" altLang="en-US" sz="1800" dirty="0" smtClean="0"/>
          </a:p>
        </p:txBody>
      </p:sp>
    </p:spTree>
    <p:extLst>
      <p:ext uri="{BB962C8B-B14F-4D97-AF65-F5344CB8AC3E}">
        <p14:creationId xmlns:p14="http://schemas.microsoft.com/office/powerpoint/2010/main" xmlns="" val="417716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Chapter 16</a:t>
            </a:r>
          </a:p>
        </p:txBody>
      </p:sp>
      <p:sp>
        <p:nvSpPr>
          <p:cNvPr id="63491" name="Content Placeholder 2"/>
          <p:cNvSpPr>
            <a:spLocks noGrp="1"/>
          </p:cNvSpPr>
          <p:nvPr>
            <p:ph idx="1"/>
          </p:nvPr>
        </p:nvSpPr>
        <p:spPr>
          <a:xfrm>
            <a:off x="561703" y="966652"/>
            <a:ext cx="11416937" cy="5734594"/>
          </a:xfrm>
        </p:spPr>
        <p:txBody>
          <a:bodyPr>
            <a:noAutofit/>
          </a:bodyPr>
          <a:lstStyle/>
          <a:p>
            <a:r>
              <a:rPr lang="en-GB" sz="2800" dirty="0" err="1"/>
              <a:t>Duror</a:t>
            </a:r>
            <a:r>
              <a:rPr lang="en-GB" sz="2800" dirty="0"/>
              <a:t> </a:t>
            </a:r>
            <a:r>
              <a:rPr lang="en-GB" sz="2800" dirty="0" smtClean="0"/>
              <a:t>commits suicide</a:t>
            </a:r>
            <a:r>
              <a:rPr lang="en-GB" sz="2800" dirty="0"/>
              <a:t>:                                                                                              </a:t>
            </a:r>
            <a:endParaRPr lang="en-GB" sz="2800" dirty="0" smtClean="0"/>
          </a:p>
          <a:p>
            <a:pPr marL="45720" indent="0">
              <a:buNone/>
            </a:pPr>
            <a:r>
              <a:rPr lang="en-GB" sz="2800" dirty="0" smtClean="0"/>
              <a:t>“</a:t>
            </a:r>
            <a:r>
              <a:rPr lang="en-GB" sz="2800" dirty="0"/>
              <a:t>Somewhere on her beloved promontory </a:t>
            </a:r>
            <a:r>
              <a:rPr lang="en-GB" sz="2800" dirty="0" err="1"/>
              <a:t>Duror</a:t>
            </a:r>
            <a:r>
              <a:rPr lang="en-GB" sz="2800" dirty="0"/>
              <a:t>, with his face shattered  </a:t>
            </a:r>
            <a:r>
              <a:rPr lang="en-GB" sz="2800" dirty="0" smtClean="0"/>
              <a:t>and </a:t>
            </a:r>
            <a:r>
              <a:rPr lang="en-GB" sz="2800" dirty="0"/>
              <a:t>bloody, lay dead.” </a:t>
            </a:r>
            <a:endParaRPr lang="en-GB" sz="2800" dirty="0" smtClean="0"/>
          </a:p>
          <a:p>
            <a:pPr marL="45720" indent="0">
              <a:buNone/>
            </a:pPr>
            <a:endParaRPr lang="en-GB" sz="2800" dirty="0" smtClean="0"/>
          </a:p>
          <a:p>
            <a:r>
              <a:rPr lang="en-GB" sz="2800" dirty="0" smtClean="0"/>
              <a:t>In </a:t>
            </a:r>
            <a:r>
              <a:rPr lang="en-GB" sz="2800" dirty="0"/>
              <a:t>a few moments </a:t>
            </a:r>
            <a:r>
              <a:rPr lang="en-GB" sz="2800" dirty="0" err="1"/>
              <a:t>Duror</a:t>
            </a:r>
            <a:r>
              <a:rPr lang="en-GB" sz="2800" dirty="0"/>
              <a:t> discovers that killing Calum does not settle him, he remains totally corrupted, and in a moment of self realisation decides to end it all.</a:t>
            </a:r>
          </a:p>
          <a:p>
            <a:pPr eaLnBrk="1" hangingPunct="1"/>
            <a:endParaRPr lang="en-GB" altLang="en-US" sz="2800" dirty="0" smtClean="0"/>
          </a:p>
        </p:txBody>
      </p:sp>
    </p:spTree>
    <p:extLst>
      <p:ext uri="{BB962C8B-B14F-4D97-AF65-F5344CB8AC3E}">
        <p14:creationId xmlns:p14="http://schemas.microsoft.com/office/powerpoint/2010/main" xmlns="" val="371114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anim calcmode="lin" valueType="num">
                                      <p:cBhvr additive="base">
                                        <p:cTn id="19"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61703" y="109845"/>
            <a:ext cx="8229600" cy="1143000"/>
          </a:xfrm>
        </p:spPr>
        <p:txBody>
          <a:bodyPr/>
          <a:lstStyle/>
          <a:p>
            <a:pPr marL="54864">
              <a:defRPr/>
            </a:pPr>
            <a:r>
              <a:rPr lang="en-US" dirty="0" smtClean="0">
                <a:solidFill>
                  <a:schemeClr val="tx2">
                    <a:tint val="100000"/>
                    <a:shade val="90000"/>
                    <a:satMod val="250000"/>
                    <a:alpha val="100000"/>
                  </a:schemeClr>
                </a:solidFill>
              </a:rPr>
              <a:t>Chapter 16</a:t>
            </a:r>
          </a:p>
        </p:txBody>
      </p:sp>
      <p:sp>
        <p:nvSpPr>
          <p:cNvPr id="63491" name="Content Placeholder 2"/>
          <p:cNvSpPr>
            <a:spLocks noGrp="1"/>
          </p:cNvSpPr>
          <p:nvPr>
            <p:ph idx="1"/>
          </p:nvPr>
        </p:nvSpPr>
        <p:spPr>
          <a:xfrm>
            <a:off x="561703" y="966652"/>
            <a:ext cx="11416937" cy="5734594"/>
          </a:xfrm>
        </p:spPr>
        <p:txBody>
          <a:bodyPr>
            <a:noAutofit/>
          </a:bodyPr>
          <a:lstStyle/>
          <a:p>
            <a:r>
              <a:rPr lang="en-GB" sz="2800" b="1" dirty="0"/>
              <a:t>After Calum is killed and </a:t>
            </a:r>
            <a:r>
              <a:rPr lang="en-GB" sz="2800" b="1" dirty="0" err="1"/>
              <a:t>Duror</a:t>
            </a:r>
            <a:r>
              <a:rPr lang="en-GB" sz="2800" b="1" dirty="0"/>
              <a:t> dies things begin to fix</a:t>
            </a:r>
            <a:r>
              <a:rPr lang="en-GB" sz="2800" b="1" dirty="0" smtClean="0"/>
              <a:t>:</a:t>
            </a:r>
          </a:p>
          <a:p>
            <a:endParaRPr lang="en-GB" altLang="en-US" sz="2000" b="1" dirty="0"/>
          </a:p>
          <a:p>
            <a:pPr fontAlgn="base"/>
            <a:r>
              <a:rPr lang="en-GB" sz="2800" dirty="0"/>
              <a:t>Roderick is safely brought down.</a:t>
            </a:r>
          </a:p>
          <a:p>
            <a:pPr fontAlgn="base"/>
            <a:r>
              <a:rPr lang="en-GB" sz="2800" dirty="0"/>
              <a:t>LRC finally realises what Calum represented and with his blood dripping down on her </a:t>
            </a:r>
            <a:endParaRPr lang="en-GB" sz="2800" dirty="0" smtClean="0"/>
          </a:p>
          <a:p>
            <a:pPr fontAlgn="base"/>
            <a:r>
              <a:rPr lang="en-GB" sz="2800" dirty="0" smtClean="0"/>
              <a:t>“</a:t>
            </a:r>
            <a:r>
              <a:rPr lang="en-GB" sz="2800" dirty="0"/>
              <a:t>She could not pray, but she could weep; and as she wept pity and purified hope and joy welled up in her heart” </a:t>
            </a:r>
            <a:endParaRPr lang="en-GB" sz="2800" dirty="0" smtClean="0"/>
          </a:p>
          <a:p>
            <a:pPr fontAlgn="base"/>
            <a:r>
              <a:rPr lang="en-GB" sz="2800" dirty="0" smtClean="0"/>
              <a:t>Thus </a:t>
            </a:r>
            <a:r>
              <a:rPr lang="en-GB" sz="2800" dirty="0"/>
              <a:t>Calum’s death brings about </a:t>
            </a:r>
            <a:r>
              <a:rPr lang="en-GB" sz="2800" b="1" dirty="0"/>
              <a:t>a good outcome</a:t>
            </a:r>
            <a:r>
              <a:rPr lang="en-GB" sz="2800" dirty="0"/>
              <a:t> as evil is replaced with the hope that having been freed from the presence of a great evil (</a:t>
            </a:r>
            <a:r>
              <a:rPr lang="en-GB" sz="2800" dirty="0" err="1"/>
              <a:t>Duror</a:t>
            </a:r>
            <a:r>
              <a:rPr lang="en-GB" sz="2800" dirty="0"/>
              <a:t>) a new wood (a new society) can be planted and that the old barren ways will be replaced by a new future</a:t>
            </a:r>
            <a:r>
              <a:rPr lang="en-GB" sz="2800" dirty="0" smtClean="0"/>
              <a:t>.</a:t>
            </a:r>
            <a:endParaRPr lang="en-GB" dirty="0"/>
          </a:p>
          <a:p>
            <a:endParaRPr lang="en-GB" altLang="en-US" sz="2800" dirty="0" smtClean="0"/>
          </a:p>
        </p:txBody>
      </p:sp>
    </p:spTree>
    <p:extLst>
      <p:ext uri="{BB962C8B-B14F-4D97-AF65-F5344CB8AC3E}">
        <p14:creationId xmlns:p14="http://schemas.microsoft.com/office/powerpoint/2010/main" xmlns="" val="134785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anim calcmode="lin" valueType="num">
                                      <p:cBhvr additive="base">
                                        <p:cTn id="13"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anim calcmode="lin" valueType="num">
                                      <p:cBhvr additive="base">
                                        <p:cTn id="19"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4" end="4"/>
                                            </p:txEl>
                                          </p:spTgt>
                                        </p:tgtEl>
                                        <p:attrNameLst>
                                          <p:attrName>style.visibility</p:attrName>
                                        </p:attrNameLst>
                                      </p:cBhvr>
                                      <p:to>
                                        <p:strVal val="visible"/>
                                      </p:to>
                                    </p:set>
                                    <p:anim calcmode="lin" valueType="num">
                                      <p:cBhvr additive="base">
                                        <p:cTn id="25"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3491">
                                            <p:txEl>
                                              <p:pRg st="5" end="5"/>
                                            </p:txEl>
                                          </p:spTgt>
                                        </p:tgtEl>
                                        <p:attrNameLst>
                                          <p:attrName>style.visibility</p:attrName>
                                        </p:attrNameLst>
                                      </p:cBhvr>
                                      <p:to>
                                        <p:strVal val="visible"/>
                                      </p:to>
                                    </p:set>
                                    <p:anim calcmode="lin" valueType="num">
                                      <p:cBhvr additive="base">
                                        <p:cTn id="31"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a:t>
            </a:r>
            <a:endParaRPr lang="en-US" dirty="0"/>
          </a:p>
        </p:txBody>
      </p:sp>
      <p:sp>
        <p:nvSpPr>
          <p:cNvPr id="3" name="Content Placeholder 2"/>
          <p:cNvSpPr>
            <a:spLocks noGrp="1"/>
          </p:cNvSpPr>
          <p:nvPr>
            <p:ph idx="1"/>
          </p:nvPr>
        </p:nvSpPr>
        <p:spPr/>
        <p:txBody>
          <a:bodyPr/>
          <a:lstStyle/>
          <a:p>
            <a:r>
              <a:rPr lang="en-GB" dirty="0"/>
              <a:t>The brothers live in squalid conditions </a:t>
            </a:r>
          </a:p>
          <a:p>
            <a:r>
              <a:rPr lang="en-GB" dirty="0" smtClean="0"/>
              <a:t>Neil </a:t>
            </a:r>
            <a:r>
              <a:rPr lang="en-GB" dirty="0"/>
              <a:t>is aware of the vast differences between them and the Runcie-</a:t>
            </a:r>
            <a:r>
              <a:rPr lang="en-GB" dirty="0" err="1"/>
              <a:t>Campbells</a:t>
            </a:r>
            <a:r>
              <a:rPr lang="en-GB" dirty="0"/>
              <a:t> </a:t>
            </a:r>
          </a:p>
          <a:p>
            <a:r>
              <a:rPr lang="en-GB" dirty="0" smtClean="0"/>
              <a:t>He </a:t>
            </a:r>
            <a:r>
              <a:rPr lang="en-GB" dirty="0"/>
              <a:t>questions their living accommodation when there are more suitable, humane solutions</a:t>
            </a:r>
            <a:endParaRPr lang="en-US" dirty="0"/>
          </a:p>
        </p:txBody>
      </p:sp>
    </p:spTree>
    <p:extLst>
      <p:ext uri="{BB962C8B-B14F-4D97-AF65-F5344CB8AC3E}">
        <p14:creationId xmlns:p14="http://schemas.microsoft.com/office/powerpoint/2010/main" xmlns="" val="8181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2</a:t>
            </a:r>
            <a:endParaRPr lang="en-US" dirty="0"/>
          </a:p>
        </p:txBody>
      </p:sp>
      <p:sp>
        <p:nvSpPr>
          <p:cNvPr id="3" name="Content Placeholder 2"/>
          <p:cNvSpPr>
            <a:spLocks noGrp="1"/>
          </p:cNvSpPr>
          <p:nvPr>
            <p:ph idx="1"/>
          </p:nvPr>
        </p:nvSpPr>
        <p:spPr>
          <a:xfrm>
            <a:off x="642729" y="1632857"/>
            <a:ext cx="11009340" cy="4833257"/>
          </a:xfrm>
        </p:spPr>
        <p:txBody>
          <a:bodyPr>
            <a:normAutofit fontScale="70000" lnSpcReduction="20000"/>
          </a:bodyPr>
          <a:lstStyle/>
          <a:p>
            <a:r>
              <a:rPr lang="en-GB" dirty="0"/>
              <a:t>In chapter two we meet </a:t>
            </a:r>
            <a:r>
              <a:rPr lang="en-GB" dirty="0" err="1"/>
              <a:t>Dr.</a:t>
            </a:r>
            <a:r>
              <a:rPr lang="en-GB" dirty="0"/>
              <a:t> Matheson as </a:t>
            </a:r>
            <a:r>
              <a:rPr lang="en-GB" dirty="0" err="1"/>
              <a:t>Duror</a:t>
            </a:r>
            <a:r>
              <a:rPr lang="en-GB" dirty="0"/>
              <a:t> is walking home form the woods. </a:t>
            </a:r>
            <a:endParaRPr lang="en-GB" dirty="0" smtClean="0"/>
          </a:p>
          <a:p>
            <a:r>
              <a:rPr lang="en-GB" dirty="0" smtClean="0"/>
              <a:t>He </a:t>
            </a:r>
            <a:r>
              <a:rPr lang="en-GB" dirty="0"/>
              <a:t>offers </a:t>
            </a:r>
            <a:r>
              <a:rPr lang="en-GB" dirty="0" err="1"/>
              <a:t>Duror</a:t>
            </a:r>
            <a:r>
              <a:rPr lang="en-GB" dirty="0"/>
              <a:t> a lift home, which for </a:t>
            </a:r>
            <a:r>
              <a:rPr lang="en-GB" dirty="0" err="1"/>
              <a:t>Duror</a:t>
            </a:r>
            <a:r>
              <a:rPr lang="en-GB" dirty="0"/>
              <a:t> is an inconvenience as he will have to make small talk with the doctor. </a:t>
            </a:r>
            <a:endParaRPr lang="en-GB" dirty="0" smtClean="0"/>
          </a:p>
          <a:p>
            <a:r>
              <a:rPr lang="en-GB" dirty="0" smtClean="0"/>
              <a:t>The </a:t>
            </a:r>
            <a:r>
              <a:rPr lang="en-GB" dirty="0"/>
              <a:t>doctor seems to be more interested in the lack of food due to the war and is not at all happy about it as he is used to fine food such as venison and whisky. </a:t>
            </a:r>
            <a:endParaRPr lang="en-GB" dirty="0" smtClean="0"/>
          </a:p>
          <a:p>
            <a:r>
              <a:rPr lang="en-GB" dirty="0" err="1" smtClean="0"/>
              <a:t>Duror</a:t>
            </a:r>
            <a:r>
              <a:rPr lang="en-GB" dirty="0" smtClean="0"/>
              <a:t> </a:t>
            </a:r>
            <a:r>
              <a:rPr lang="en-GB" dirty="0"/>
              <a:t>returns home to a desperately unhappy home life. His wife, Peggy, is morbidly overweight and is bedridden. </a:t>
            </a:r>
            <a:endParaRPr lang="en-GB" dirty="0" smtClean="0"/>
          </a:p>
          <a:p>
            <a:r>
              <a:rPr lang="en-GB" dirty="0" smtClean="0"/>
              <a:t>We </a:t>
            </a:r>
            <a:r>
              <a:rPr lang="en-GB" dirty="0"/>
              <a:t>also meet the dour, hostile </a:t>
            </a:r>
            <a:r>
              <a:rPr lang="en-GB" dirty="0" smtClean="0"/>
              <a:t>mother in-law </a:t>
            </a:r>
            <a:r>
              <a:rPr lang="en-GB" dirty="0"/>
              <a:t>Mrs </a:t>
            </a:r>
            <a:r>
              <a:rPr lang="en-GB" dirty="0" err="1"/>
              <a:t>Lochie</a:t>
            </a:r>
            <a:r>
              <a:rPr lang="en-GB" dirty="0"/>
              <a:t>. She blames </a:t>
            </a:r>
            <a:r>
              <a:rPr lang="en-GB" dirty="0" err="1"/>
              <a:t>Duror</a:t>
            </a:r>
            <a:r>
              <a:rPr lang="en-GB" dirty="0"/>
              <a:t> for her daughter’s misfortune and wants him to spend more time with her. </a:t>
            </a:r>
            <a:endParaRPr lang="en-GB" dirty="0" smtClean="0"/>
          </a:p>
          <a:p>
            <a:r>
              <a:rPr lang="en-GB" dirty="0" smtClean="0"/>
              <a:t>We </a:t>
            </a:r>
            <a:r>
              <a:rPr lang="en-GB" dirty="0"/>
              <a:t>are of course, aware that </a:t>
            </a:r>
            <a:r>
              <a:rPr lang="en-GB" dirty="0" err="1"/>
              <a:t>Duror</a:t>
            </a:r>
            <a:r>
              <a:rPr lang="en-GB" dirty="0"/>
              <a:t> is repelled by anything that is deformed.</a:t>
            </a:r>
            <a:endParaRPr lang="en-US" dirty="0"/>
          </a:p>
        </p:txBody>
      </p:sp>
    </p:spTree>
    <p:extLst>
      <p:ext uri="{BB962C8B-B14F-4D97-AF65-F5344CB8AC3E}">
        <p14:creationId xmlns:p14="http://schemas.microsoft.com/office/powerpoint/2010/main" xmlns="" val="298535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2 - </a:t>
            </a:r>
            <a:r>
              <a:rPr lang="en-GB" dirty="0" err="1" smtClean="0"/>
              <a:t>Duror</a:t>
            </a:r>
            <a:endParaRPr lang="en-US" dirty="0"/>
          </a:p>
        </p:txBody>
      </p:sp>
      <p:sp>
        <p:nvSpPr>
          <p:cNvPr id="3" name="Content Placeholder 2"/>
          <p:cNvSpPr>
            <a:spLocks noGrp="1"/>
          </p:cNvSpPr>
          <p:nvPr>
            <p:ph idx="1"/>
          </p:nvPr>
        </p:nvSpPr>
        <p:spPr>
          <a:xfrm>
            <a:off x="682534" y="1600200"/>
            <a:ext cx="10796451" cy="4800600"/>
          </a:xfrm>
        </p:spPr>
        <p:txBody>
          <a:bodyPr>
            <a:normAutofit fontScale="70000" lnSpcReduction="20000"/>
          </a:bodyPr>
          <a:lstStyle/>
          <a:p>
            <a:r>
              <a:rPr lang="en-GB" dirty="0" err="1" smtClean="0"/>
              <a:t>Duror</a:t>
            </a:r>
            <a:r>
              <a:rPr lang="en-GB" dirty="0" smtClean="0"/>
              <a:t> </a:t>
            </a:r>
            <a:r>
              <a:rPr lang="en-GB" dirty="0"/>
              <a:t>meets </a:t>
            </a:r>
            <a:r>
              <a:rPr lang="en-GB" dirty="0" err="1"/>
              <a:t>Dr.</a:t>
            </a:r>
            <a:r>
              <a:rPr lang="en-GB" dirty="0"/>
              <a:t> Matheson. We can tell he is not happy about having to talk to the </a:t>
            </a:r>
            <a:r>
              <a:rPr lang="en-GB" dirty="0" smtClean="0"/>
              <a:t>doctor</a:t>
            </a:r>
          </a:p>
          <a:p>
            <a:r>
              <a:rPr lang="en-GB" dirty="0" err="1" smtClean="0"/>
              <a:t>Duror’s</a:t>
            </a:r>
            <a:r>
              <a:rPr lang="en-GB" dirty="0" smtClean="0"/>
              <a:t> </a:t>
            </a:r>
            <a:r>
              <a:rPr lang="en-GB" dirty="0"/>
              <a:t>wife Peggy is morbidly obese. Why is this so </a:t>
            </a:r>
            <a:r>
              <a:rPr lang="en-GB" dirty="0" smtClean="0"/>
              <a:t>significant?</a:t>
            </a:r>
          </a:p>
          <a:p>
            <a:r>
              <a:rPr lang="en-GB" dirty="0" smtClean="0"/>
              <a:t>When </a:t>
            </a:r>
            <a:r>
              <a:rPr lang="en-GB" dirty="0"/>
              <a:t>asked about Peggy he is compared to a tree. What does this tell us about his </a:t>
            </a:r>
            <a:r>
              <a:rPr lang="en-GB" dirty="0" smtClean="0"/>
              <a:t>relationship?</a:t>
            </a:r>
          </a:p>
          <a:p>
            <a:r>
              <a:rPr lang="en-GB" dirty="0" smtClean="0"/>
              <a:t>The </a:t>
            </a:r>
            <a:r>
              <a:rPr lang="en-GB" dirty="0"/>
              <a:t>doctor is suspicious that despite </a:t>
            </a:r>
            <a:r>
              <a:rPr lang="en-GB" dirty="0" err="1"/>
              <a:t>Duror’s</a:t>
            </a:r>
            <a:r>
              <a:rPr lang="en-GB" dirty="0"/>
              <a:t> stalwart and stoic appearance, something dark lurks in his mind </a:t>
            </a:r>
          </a:p>
          <a:p>
            <a:r>
              <a:rPr lang="en-GB" dirty="0" smtClean="0"/>
              <a:t>The </a:t>
            </a:r>
            <a:r>
              <a:rPr lang="en-GB" dirty="0"/>
              <a:t>doctor admires </a:t>
            </a:r>
            <a:r>
              <a:rPr lang="en-GB" dirty="0" err="1"/>
              <a:t>Duror’s</a:t>
            </a:r>
            <a:r>
              <a:rPr lang="en-GB" dirty="0"/>
              <a:t> stoic nature </a:t>
            </a:r>
          </a:p>
          <a:p>
            <a:r>
              <a:rPr lang="en-GB" dirty="0" err="1" smtClean="0"/>
              <a:t>Duror</a:t>
            </a:r>
            <a:r>
              <a:rPr lang="en-GB" dirty="0" smtClean="0"/>
              <a:t> </a:t>
            </a:r>
            <a:r>
              <a:rPr lang="en-GB" dirty="0"/>
              <a:t>is desperately unhappy at home yet he hides his </a:t>
            </a:r>
            <a:r>
              <a:rPr lang="en-GB" dirty="0" smtClean="0"/>
              <a:t>suffering</a:t>
            </a:r>
          </a:p>
          <a:p>
            <a:r>
              <a:rPr lang="en-GB" dirty="0" smtClean="0"/>
              <a:t> </a:t>
            </a:r>
            <a:r>
              <a:rPr lang="en-GB" dirty="0" err="1"/>
              <a:t>Duror</a:t>
            </a:r>
            <a:r>
              <a:rPr lang="en-GB" dirty="0"/>
              <a:t> thinks of the cone-gatherers and how he is becoming </a:t>
            </a:r>
            <a:r>
              <a:rPr lang="en-GB" dirty="0" smtClean="0"/>
              <a:t>obsessed</a:t>
            </a:r>
          </a:p>
          <a:p>
            <a:r>
              <a:rPr lang="en-GB" dirty="0" smtClean="0"/>
              <a:t>Has </a:t>
            </a:r>
            <a:r>
              <a:rPr lang="en-GB" dirty="0" err="1"/>
              <a:t>Duror</a:t>
            </a:r>
            <a:r>
              <a:rPr lang="en-GB" dirty="0"/>
              <a:t> known that his sanity would, at one time, escape him?</a:t>
            </a:r>
            <a:endParaRPr lang="en-US" dirty="0"/>
          </a:p>
        </p:txBody>
      </p:sp>
    </p:spTree>
    <p:extLst>
      <p:ext uri="{BB962C8B-B14F-4D97-AF65-F5344CB8AC3E}">
        <p14:creationId xmlns:p14="http://schemas.microsoft.com/office/powerpoint/2010/main" xmlns="" val="116397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Duror’s</a:t>
            </a:r>
            <a:r>
              <a:rPr lang="en-GB" dirty="0" smtClean="0"/>
              <a:t> unhappy home-life</a:t>
            </a:r>
            <a:endParaRPr lang="en-US" dirty="0"/>
          </a:p>
        </p:txBody>
      </p:sp>
      <p:sp>
        <p:nvSpPr>
          <p:cNvPr id="3" name="Content Placeholder 2"/>
          <p:cNvSpPr>
            <a:spLocks noGrp="1"/>
          </p:cNvSpPr>
          <p:nvPr>
            <p:ph idx="1"/>
          </p:nvPr>
        </p:nvSpPr>
        <p:spPr>
          <a:xfrm>
            <a:off x="849086" y="1841863"/>
            <a:ext cx="10166785" cy="4254137"/>
          </a:xfrm>
        </p:spPr>
        <p:txBody>
          <a:bodyPr>
            <a:normAutofit fontScale="92500" lnSpcReduction="10000"/>
          </a:bodyPr>
          <a:lstStyle/>
          <a:p>
            <a:r>
              <a:rPr lang="en-GB" dirty="0" err="1" smtClean="0"/>
              <a:t>Duror</a:t>
            </a:r>
            <a:r>
              <a:rPr lang="en-GB" dirty="0" smtClean="0"/>
              <a:t> </a:t>
            </a:r>
            <a:r>
              <a:rPr lang="en-GB" dirty="0"/>
              <a:t>wishes that he could be in the ‘miserable hut’ rather than be at home Mrs </a:t>
            </a:r>
            <a:r>
              <a:rPr lang="en-GB" dirty="0" err="1"/>
              <a:t>Lochie</a:t>
            </a:r>
            <a:r>
              <a:rPr lang="en-GB" dirty="0"/>
              <a:t> </a:t>
            </a:r>
          </a:p>
          <a:p>
            <a:r>
              <a:rPr lang="en-GB" dirty="0" smtClean="0"/>
              <a:t>She</a:t>
            </a:r>
            <a:r>
              <a:rPr lang="en-GB" dirty="0"/>
              <a:t>, like </a:t>
            </a:r>
            <a:r>
              <a:rPr lang="en-GB" dirty="0" err="1"/>
              <a:t>Duror</a:t>
            </a:r>
            <a:r>
              <a:rPr lang="en-GB" dirty="0"/>
              <a:t> will never show her </a:t>
            </a:r>
            <a:r>
              <a:rPr lang="en-GB" dirty="0" smtClean="0"/>
              <a:t>suffering</a:t>
            </a:r>
          </a:p>
          <a:p>
            <a:r>
              <a:rPr lang="en-GB" dirty="0" smtClean="0"/>
              <a:t> </a:t>
            </a:r>
            <a:r>
              <a:rPr lang="en-GB" dirty="0"/>
              <a:t>Mrs </a:t>
            </a:r>
            <a:r>
              <a:rPr lang="en-GB" dirty="0" err="1"/>
              <a:t>Lochie</a:t>
            </a:r>
            <a:r>
              <a:rPr lang="en-GB" dirty="0"/>
              <a:t> is aware of, and not afraid to comment on, </a:t>
            </a:r>
            <a:r>
              <a:rPr lang="en-GB" dirty="0" err="1"/>
              <a:t>Duror’s</a:t>
            </a:r>
            <a:r>
              <a:rPr lang="en-GB" dirty="0"/>
              <a:t> dissatisfaction with his married life Peggy </a:t>
            </a:r>
          </a:p>
          <a:p>
            <a:r>
              <a:rPr lang="en-GB" dirty="0" err="1" smtClean="0"/>
              <a:t>Duror</a:t>
            </a:r>
            <a:r>
              <a:rPr lang="en-GB" dirty="0" smtClean="0"/>
              <a:t> likens Peggy with Calum</a:t>
            </a:r>
          </a:p>
          <a:p>
            <a:r>
              <a:rPr lang="en-GB" dirty="0" smtClean="0"/>
              <a:t>Peggy and </a:t>
            </a:r>
            <a:r>
              <a:rPr lang="en-GB" dirty="0" err="1" smtClean="0"/>
              <a:t>Duror</a:t>
            </a:r>
            <a:r>
              <a:rPr lang="en-GB" dirty="0" smtClean="0"/>
              <a:t> were, at one time, happy</a:t>
            </a:r>
            <a:endParaRPr lang="en-US" dirty="0"/>
          </a:p>
        </p:txBody>
      </p:sp>
    </p:spTree>
    <p:extLst>
      <p:ext uri="{BB962C8B-B14F-4D97-AF65-F5344CB8AC3E}">
        <p14:creationId xmlns:p14="http://schemas.microsoft.com/office/powerpoint/2010/main" xmlns="" val="138916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193</TotalTime>
  <Words>4437</Words>
  <Application>Microsoft Office PowerPoint</Application>
  <PresentationFormat>Custom</PresentationFormat>
  <Paragraphs>326</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Basis</vt:lpstr>
      <vt:lpstr>The cone gatherers</vt:lpstr>
      <vt:lpstr>Introduction</vt:lpstr>
      <vt:lpstr>Chapter One</vt:lpstr>
      <vt:lpstr>Good - Calum</vt:lpstr>
      <vt:lpstr>Evil - Duror</vt:lpstr>
      <vt:lpstr>Class</vt:lpstr>
      <vt:lpstr>Chapter 2</vt:lpstr>
      <vt:lpstr>Chapter 2 - Duror</vt:lpstr>
      <vt:lpstr>Duror’s unhappy home-life</vt:lpstr>
      <vt:lpstr>Duror’s Madness</vt:lpstr>
      <vt:lpstr>Chapter 3</vt:lpstr>
      <vt:lpstr>Duror’s Lies</vt:lpstr>
      <vt:lpstr>Chapter 4</vt:lpstr>
      <vt:lpstr>Lady Runcie Campbell - Class</vt:lpstr>
      <vt:lpstr>Duror - Evil</vt:lpstr>
      <vt:lpstr>Chapter 5</vt:lpstr>
      <vt:lpstr>Class</vt:lpstr>
      <vt:lpstr>Extended Metaphor of trees</vt:lpstr>
      <vt:lpstr>Extended Metaphor of trees</vt:lpstr>
      <vt:lpstr>Extended Metaphor of trees</vt:lpstr>
      <vt:lpstr>The Great Elm</vt:lpstr>
      <vt:lpstr>The Great Elm</vt:lpstr>
      <vt:lpstr>The ‘Tree of Hatred’ within Duror</vt:lpstr>
      <vt:lpstr>The ‘Tree of Hatred’ within Duror</vt:lpstr>
      <vt:lpstr>The ‘Tree of Hatred’ within Duror</vt:lpstr>
      <vt:lpstr>The Rotten Tree</vt:lpstr>
      <vt:lpstr>The Rotten Tree</vt:lpstr>
      <vt:lpstr>Other Points</vt:lpstr>
      <vt:lpstr>Other Points</vt:lpstr>
      <vt:lpstr>Tree Quotations</vt:lpstr>
      <vt:lpstr>Chapter 5 – Duror continues to decline – the plot of the Deer Drive </vt:lpstr>
      <vt:lpstr>Chapter 6 – The Deer Drive</vt:lpstr>
      <vt:lpstr>Chapter 6 – The Deer Drive</vt:lpstr>
      <vt:lpstr>Chapter 6 – The Deer Drive</vt:lpstr>
      <vt:lpstr>Chapter 6 – The Deer Drive</vt:lpstr>
      <vt:lpstr>Chapter 6 – The Deer Drive – Duror </vt:lpstr>
      <vt:lpstr>Climax of The Deer Drive</vt:lpstr>
      <vt:lpstr>Chapter 8</vt:lpstr>
      <vt:lpstr>Chapter 9 - Duror</vt:lpstr>
      <vt:lpstr>Chapter 9 - Duror</vt:lpstr>
      <vt:lpstr>Chapter 9 - Duror</vt:lpstr>
      <vt:lpstr>Chapter 9 – The Pub</vt:lpstr>
      <vt:lpstr>The Beach Hut Chapters 11-12</vt:lpstr>
      <vt:lpstr>The Beach Hut Chapters 11-12</vt:lpstr>
      <vt:lpstr>The Beach Hut Chapters 11-12</vt:lpstr>
      <vt:lpstr>The Beach Hut Chapters 11-12</vt:lpstr>
      <vt:lpstr>The Beach Hut Chapters 11-12</vt:lpstr>
      <vt:lpstr>The Beach Hut Chapters 11-12</vt:lpstr>
      <vt:lpstr>Chapter 13</vt:lpstr>
      <vt:lpstr>Chapter 14 -  Duror’s second appointment with LRC and the revelations about the doll</vt:lpstr>
      <vt:lpstr>The Doll</vt:lpstr>
      <vt:lpstr>Chapter 15</vt:lpstr>
      <vt:lpstr>Chapter 16</vt:lpstr>
      <vt:lpstr>Chapter 16</vt:lpstr>
      <vt:lpstr>Chapter 16</vt:lpstr>
      <vt:lpstr>Chapter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cone gatherers</dc:title>
  <dc:creator>Jemma Purdon</dc:creator>
  <cp:lastModifiedBy>jpurdon</cp:lastModifiedBy>
  <cp:revision>14</cp:revision>
  <dcterms:created xsi:type="dcterms:W3CDTF">2015-12-13T16:45:39Z</dcterms:created>
  <dcterms:modified xsi:type="dcterms:W3CDTF">2015-12-14T09:47:11Z</dcterms:modified>
</cp:coreProperties>
</file>