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98" r:id="rId5"/>
    <p:sldId id="299" r:id="rId6"/>
    <p:sldId id="300" r:id="rId7"/>
    <p:sldId id="301" r:id="rId8"/>
    <p:sldId id="258" r:id="rId9"/>
    <p:sldId id="259" r:id="rId10"/>
    <p:sldId id="260" r:id="rId11"/>
    <p:sldId id="261" r:id="rId12"/>
    <p:sldId id="262" r:id="rId13"/>
    <p:sldId id="263" r:id="rId14"/>
    <p:sldId id="264" r:id="rId15"/>
    <p:sldId id="265" r:id="rId16"/>
    <p:sldId id="266" r:id="rId17"/>
    <p:sldId id="267" r:id="rId18"/>
    <p:sldId id="270"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92509D-72B6-49F1-A522-4CF4366AFCBB}"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92509D-72B6-49F1-A522-4CF4366AFCBB}"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92509D-72B6-49F1-A522-4CF4366AFCBB}"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92509D-72B6-49F1-A522-4CF4366AFCBB}"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92509D-72B6-49F1-A522-4CF4366AFCBB}"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92509D-72B6-49F1-A522-4CF4366AFCBB}" type="datetimeFigureOut">
              <a:rPr lang="en-GB" smtClean="0"/>
              <a:t>22/01/2016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92509D-72B6-49F1-A522-4CF4366AFCBB}" type="datetimeFigureOut">
              <a:rPr lang="en-GB" smtClean="0"/>
              <a:t>22/01/2016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92509D-72B6-49F1-A522-4CF4366AFCBB}" type="datetimeFigureOut">
              <a:rPr lang="en-GB" smtClean="0"/>
              <a:t>22/01/2016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2509D-72B6-49F1-A522-4CF4366AFCBB}" type="datetimeFigureOut">
              <a:rPr lang="en-GB" smtClean="0"/>
              <a:t>22/01/2016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92509D-72B6-49F1-A522-4CF4366AFCBB}" type="datetimeFigureOut">
              <a:rPr lang="en-GB" smtClean="0"/>
              <a:t>22/01/2016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92509D-72B6-49F1-A522-4CF4366AFCBB}" type="datetimeFigureOut">
              <a:rPr lang="en-GB" smtClean="0"/>
              <a:t>22/01/2016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DD32E6-0729-4A21-97D0-2C692176CF9D}"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92509D-72B6-49F1-A522-4CF4366AFCBB}" type="datetimeFigureOut">
              <a:rPr lang="en-GB" smtClean="0"/>
              <a:t>22/01/2016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D32E6-0729-4A21-97D0-2C692176CF9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Prelim Prep</a:t>
            </a:r>
            <a:endParaRPr lang="en-GB" dirty="0"/>
          </a:p>
        </p:txBody>
      </p:sp>
      <p:sp>
        <p:nvSpPr>
          <p:cNvPr id="3" name="Subtitle 2"/>
          <p:cNvSpPr>
            <a:spLocks noGrp="1"/>
          </p:cNvSpPr>
          <p:nvPr>
            <p:ph type="subTitle" idx="1"/>
          </p:nvPr>
        </p:nvSpPr>
        <p:spPr/>
        <p:txBody>
          <a:bodyPr/>
          <a:lstStyle/>
          <a:p>
            <a:r>
              <a:rPr lang="en-GB" dirty="0" smtClean="0"/>
              <a:t>National 5</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Formula</a:t>
            </a:r>
            <a:endParaRPr lang="en-GB" dirty="0"/>
          </a:p>
        </p:txBody>
      </p:sp>
      <p:sp>
        <p:nvSpPr>
          <p:cNvPr id="3" name="Content Placeholder 2"/>
          <p:cNvSpPr>
            <a:spLocks noGrp="1"/>
          </p:cNvSpPr>
          <p:nvPr>
            <p:ph idx="1"/>
          </p:nvPr>
        </p:nvSpPr>
        <p:spPr/>
        <p:txBody>
          <a:bodyPr/>
          <a:lstStyle/>
          <a:p>
            <a:r>
              <a:rPr lang="en-GB" dirty="0" smtClean="0"/>
              <a:t>“QUOTE WORD” has connotations of ___________</a:t>
            </a:r>
          </a:p>
          <a:p>
            <a:r>
              <a:rPr lang="en-GB" dirty="0" smtClean="0"/>
              <a:t>This suggests.... (answer the question)</a:t>
            </a:r>
            <a:endParaRPr lang="en-GB" dirty="0" smtClean="0"/>
          </a:p>
          <a:p>
            <a:endParaRPr lang="en-GB" dirty="0" smtClean="0"/>
          </a:p>
          <a:p>
            <a:r>
              <a:rPr lang="en-GB" dirty="0" smtClean="0"/>
              <a:t>(Repeat this for every word you choose)</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defRPr/>
            </a:pPr>
            <a:r>
              <a:rPr lang="en-GB" dirty="0" smtClean="0"/>
              <a:t>Link</a:t>
            </a:r>
            <a:endParaRPr lang="en-GB" dirty="0"/>
          </a:p>
        </p:txBody>
      </p:sp>
      <p:sp>
        <p:nvSpPr>
          <p:cNvPr id="31747" name="Subtitle 4"/>
          <p:cNvSpPr>
            <a:spLocks noGrp="1"/>
          </p:cNvSpPr>
          <p:nvPr>
            <p:ph type="subTitle" idx="1"/>
          </p:nvPr>
        </p:nvSpPr>
        <p:spPr>
          <a:xfrm>
            <a:off x="685800" y="3611563"/>
            <a:ext cx="7772400" cy="1200150"/>
          </a:xfrm>
        </p:spPr>
        <p:txBody>
          <a:bodyPr>
            <a:normAutofit/>
          </a:bodyPr>
          <a:lstStyle/>
          <a:p>
            <a:pPr marR="0"/>
            <a:r>
              <a:rPr lang="en-GB" sz="5400" dirty="0" smtClean="0"/>
              <a:t>Link question</a:t>
            </a:r>
            <a:endParaRPr lang="en-GB" sz="5400" dirty="0" smtClean="0"/>
          </a:p>
        </p:txBody>
      </p:sp>
      <p:pic>
        <p:nvPicPr>
          <p:cNvPr id="31748" name="Picture 5" descr="links"/>
          <p:cNvPicPr>
            <a:picLocks noChangeAspect="1" noChangeArrowheads="1"/>
          </p:cNvPicPr>
          <p:nvPr/>
        </p:nvPicPr>
        <p:blipFill>
          <a:blip r:embed="rId2"/>
          <a:srcRect/>
          <a:stretch>
            <a:fillRect/>
          </a:stretch>
        </p:blipFill>
        <p:spPr bwMode="auto">
          <a:xfrm>
            <a:off x="684213" y="908050"/>
            <a:ext cx="4464050" cy="2786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p:txBody>
          <a:bodyPr>
            <a:normAutofit lnSpcReduction="10000"/>
          </a:bodyPr>
          <a:lstStyle/>
          <a:p>
            <a:pPr eaLnBrk="1" hangingPunct="1"/>
            <a:r>
              <a:rPr lang="en-GB" smtClean="0"/>
              <a:t>These types of questions may ask you:</a:t>
            </a:r>
          </a:p>
          <a:p>
            <a:pPr eaLnBrk="1" hangingPunct="1"/>
            <a:endParaRPr lang="en-GB" smtClean="0"/>
          </a:p>
          <a:p>
            <a:pPr eaLnBrk="1" hangingPunct="1"/>
            <a:r>
              <a:rPr lang="en-GB" smtClean="0"/>
              <a:t>How one paragraph links to another OR</a:t>
            </a:r>
          </a:p>
          <a:p>
            <a:pPr eaLnBrk="1" hangingPunct="1"/>
            <a:endParaRPr lang="en-GB" smtClean="0"/>
          </a:p>
          <a:p>
            <a:pPr eaLnBrk="1" hangingPunct="1"/>
            <a:r>
              <a:rPr lang="en-GB" smtClean="0"/>
              <a:t>How one sentence acts as a link OR</a:t>
            </a:r>
          </a:p>
          <a:p>
            <a:pPr eaLnBrk="1" hangingPunct="1"/>
            <a:endParaRPr lang="en-GB" smtClean="0"/>
          </a:p>
          <a:p>
            <a:pPr eaLnBrk="1" hangingPunct="1"/>
            <a:r>
              <a:rPr lang="en-GB" smtClean="0"/>
              <a:t>How effective the writer has been in structuring his/her points.</a:t>
            </a:r>
          </a:p>
          <a:p>
            <a:pPr eaLnBrk="1" hangingPunct="1"/>
            <a:endParaRPr lang="en-GB" smtClean="0"/>
          </a:p>
        </p:txBody>
      </p:sp>
      <p:sp>
        <p:nvSpPr>
          <p:cNvPr id="18434" name="Title 1"/>
          <p:cNvSpPr>
            <a:spLocks noGrp="1"/>
          </p:cNvSpPr>
          <p:nvPr>
            <p:ph type="title"/>
          </p:nvPr>
        </p:nvSpPr>
        <p:spPr/>
        <p:txBody>
          <a:bodyPr/>
          <a:lstStyle/>
          <a:p>
            <a:pPr eaLnBrk="1" fontAlgn="auto" hangingPunct="1">
              <a:spcAft>
                <a:spcPts val="0"/>
              </a:spcAft>
              <a:defRPr/>
            </a:pPr>
            <a:r>
              <a:rPr lang="en-GB" smtClean="0"/>
              <a:t>Link Questions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p:txBody>
          <a:bodyPr/>
          <a:lstStyle/>
          <a:p>
            <a:pPr eaLnBrk="1" hangingPunct="1">
              <a:lnSpc>
                <a:spcPct val="80000"/>
              </a:lnSpc>
              <a:buFont typeface="Arial" charset="0"/>
              <a:buChar char="•"/>
            </a:pPr>
            <a:r>
              <a:rPr lang="en-GB" sz="2100" smtClean="0"/>
              <a:t>Writers think carefully about how they structure their ideas and points and they aim for their writing to flow smoothly from one point to the next.</a:t>
            </a:r>
          </a:p>
          <a:p>
            <a:pPr eaLnBrk="1" hangingPunct="1">
              <a:lnSpc>
                <a:spcPct val="80000"/>
              </a:lnSpc>
              <a:buFont typeface="Wingdings 3" pitchFamily="18" charset="2"/>
              <a:buNone/>
            </a:pPr>
            <a:endParaRPr lang="en-GB" sz="2100" smtClean="0"/>
          </a:p>
          <a:p>
            <a:pPr eaLnBrk="1" hangingPunct="1">
              <a:lnSpc>
                <a:spcPct val="80000"/>
              </a:lnSpc>
              <a:buFont typeface="Arial" charset="0"/>
              <a:buChar char="•"/>
            </a:pPr>
            <a:r>
              <a:rPr lang="en-GB" sz="2100" smtClean="0"/>
              <a:t>To link their points together they often use linking sentences or paragraphs to refer back to what they have previously written and to also refer forward to what they go on to write about.</a:t>
            </a:r>
          </a:p>
          <a:p>
            <a:pPr eaLnBrk="1" hangingPunct="1">
              <a:lnSpc>
                <a:spcPct val="80000"/>
              </a:lnSpc>
              <a:buFont typeface="Arial" charset="0"/>
              <a:buChar char="•"/>
            </a:pPr>
            <a:endParaRPr lang="en-GB" sz="2100" smtClean="0"/>
          </a:p>
          <a:p>
            <a:pPr eaLnBrk="1" hangingPunct="1">
              <a:lnSpc>
                <a:spcPct val="80000"/>
              </a:lnSpc>
              <a:buFont typeface="Arial" charset="0"/>
              <a:buChar char="•"/>
            </a:pPr>
            <a:r>
              <a:rPr lang="en-GB" sz="2100" smtClean="0"/>
              <a:t>To answer this type of question we have to follow 4 steps:</a:t>
            </a:r>
          </a:p>
          <a:p>
            <a:pPr eaLnBrk="1" hangingPunct="1">
              <a:lnSpc>
                <a:spcPct val="80000"/>
              </a:lnSpc>
              <a:buFont typeface="Arial" charset="0"/>
              <a:buChar char="•"/>
            </a:pPr>
            <a:endParaRPr lang="en-GB" sz="2100" smtClean="0"/>
          </a:p>
          <a:p>
            <a:pPr eaLnBrk="1" hangingPunct="1">
              <a:lnSpc>
                <a:spcPct val="80000"/>
              </a:lnSpc>
              <a:buFont typeface="Lucida Sans Unicode" pitchFamily="34" charset="0"/>
              <a:buAutoNum type="arabicPeriod"/>
            </a:pPr>
            <a:r>
              <a:rPr lang="en-GB" sz="2100" smtClean="0"/>
              <a:t>Quote the part of the linking phrase which refers back</a:t>
            </a:r>
          </a:p>
          <a:p>
            <a:pPr eaLnBrk="1" hangingPunct="1">
              <a:lnSpc>
                <a:spcPct val="80000"/>
              </a:lnSpc>
              <a:buFont typeface="Lucida Sans Unicode" pitchFamily="34" charset="0"/>
              <a:buAutoNum type="arabicPeriod"/>
            </a:pPr>
            <a:r>
              <a:rPr lang="en-GB" sz="2100" smtClean="0"/>
              <a:t>Explain what topic/ idea/ argument it refers back to</a:t>
            </a:r>
          </a:p>
          <a:p>
            <a:pPr eaLnBrk="1" hangingPunct="1">
              <a:lnSpc>
                <a:spcPct val="80000"/>
              </a:lnSpc>
              <a:buFont typeface="Lucida Sans Unicode" pitchFamily="34" charset="0"/>
              <a:buAutoNum type="arabicPeriod"/>
            </a:pPr>
            <a:r>
              <a:rPr lang="en-GB" sz="2100" smtClean="0"/>
              <a:t>Quote the part of the linking phrase which refers forward</a:t>
            </a:r>
          </a:p>
          <a:p>
            <a:pPr eaLnBrk="1" hangingPunct="1">
              <a:lnSpc>
                <a:spcPct val="80000"/>
              </a:lnSpc>
              <a:buFont typeface="Lucida Sans Unicode" pitchFamily="34" charset="0"/>
              <a:buAutoNum type="arabicPeriod"/>
            </a:pPr>
            <a:r>
              <a:rPr lang="en-GB" sz="2100" smtClean="0"/>
              <a:t>Explain what topic/ idea/ argument it refers forward to</a:t>
            </a:r>
          </a:p>
          <a:p>
            <a:pPr eaLnBrk="1" hangingPunct="1">
              <a:lnSpc>
                <a:spcPct val="80000"/>
              </a:lnSpc>
              <a:buFont typeface="Arial" charset="0"/>
              <a:buChar char="•"/>
            </a:pPr>
            <a:endParaRPr lang="en-GB" sz="2100" smtClean="0"/>
          </a:p>
          <a:p>
            <a:pPr eaLnBrk="1" hangingPunct="1">
              <a:lnSpc>
                <a:spcPct val="80000"/>
              </a:lnSpc>
              <a:buFont typeface="Arial" charset="0"/>
              <a:buChar char="•"/>
            </a:pPr>
            <a:endParaRPr lang="en-GB" sz="2100" smtClean="0"/>
          </a:p>
        </p:txBody>
      </p:sp>
      <p:sp>
        <p:nvSpPr>
          <p:cNvPr id="19458" name="Title 1"/>
          <p:cNvSpPr>
            <a:spLocks noGrp="1"/>
          </p:cNvSpPr>
          <p:nvPr>
            <p:ph type="title"/>
          </p:nvPr>
        </p:nvSpPr>
        <p:spPr/>
        <p:txBody>
          <a:bodyPr/>
          <a:lstStyle/>
          <a:p>
            <a:pPr eaLnBrk="1" fontAlgn="auto" hangingPunct="1">
              <a:spcAft>
                <a:spcPts val="0"/>
              </a:spcAft>
              <a:defRPr/>
            </a:pPr>
            <a:r>
              <a:rPr lang="en-GB" dirty="0" smtClean="0"/>
              <a:t>How to Answer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251520" y="1340768"/>
            <a:ext cx="8712968" cy="4525963"/>
          </a:xfrm>
        </p:spPr>
        <p:txBody>
          <a:bodyPr>
            <a:noAutofit/>
          </a:bodyPr>
          <a:lstStyle/>
          <a:p>
            <a:pPr eaLnBrk="1" hangingPunct="1">
              <a:lnSpc>
                <a:spcPct val="80000"/>
              </a:lnSpc>
              <a:buFont typeface="Arial" charset="0"/>
              <a:buChar char="•"/>
            </a:pPr>
            <a:r>
              <a:rPr lang="en-GB" sz="2200" i="1" dirty="0" smtClean="0"/>
              <a:t>Like its predecessors, One Direction has been compared to the Beatles, mostly owing to its remarkable chart success. But the comparison is misleading. In a way that was not possible fifteen years ago, let alone </a:t>
            </a:r>
            <a:r>
              <a:rPr lang="en-GB" sz="2200" i="1" dirty="0" smtClean="0"/>
              <a:t>50, </a:t>
            </a:r>
            <a:r>
              <a:rPr lang="en-GB" sz="2200" i="1" dirty="0" err="1" smtClean="0"/>
              <a:t>tweens</a:t>
            </a:r>
            <a:r>
              <a:rPr lang="en-GB" sz="2200" i="1" dirty="0" smtClean="0"/>
              <a:t> had access, via the internet, to the fresh faces of Harry Styles, Louis Tomlinson, Niall Horan, </a:t>
            </a:r>
            <a:r>
              <a:rPr lang="en-GB" sz="2200" i="1" dirty="0" err="1" smtClean="0"/>
              <a:t>Zayn</a:t>
            </a:r>
            <a:r>
              <a:rPr lang="en-GB" sz="2200" i="1" dirty="0" smtClean="0"/>
              <a:t> </a:t>
            </a:r>
            <a:r>
              <a:rPr lang="en-GB" sz="2200" i="1" dirty="0" err="1" smtClean="0"/>
              <a:t>Malik</a:t>
            </a:r>
            <a:r>
              <a:rPr lang="en-GB" sz="2200" i="1" dirty="0" smtClean="0"/>
              <a:t> and Liam Payne for months before their band’s album release. “We have to laugh it off because the Beatles were iconic,” Payne demurred once, slightly too accurately, when asked by Australia’s Sunday Telegraph about the resemblance.</a:t>
            </a:r>
          </a:p>
          <a:p>
            <a:pPr eaLnBrk="1" hangingPunct="1">
              <a:lnSpc>
                <a:spcPct val="80000"/>
              </a:lnSpc>
              <a:buFont typeface="Arial" charset="0"/>
              <a:buChar char="•"/>
            </a:pPr>
            <a:r>
              <a:rPr lang="en-GB" sz="2200" b="1" i="1" dirty="0" smtClean="0"/>
              <a:t>The internet isn’t the only change. </a:t>
            </a:r>
            <a:r>
              <a:rPr lang="en-GB" sz="2200" i="1" dirty="0" smtClean="0"/>
              <a:t>The nineties cohort of boy bands performed in music that was rooted in American R&amp;B. In contrast, One Direction and other chart topping bands are evenly split between guitar-heavy pop rock and club beats. This makes for a dramatic stylistic shift. ‘We’re five lads in a band,’ Payne said. ‘Boy bands aren’t all about dancing and being structured and wearing the same clothes.’</a:t>
            </a:r>
          </a:p>
          <a:p>
            <a:pPr eaLnBrk="1" hangingPunct="1">
              <a:lnSpc>
                <a:spcPct val="80000"/>
              </a:lnSpc>
              <a:buFont typeface="Arial" charset="0"/>
              <a:buChar char="•"/>
            </a:pPr>
            <a:endParaRPr lang="en-GB" sz="2200" i="1" dirty="0" smtClean="0"/>
          </a:p>
          <a:p>
            <a:pPr eaLnBrk="1" hangingPunct="1">
              <a:lnSpc>
                <a:spcPct val="80000"/>
              </a:lnSpc>
              <a:buFont typeface="Arial" charset="0"/>
              <a:buChar char="•"/>
            </a:pPr>
            <a:r>
              <a:rPr lang="en-GB" sz="2800" b="1" dirty="0" smtClean="0"/>
              <a:t>Look </a:t>
            </a:r>
            <a:r>
              <a:rPr lang="en-GB" sz="2800" dirty="0" smtClean="0"/>
              <a:t>at the sentence highlighted in bold. </a:t>
            </a:r>
            <a:r>
              <a:rPr lang="en-GB" sz="2800" b="1" dirty="0" smtClean="0"/>
              <a:t>Explain </a:t>
            </a:r>
            <a:r>
              <a:rPr lang="en-GB" sz="2800" dirty="0" smtClean="0"/>
              <a:t>as fully as you can, any TWO ways this works well as a link. (</a:t>
            </a:r>
            <a:r>
              <a:rPr lang="en-GB" sz="2800" dirty="0" smtClean="0"/>
              <a:t>2)</a:t>
            </a:r>
          </a:p>
          <a:p>
            <a:pPr eaLnBrk="1" hangingPunct="1">
              <a:lnSpc>
                <a:spcPct val="80000"/>
              </a:lnSpc>
              <a:buFont typeface="Arial" charset="0"/>
              <a:buChar char="•"/>
            </a:pPr>
            <a:endParaRPr lang="en-GB" sz="2200" i="1" dirty="0" smtClean="0"/>
          </a:p>
          <a:p>
            <a:pPr eaLnBrk="1" hangingPunct="1">
              <a:lnSpc>
                <a:spcPct val="80000"/>
              </a:lnSpc>
              <a:buFont typeface="Arial" charset="0"/>
              <a:buChar char="•"/>
            </a:pPr>
            <a:endParaRPr lang="en-GB" sz="2200" dirty="0" smtClean="0"/>
          </a:p>
        </p:txBody>
      </p:sp>
      <p:sp>
        <p:nvSpPr>
          <p:cNvPr id="21506" name="Title 1"/>
          <p:cNvSpPr>
            <a:spLocks noGrp="1"/>
          </p:cNvSpPr>
          <p:nvPr>
            <p:ph type="title"/>
          </p:nvPr>
        </p:nvSpPr>
        <p:spPr/>
        <p:txBody>
          <a:bodyPr/>
          <a:lstStyle/>
          <a:p>
            <a:pPr eaLnBrk="1" fontAlgn="auto" hangingPunct="1">
              <a:spcAft>
                <a:spcPts val="0"/>
              </a:spcAft>
              <a:defRPr/>
            </a:pPr>
            <a:r>
              <a:rPr lang="en-GB" smtClean="0"/>
              <a:t>Example Question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lang="en-GB" dirty="0" smtClean="0"/>
              <a:t>Sentence Structure and Punctuation</a:t>
            </a:r>
            <a:endParaRPr lang="en-GB" dirty="0"/>
          </a:p>
        </p:txBody>
      </p:sp>
      <p:sp>
        <p:nvSpPr>
          <p:cNvPr id="67587" name="Subtitle 2"/>
          <p:cNvSpPr>
            <a:spLocks noGrp="1"/>
          </p:cNvSpPr>
          <p:nvPr>
            <p:ph type="subTitle" idx="1"/>
          </p:nvPr>
        </p:nvSpPr>
        <p:spPr>
          <a:xfrm>
            <a:off x="685800" y="3611563"/>
            <a:ext cx="7772400" cy="1200150"/>
          </a:xfrm>
        </p:spPr>
        <p:txBody>
          <a:bodyPr/>
          <a:lstStyle/>
          <a:p>
            <a:pPr marR="0"/>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1"/>
          <p:cNvSpPr>
            <a:spLocks noGrp="1"/>
          </p:cNvSpPr>
          <p:nvPr>
            <p:ph idx="1"/>
          </p:nvPr>
        </p:nvSpPr>
        <p:spPr/>
        <p:txBody>
          <a:bodyPr>
            <a:normAutofit/>
          </a:bodyPr>
          <a:lstStyle/>
          <a:p>
            <a:pPr eaLnBrk="1" hangingPunct="1"/>
            <a:r>
              <a:rPr lang="en-GB" sz="1800" dirty="0" smtClean="0"/>
              <a:t>Sentence Structure questions ask you to comment on the way a sentence has been put together. Writers will use a variety of sentence structures or punctuation for effect. It’s up to you to work out what the effect is.</a:t>
            </a:r>
          </a:p>
          <a:p>
            <a:pPr eaLnBrk="1" hangingPunct="1">
              <a:buFont typeface="Wingdings 3" pitchFamily="18" charset="2"/>
              <a:buNone/>
            </a:pPr>
            <a:endParaRPr lang="en-GB" sz="1800" dirty="0" smtClean="0"/>
          </a:p>
          <a:p>
            <a:pPr eaLnBrk="1" hangingPunct="1"/>
            <a:r>
              <a:rPr lang="en-GB" sz="1800" dirty="0" smtClean="0"/>
              <a:t>Writers may use:</a:t>
            </a:r>
          </a:p>
          <a:p>
            <a:pPr eaLnBrk="1" hangingPunct="1">
              <a:buFont typeface="Wingdings 3" pitchFamily="18" charset="2"/>
              <a:buNone/>
            </a:pPr>
            <a:endParaRPr lang="en-GB" sz="1800" dirty="0" smtClean="0"/>
          </a:p>
          <a:p>
            <a:pPr eaLnBrk="1" hangingPunct="1"/>
            <a:r>
              <a:rPr lang="en-GB" sz="1800" dirty="0" smtClean="0"/>
              <a:t>Long/ short sentences</a:t>
            </a:r>
          </a:p>
          <a:p>
            <a:pPr eaLnBrk="1" hangingPunct="1"/>
            <a:r>
              <a:rPr lang="en-GB" sz="1800" dirty="0" smtClean="0"/>
              <a:t>Lists</a:t>
            </a:r>
            <a:endParaRPr lang="en-GB" sz="1800" dirty="0" smtClean="0"/>
          </a:p>
          <a:p>
            <a:pPr eaLnBrk="1" hangingPunct="1"/>
            <a:r>
              <a:rPr lang="en-GB" sz="1800" dirty="0" smtClean="0"/>
              <a:t>Repetition</a:t>
            </a:r>
            <a:endParaRPr lang="en-GB" sz="1800" dirty="0" smtClean="0"/>
          </a:p>
          <a:p>
            <a:pPr eaLnBrk="1" hangingPunct="1"/>
            <a:r>
              <a:rPr lang="en-GB" sz="1800" dirty="0" smtClean="0"/>
              <a:t>Punctuation</a:t>
            </a:r>
          </a:p>
          <a:p>
            <a:pPr eaLnBrk="1" hangingPunct="1">
              <a:buFont typeface="Wingdings 3" pitchFamily="18" charset="2"/>
              <a:buNone/>
            </a:pPr>
            <a:endParaRPr lang="en-GB" sz="1800" dirty="0" smtClean="0"/>
          </a:p>
        </p:txBody>
      </p:sp>
      <p:sp>
        <p:nvSpPr>
          <p:cNvPr id="3" name="Title 2"/>
          <p:cNvSpPr>
            <a:spLocks noGrp="1"/>
          </p:cNvSpPr>
          <p:nvPr>
            <p:ph type="title"/>
          </p:nvPr>
        </p:nvSpPr>
        <p:spPr/>
        <p:txBody>
          <a:bodyPr>
            <a:normAutofit/>
          </a:bodyPr>
          <a:lstStyle/>
          <a:p>
            <a:pPr eaLnBrk="1" fontAlgn="auto" hangingPunct="1">
              <a:spcAft>
                <a:spcPts val="0"/>
              </a:spcAft>
              <a:defRPr/>
            </a:pPr>
            <a:r>
              <a:rPr lang="en-GB" dirty="0" smtClean="0"/>
              <a:t>Sentence Structure/ Punctuation</a:t>
            </a:r>
            <a:endParaRPr lang="en-GB" dirty="0"/>
          </a:p>
        </p:txBody>
      </p:sp>
      <p:pic>
        <p:nvPicPr>
          <p:cNvPr id="68612" name="Picture 5" descr="AAAAAquX1iwAAAAAAH2oOg"/>
          <p:cNvPicPr>
            <a:picLocks noChangeAspect="1" noChangeArrowheads="1"/>
          </p:cNvPicPr>
          <p:nvPr/>
        </p:nvPicPr>
        <p:blipFill>
          <a:blip r:embed="rId2"/>
          <a:srcRect/>
          <a:stretch>
            <a:fillRect/>
          </a:stretch>
        </p:blipFill>
        <p:spPr bwMode="auto">
          <a:xfrm>
            <a:off x="5724525" y="3068638"/>
            <a:ext cx="2857500"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1"/>
          <p:cNvSpPr>
            <a:spLocks noGrp="1"/>
          </p:cNvSpPr>
          <p:nvPr>
            <p:ph idx="1"/>
          </p:nvPr>
        </p:nvSpPr>
        <p:spPr>
          <a:xfrm>
            <a:off x="323528" y="1340768"/>
            <a:ext cx="8229600" cy="4525963"/>
          </a:xfrm>
        </p:spPr>
        <p:txBody>
          <a:bodyPr>
            <a:noAutofit/>
          </a:bodyPr>
          <a:lstStyle/>
          <a:p>
            <a:pPr eaLnBrk="1" hangingPunct="1"/>
            <a:r>
              <a:rPr lang="en-GB" sz="2400" dirty="0" smtClean="0"/>
              <a:t>Writers will vary the length of the sentences for a variety of reasons.</a:t>
            </a:r>
          </a:p>
          <a:p>
            <a:pPr eaLnBrk="1" hangingPunct="1"/>
            <a:r>
              <a:rPr lang="en-GB" sz="2400" u="sng" dirty="0" smtClean="0"/>
              <a:t>Long Sentences</a:t>
            </a:r>
            <a:r>
              <a:rPr lang="en-GB" sz="2400" dirty="0" smtClean="0"/>
              <a:t>: can show the length of something, that something can go on and on or that the writer has much to say on the issue.</a:t>
            </a:r>
          </a:p>
          <a:p>
            <a:pPr eaLnBrk="1" hangingPunct="1"/>
            <a:r>
              <a:rPr lang="en-GB" sz="2400" u="sng" dirty="0" smtClean="0"/>
              <a:t>Short Sentences</a:t>
            </a:r>
            <a:r>
              <a:rPr lang="en-GB" sz="2400" dirty="0" smtClean="0"/>
              <a:t>: think </a:t>
            </a:r>
            <a:r>
              <a:rPr lang="en-GB" sz="2400" dirty="0" smtClean="0">
                <a:solidFill>
                  <a:srgbClr val="FF0000"/>
                </a:solidFill>
              </a:rPr>
              <a:t>BAD</a:t>
            </a:r>
            <a:r>
              <a:rPr lang="en-GB" sz="2400" dirty="0" smtClean="0"/>
              <a:t>!</a:t>
            </a:r>
          </a:p>
          <a:p>
            <a:pPr eaLnBrk="1" hangingPunct="1"/>
            <a:r>
              <a:rPr lang="en-GB" sz="2400" dirty="0" smtClean="0">
                <a:solidFill>
                  <a:srgbClr val="FF0000"/>
                </a:solidFill>
              </a:rPr>
              <a:t>B</a:t>
            </a:r>
            <a:r>
              <a:rPr lang="en-GB" sz="2400" dirty="0" smtClean="0"/>
              <a:t>lunt</a:t>
            </a:r>
          </a:p>
          <a:p>
            <a:pPr eaLnBrk="1" hangingPunct="1"/>
            <a:r>
              <a:rPr lang="en-GB" sz="2400" dirty="0" smtClean="0">
                <a:solidFill>
                  <a:srgbClr val="FF0000"/>
                </a:solidFill>
              </a:rPr>
              <a:t>A</a:t>
            </a:r>
            <a:r>
              <a:rPr lang="en-GB" sz="2400" dirty="0" smtClean="0"/>
              <a:t>brupt </a:t>
            </a:r>
          </a:p>
          <a:p>
            <a:pPr eaLnBrk="1" hangingPunct="1"/>
            <a:r>
              <a:rPr lang="en-GB" sz="2400" dirty="0" smtClean="0">
                <a:solidFill>
                  <a:srgbClr val="FF0000"/>
                </a:solidFill>
              </a:rPr>
              <a:t>D</a:t>
            </a:r>
            <a:r>
              <a:rPr lang="en-GB" sz="2400" dirty="0" smtClean="0"/>
              <a:t>ismissive</a:t>
            </a:r>
          </a:p>
          <a:p>
            <a:pPr eaLnBrk="1" hangingPunct="1"/>
            <a:r>
              <a:rPr lang="en-GB" sz="2400" dirty="0" smtClean="0"/>
              <a:t>Writers will use short sentences to be blunt and direct about an issue or to be abrupt and straight to the point or to be dismissive of all other opinions or arguments surrounding the topic.</a:t>
            </a:r>
          </a:p>
        </p:txBody>
      </p:sp>
      <p:sp>
        <p:nvSpPr>
          <p:cNvPr id="3" name="Title 2"/>
          <p:cNvSpPr>
            <a:spLocks noGrp="1"/>
          </p:cNvSpPr>
          <p:nvPr>
            <p:ph type="title"/>
          </p:nvPr>
        </p:nvSpPr>
        <p:spPr/>
        <p:txBody>
          <a:bodyPr/>
          <a:lstStyle/>
          <a:p>
            <a:pPr eaLnBrk="1" hangingPunct="1">
              <a:defRPr/>
            </a:pPr>
            <a:r>
              <a:rPr lang="en-GB" dirty="0" smtClean="0"/>
              <a:t>Long/ Short Sentences</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1"/>
          <p:cNvSpPr>
            <a:spLocks noGrp="1"/>
          </p:cNvSpPr>
          <p:nvPr>
            <p:ph idx="1"/>
          </p:nvPr>
        </p:nvSpPr>
        <p:spPr>
          <a:xfrm>
            <a:off x="395288" y="1700213"/>
            <a:ext cx="8229600" cy="4525962"/>
          </a:xfrm>
        </p:spPr>
        <p:txBody>
          <a:bodyPr/>
          <a:lstStyle/>
          <a:p>
            <a:pPr eaLnBrk="1" hangingPunct="1"/>
            <a:r>
              <a:rPr lang="en-GB" smtClean="0"/>
              <a:t>Writers will use lists to emphasise the number or range of something.</a:t>
            </a:r>
          </a:p>
          <a:p>
            <a:pPr eaLnBrk="1" hangingPunct="1"/>
            <a:endParaRPr lang="en-GB" smtClean="0"/>
          </a:p>
          <a:p>
            <a:pPr eaLnBrk="1" hangingPunct="1"/>
            <a:r>
              <a:rPr lang="en-GB" smtClean="0"/>
              <a:t>For example:</a:t>
            </a:r>
          </a:p>
          <a:p>
            <a:pPr eaLnBrk="1" hangingPunct="1"/>
            <a:r>
              <a:rPr lang="en-GB" smtClean="0"/>
              <a:t>“Smoking is the main cause of many serious illnesses: cancer, heart disease, stoke, respiratory disease and blood clots.”</a:t>
            </a:r>
          </a:p>
        </p:txBody>
      </p:sp>
      <p:sp>
        <p:nvSpPr>
          <p:cNvPr id="3" name="Title 2"/>
          <p:cNvSpPr>
            <a:spLocks noGrp="1"/>
          </p:cNvSpPr>
          <p:nvPr>
            <p:ph type="title"/>
          </p:nvPr>
        </p:nvSpPr>
        <p:spPr/>
        <p:txBody>
          <a:bodyPr/>
          <a:lstStyle/>
          <a:p>
            <a:pPr eaLnBrk="1" hangingPunct="1">
              <a:defRPr/>
            </a:pPr>
            <a:r>
              <a:rPr lang="en-GB" dirty="0" smtClean="0"/>
              <a:t>Lists</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1"/>
          <p:cNvSpPr>
            <a:spLocks noGrp="1"/>
          </p:cNvSpPr>
          <p:nvPr>
            <p:ph idx="1"/>
          </p:nvPr>
        </p:nvSpPr>
        <p:spPr/>
        <p:txBody>
          <a:bodyPr>
            <a:normAutofit lnSpcReduction="10000"/>
          </a:bodyPr>
          <a:lstStyle/>
          <a:p>
            <a:pPr eaLnBrk="1" hangingPunct="1"/>
            <a:r>
              <a:rPr lang="en-GB" smtClean="0"/>
              <a:t>Repetition is when a writer repeats a word or a phrase to reinforce their point.</a:t>
            </a:r>
          </a:p>
          <a:p>
            <a:pPr eaLnBrk="1" hangingPunct="1"/>
            <a:endParaRPr lang="en-GB" smtClean="0"/>
          </a:p>
          <a:p>
            <a:pPr eaLnBrk="1" hangingPunct="1"/>
            <a:r>
              <a:rPr lang="en-GB" smtClean="0"/>
              <a:t>Example:</a:t>
            </a:r>
          </a:p>
          <a:p>
            <a:pPr eaLnBrk="1" hangingPunct="1"/>
            <a:r>
              <a:rPr lang="en-GB" smtClean="0"/>
              <a:t>“We must educate our youth to the dangers of smoking. We must increase cigarette prices to deter people from smoking. We must put pressure on our government to ban smoking altogether.”</a:t>
            </a:r>
          </a:p>
        </p:txBody>
      </p:sp>
      <p:sp>
        <p:nvSpPr>
          <p:cNvPr id="3" name="Title 2"/>
          <p:cNvSpPr>
            <a:spLocks noGrp="1"/>
          </p:cNvSpPr>
          <p:nvPr>
            <p:ph type="title"/>
          </p:nvPr>
        </p:nvSpPr>
        <p:spPr/>
        <p:txBody>
          <a:bodyPr/>
          <a:lstStyle/>
          <a:p>
            <a:pPr eaLnBrk="1" hangingPunct="1">
              <a:defRPr/>
            </a:pPr>
            <a:r>
              <a:rPr lang="en-GB" dirty="0" smtClean="0"/>
              <a:t>Repetition</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advice:</a:t>
            </a:r>
            <a:endParaRPr lang="en-GB" dirty="0"/>
          </a:p>
        </p:txBody>
      </p:sp>
      <p:sp>
        <p:nvSpPr>
          <p:cNvPr id="3" name="Content Placeholder 2"/>
          <p:cNvSpPr>
            <a:spLocks noGrp="1"/>
          </p:cNvSpPr>
          <p:nvPr>
            <p:ph idx="1"/>
          </p:nvPr>
        </p:nvSpPr>
        <p:spPr/>
        <p:txBody>
          <a:bodyPr>
            <a:normAutofit fontScale="85000" lnSpcReduction="20000"/>
          </a:bodyPr>
          <a:lstStyle/>
          <a:p>
            <a:r>
              <a:rPr lang="en-GB" b="1" u="sng" dirty="0" smtClean="0"/>
              <a:t>Read</a:t>
            </a:r>
            <a:r>
              <a:rPr lang="en-GB" dirty="0" smtClean="0"/>
              <a:t> the question: decide whether it’s a type 1 or type 2 question. </a:t>
            </a:r>
          </a:p>
          <a:p>
            <a:r>
              <a:rPr lang="en-GB" dirty="0" smtClean="0"/>
              <a:t>This helps you work out whether you need to give evidence (quote) or not</a:t>
            </a:r>
          </a:p>
          <a:p>
            <a:r>
              <a:rPr lang="en-GB" b="1" u="sng" dirty="0" smtClean="0"/>
              <a:t>Look </a:t>
            </a:r>
            <a:r>
              <a:rPr lang="en-GB" dirty="0" smtClean="0"/>
              <a:t>at the number of marks available to decide how much to write.</a:t>
            </a:r>
            <a:endParaRPr lang="en-GB" dirty="0"/>
          </a:p>
          <a:p>
            <a:r>
              <a:rPr lang="en-GB" dirty="0" smtClean="0"/>
              <a:t>Always use </a:t>
            </a:r>
            <a:r>
              <a:rPr lang="en-GB" b="1" u="sng" dirty="0" smtClean="0"/>
              <a:t>bullet points.</a:t>
            </a:r>
          </a:p>
          <a:p>
            <a:r>
              <a:rPr lang="en-GB" b="1" u="sng" dirty="0" smtClean="0"/>
              <a:t>Remember, </a:t>
            </a:r>
            <a:r>
              <a:rPr lang="en-GB" dirty="0" smtClean="0"/>
              <a:t>when it says ‘use of language’ it is normally looking for a quotation and you should be thinking WISTS</a:t>
            </a:r>
          </a:p>
          <a:p>
            <a:r>
              <a:rPr lang="en-GB" b="1" u="sng" dirty="0" smtClean="0"/>
              <a:t>Also</a:t>
            </a:r>
            <a:r>
              <a:rPr lang="en-GB" dirty="0" smtClean="0"/>
              <a:t>, if the question says </a:t>
            </a:r>
            <a:r>
              <a:rPr lang="en-GB" b="1" dirty="0" smtClean="0"/>
              <a:t>‘HOW’ </a:t>
            </a:r>
            <a:r>
              <a:rPr lang="en-GB" dirty="0" smtClean="0"/>
              <a:t>it normally needs a quote too</a:t>
            </a:r>
            <a:endParaRPr lang="en-GB" b="1" u="sng" dirty="0" smtClean="0"/>
          </a:p>
          <a:p>
            <a:endParaRPr lang="en-GB" b="1" u="sng" dirty="0" smtClean="0"/>
          </a:p>
          <a:p>
            <a:endParaRPr lang="en-GB" b="1" u="sng" dirty="0" smtClean="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Content Placeholder 1"/>
          <p:cNvSpPr>
            <a:spLocks noGrp="1"/>
          </p:cNvSpPr>
          <p:nvPr>
            <p:ph idx="1"/>
          </p:nvPr>
        </p:nvSpPr>
        <p:spPr/>
        <p:txBody>
          <a:bodyPr>
            <a:normAutofit lnSpcReduction="10000"/>
          </a:bodyPr>
          <a:lstStyle/>
          <a:p>
            <a:pPr eaLnBrk="1" hangingPunct="1"/>
            <a:r>
              <a:rPr lang="en-GB" smtClean="0"/>
              <a:t>Semi-colon</a:t>
            </a:r>
          </a:p>
          <a:p>
            <a:pPr eaLnBrk="1" hangingPunct="1"/>
            <a:r>
              <a:rPr lang="en-GB" smtClean="0"/>
              <a:t>Colon</a:t>
            </a:r>
          </a:p>
          <a:p>
            <a:pPr eaLnBrk="1" hangingPunct="1"/>
            <a:r>
              <a:rPr lang="en-GB" smtClean="0"/>
              <a:t>Ellipsis</a:t>
            </a:r>
          </a:p>
          <a:p>
            <a:pPr eaLnBrk="1" hangingPunct="1"/>
            <a:r>
              <a:rPr lang="en-GB" smtClean="0"/>
              <a:t>Exclamation mark</a:t>
            </a:r>
          </a:p>
          <a:p>
            <a:pPr eaLnBrk="1" hangingPunct="1"/>
            <a:r>
              <a:rPr lang="en-GB" smtClean="0"/>
              <a:t>Question mark</a:t>
            </a:r>
          </a:p>
          <a:p>
            <a:pPr eaLnBrk="1" hangingPunct="1"/>
            <a:r>
              <a:rPr lang="en-GB" smtClean="0"/>
              <a:t>Dash</a:t>
            </a:r>
          </a:p>
          <a:p>
            <a:pPr eaLnBrk="1" hangingPunct="1"/>
            <a:r>
              <a:rPr lang="en-GB" smtClean="0"/>
              <a:t>Parenthesis</a:t>
            </a:r>
          </a:p>
          <a:p>
            <a:pPr eaLnBrk="1" hangingPunct="1"/>
            <a:r>
              <a:rPr lang="en-GB" smtClean="0"/>
              <a:t>Inverted commas </a:t>
            </a:r>
          </a:p>
        </p:txBody>
      </p:sp>
      <p:sp>
        <p:nvSpPr>
          <p:cNvPr id="3" name="Title 2"/>
          <p:cNvSpPr>
            <a:spLocks noGrp="1"/>
          </p:cNvSpPr>
          <p:nvPr>
            <p:ph type="title"/>
          </p:nvPr>
        </p:nvSpPr>
        <p:spPr/>
        <p:txBody>
          <a:bodyPr/>
          <a:lstStyle/>
          <a:p>
            <a:pPr eaLnBrk="1" hangingPunct="1">
              <a:defRPr/>
            </a:pPr>
            <a:r>
              <a:rPr lang="en-GB" dirty="0" smtClean="0"/>
              <a:t>Punctuation</a:t>
            </a:r>
            <a:endParaRPr lang="en-GB" dirty="0"/>
          </a:p>
        </p:txBody>
      </p:sp>
      <p:pic>
        <p:nvPicPr>
          <p:cNvPr id="75780" name="Picture 7" descr="Pyramid1"/>
          <p:cNvPicPr>
            <a:picLocks noChangeAspect="1" noChangeArrowheads="1"/>
          </p:cNvPicPr>
          <p:nvPr/>
        </p:nvPicPr>
        <p:blipFill>
          <a:blip r:embed="rId2"/>
          <a:srcRect/>
          <a:stretch>
            <a:fillRect/>
          </a:stretch>
        </p:blipFill>
        <p:spPr bwMode="auto">
          <a:xfrm>
            <a:off x="4284663" y="1844675"/>
            <a:ext cx="4349750" cy="3071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1"/>
          <p:cNvSpPr>
            <a:spLocks noGrp="1"/>
          </p:cNvSpPr>
          <p:nvPr>
            <p:ph idx="1"/>
          </p:nvPr>
        </p:nvSpPr>
        <p:spPr/>
        <p:txBody>
          <a:bodyPr/>
          <a:lstStyle/>
          <a:p>
            <a:pPr>
              <a:lnSpc>
                <a:spcPct val="80000"/>
              </a:lnSpc>
              <a:buFont typeface="Wingdings" pitchFamily="2" charset="2"/>
              <a:buNone/>
            </a:pPr>
            <a:r>
              <a:rPr lang="en-GB" sz="2400" smtClean="0">
                <a:solidFill>
                  <a:srgbClr val="FF0000"/>
                </a:solidFill>
              </a:rPr>
              <a:t>Semi-colons are </a:t>
            </a:r>
            <a:r>
              <a:rPr lang="en-GB" sz="2400" smtClean="0"/>
              <a:t>used to connect two sentences that are very close in content</a:t>
            </a:r>
          </a:p>
          <a:p>
            <a:pPr>
              <a:lnSpc>
                <a:spcPct val="80000"/>
              </a:lnSpc>
              <a:buFont typeface="Wingdings" pitchFamily="2" charset="2"/>
              <a:buNone/>
            </a:pPr>
            <a:r>
              <a:rPr lang="en-GB" sz="2400" smtClean="0"/>
              <a:t> or to divide up a list of phrases rather than single words.</a:t>
            </a:r>
          </a:p>
          <a:p>
            <a:pPr>
              <a:lnSpc>
                <a:spcPct val="80000"/>
              </a:lnSpc>
              <a:buFont typeface="Wingdings" pitchFamily="2" charset="2"/>
              <a:buNone/>
            </a:pPr>
            <a:endParaRPr lang="en-GB" sz="2400" smtClean="0"/>
          </a:p>
          <a:p>
            <a:pPr>
              <a:lnSpc>
                <a:spcPct val="80000"/>
              </a:lnSpc>
              <a:buFont typeface="Wingdings" pitchFamily="2" charset="2"/>
              <a:buNone/>
            </a:pPr>
            <a:r>
              <a:rPr lang="en-GB" sz="2400" smtClean="0"/>
              <a:t>	E.g. </a:t>
            </a:r>
            <a:r>
              <a:rPr lang="en-GB" sz="2400" i="1" smtClean="0">
                <a:solidFill>
                  <a:srgbClr val="FF3300"/>
                </a:solidFill>
              </a:rPr>
              <a:t>Susan enjoys football; Caroline does not.</a:t>
            </a:r>
          </a:p>
          <a:p>
            <a:pPr>
              <a:lnSpc>
                <a:spcPct val="80000"/>
              </a:lnSpc>
              <a:buFont typeface="Wingdings" pitchFamily="2" charset="2"/>
              <a:buNone/>
            </a:pPr>
            <a:endParaRPr lang="en-GB" sz="2400" i="1" smtClean="0">
              <a:solidFill>
                <a:srgbClr val="FF3300"/>
              </a:solidFill>
            </a:endParaRPr>
          </a:p>
          <a:p>
            <a:pPr>
              <a:lnSpc>
                <a:spcPct val="80000"/>
              </a:lnSpc>
              <a:buFont typeface="Wingdings" pitchFamily="2" charset="2"/>
              <a:buNone/>
            </a:pPr>
            <a:r>
              <a:rPr lang="en-GB" sz="2400" smtClean="0">
                <a:solidFill>
                  <a:srgbClr val="FF3300"/>
                </a:solidFill>
              </a:rPr>
              <a:t>	</a:t>
            </a:r>
            <a:r>
              <a:rPr lang="en-GB" sz="2400" smtClean="0"/>
              <a:t>E.g.</a:t>
            </a:r>
            <a:r>
              <a:rPr lang="en-GB" sz="2400" smtClean="0">
                <a:solidFill>
                  <a:srgbClr val="FF3300"/>
                </a:solidFill>
              </a:rPr>
              <a:t> Being a teenager ain’t no fun at all: hormones going crazy; pimples and sweaty palms at all the wrong times; the guy you fancy is stuck on the girl in the short skirt; and, to top it all off, working in the chippy for the minimum wage </a:t>
            </a:r>
            <a:r>
              <a:rPr lang="en-GB" sz="2400" i="1" smtClean="0">
                <a:solidFill>
                  <a:srgbClr val="FF3300"/>
                </a:solidFill>
              </a:rPr>
              <a:t>still</a:t>
            </a:r>
            <a:r>
              <a:rPr lang="en-GB" sz="2400" smtClean="0">
                <a:solidFill>
                  <a:srgbClr val="FF3300"/>
                </a:solidFill>
              </a:rPr>
              <a:t> isn’t going to get you to Ibiza with all your mates next summer.</a:t>
            </a:r>
          </a:p>
          <a:p>
            <a:endParaRPr lang="en-GB" smtClean="0"/>
          </a:p>
        </p:txBody>
      </p:sp>
      <p:sp>
        <p:nvSpPr>
          <p:cNvPr id="3" name="Title 2"/>
          <p:cNvSpPr>
            <a:spLocks noGrp="1"/>
          </p:cNvSpPr>
          <p:nvPr>
            <p:ph type="title"/>
          </p:nvPr>
        </p:nvSpPr>
        <p:spPr/>
        <p:txBody>
          <a:bodyPr/>
          <a:lstStyle/>
          <a:p>
            <a:pPr>
              <a:defRPr/>
            </a:pPr>
            <a:r>
              <a:rPr lang="en-GB" dirty="0" smtClean="0"/>
              <a:t>Semi-Colon </a:t>
            </a:r>
            <a:r>
              <a:rPr lang="en-GB" sz="4400" dirty="0" smtClean="0">
                <a:solidFill>
                  <a:srgbClr val="FF0000"/>
                </a:solidFill>
                <a:effectLst>
                  <a:outerShdw blurRad="38100" dist="38100" dir="2700000" algn="tl">
                    <a:srgbClr val="C0C0C0"/>
                  </a:outerShdw>
                </a:effectLst>
              </a:rPr>
              <a:t>;</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1"/>
          <p:cNvSpPr>
            <a:spLocks noGrp="1"/>
          </p:cNvSpPr>
          <p:nvPr>
            <p:ph idx="1"/>
          </p:nvPr>
        </p:nvSpPr>
        <p:spPr/>
        <p:txBody>
          <a:bodyPr/>
          <a:lstStyle/>
          <a:p>
            <a:pPr>
              <a:defRPr/>
            </a:pPr>
            <a:r>
              <a:rPr lang="en-GB" sz="2400" dirty="0" smtClean="0">
                <a:solidFill>
                  <a:srgbClr val="FF0000"/>
                </a:solidFill>
                <a:effectLst>
                  <a:outerShdw blurRad="38100" dist="38100" dir="2700000" algn="tl">
                    <a:srgbClr val="C0C0C0"/>
                  </a:outerShdw>
                </a:effectLst>
              </a:rPr>
              <a:t>Colons </a:t>
            </a:r>
            <a:r>
              <a:rPr lang="en-GB" sz="2400" dirty="0" smtClean="0"/>
              <a:t>are</a:t>
            </a:r>
            <a:r>
              <a:rPr lang="en-GB" sz="2400" dirty="0" smtClean="0">
                <a:solidFill>
                  <a:srgbClr val="FF0000"/>
                </a:solidFill>
              </a:rPr>
              <a:t> </a:t>
            </a:r>
            <a:r>
              <a:rPr lang="en-GB" sz="2400" dirty="0" smtClean="0"/>
              <a:t>used to introduce. They can introduce one of the following:</a:t>
            </a:r>
          </a:p>
          <a:p>
            <a:pPr>
              <a:defRPr/>
            </a:pPr>
            <a:r>
              <a:rPr lang="en-GB" sz="2400" dirty="0" smtClean="0"/>
              <a:t> an elaboration </a:t>
            </a:r>
          </a:p>
          <a:p>
            <a:pPr>
              <a:defRPr/>
            </a:pPr>
            <a:r>
              <a:rPr lang="en-GB" sz="2400" dirty="0" smtClean="0"/>
              <a:t> an explanation of the words that go before it </a:t>
            </a:r>
          </a:p>
          <a:p>
            <a:pPr>
              <a:defRPr/>
            </a:pPr>
            <a:r>
              <a:rPr lang="en-GB" sz="2400" dirty="0" smtClean="0"/>
              <a:t>a list </a:t>
            </a:r>
          </a:p>
          <a:p>
            <a:pPr>
              <a:defRPr/>
            </a:pPr>
            <a:r>
              <a:rPr lang="en-GB" sz="2400" dirty="0" smtClean="0"/>
              <a:t>a quotation</a:t>
            </a:r>
          </a:p>
          <a:p>
            <a:pPr>
              <a:defRPr/>
            </a:pPr>
            <a:endParaRPr lang="en-GB" sz="2400" dirty="0" smtClean="0">
              <a:effectLst>
                <a:outerShdw blurRad="38100" dist="38100" dir="2700000" algn="tl">
                  <a:srgbClr val="C0C0C0"/>
                </a:outerShdw>
              </a:effectLst>
            </a:endParaRPr>
          </a:p>
          <a:p>
            <a:pPr>
              <a:buFont typeface="Wingdings" pitchFamily="2" charset="2"/>
              <a:buNone/>
              <a:defRPr/>
            </a:pPr>
            <a:r>
              <a:rPr lang="en-GB" sz="2400" dirty="0" smtClean="0">
                <a:solidFill>
                  <a:srgbClr val="FF0000"/>
                </a:solidFill>
              </a:rPr>
              <a:t>	</a:t>
            </a:r>
            <a:r>
              <a:rPr lang="en-GB" sz="2400" i="1" dirty="0" smtClean="0">
                <a:solidFill>
                  <a:srgbClr val="FF0000"/>
                </a:solidFill>
              </a:rPr>
              <a:t>National 5 English requires many skills: dedication, commitment, perseverance and – if all that fails - a lot of </a:t>
            </a:r>
            <a:r>
              <a:rPr lang="en-GB" sz="2400" i="1" dirty="0" err="1" smtClean="0">
                <a:solidFill>
                  <a:srgbClr val="FF0000"/>
                </a:solidFill>
              </a:rPr>
              <a:t>dosh</a:t>
            </a:r>
            <a:r>
              <a:rPr lang="en-GB" sz="2400" i="1" dirty="0" smtClean="0">
                <a:solidFill>
                  <a:srgbClr val="FF0000"/>
                </a:solidFill>
              </a:rPr>
              <a:t> to bribe the examiner!</a:t>
            </a:r>
          </a:p>
          <a:p>
            <a:pPr>
              <a:defRPr/>
            </a:pPr>
            <a:endParaRPr lang="en-GB" dirty="0" smtClean="0"/>
          </a:p>
        </p:txBody>
      </p:sp>
      <p:sp>
        <p:nvSpPr>
          <p:cNvPr id="3" name="Title 2"/>
          <p:cNvSpPr>
            <a:spLocks noGrp="1"/>
          </p:cNvSpPr>
          <p:nvPr>
            <p:ph type="title"/>
          </p:nvPr>
        </p:nvSpPr>
        <p:spPr/>
        <p:txBody>
          <a:bodyPr/>
          <a:lstStyle/>
          <a:p>
            <a:pPr>
              <a:defRPr/>
            </a:pPr>
            <a:r>
              <a:rPr lang="en-GB" dirty="0" smtClean="0"/>
              <a:t>Colon</a:t>
            </a:r>
            <a:r>
              <a:rPr lang="en-GB" sz="4400" dirty="0" smtClean="0">
                <a:solidFill>
                  <a:srgbClr val="FF0000"/>
                </a:solidFill>
                <a:effectLst>
                  <a:outerShdw blurRad="38100" dist="38100" dir="2700000" algn="tl">
                    <a:srgbClr val="C0C0C0"/>
                  </a:outerShdw>
                </a:effectLst>
              </a:rPr>
              <a:t>:</a:t>
            </a:r>
            <a:r>
              <a:rPr lang="en-GB" sz="4400" dirty="0" smtClean="0">
                <a:effectLst>
                  <a:outerShdw blurRad="38100" dist="38100" dir="2700000" algn="tl">
                    <a:srgbClr val="C0C0C0"/>
                  </a:outerShdw>
                </a:effectLst>
              </a:rPr>
              <a:t> </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1"/>
          <p:cNvSpPr>
            <a:spLocks noGrp="1"/>
          </p:cNvSpPr>
          <p:nvPr>
            <p:ph idx="1"/>
          </p:nvPr>
        </p:nvSpPr>
        <p:spPr/>
        <p:txBody>
          <a:bodyPr>
            <a:normAutofit lnSpcReduction="10000"/>
          </a:bodyPr>
          <a:lstStyle/>
          <a:p>
            <a:pPr>
              <a:lnSpc>
                <a:spcPct val="80000"/>
              </a:lnSpc>
            </a:pPr>
            <a:r>
              <a:rPr lang="en-GB" sz="2400" smtClean="0">
                <a:solidFill>
                  <a:schemeClr val="accent2"/>
                </a:solidFill>
              </a:rPr>
              <a:t>Ellipsis</a:t>
            </a:r>
            <a:r>
              <a:rPr lang="en-GB" sz="2400" smtClean="0"/>
              <a:t> shows that something is unfinished.</a:t>
            </a:r>
          </a:p>
          <a:p>
            <a:pPr>
              <a:lnSpc>
                <a:spcPct val="80000"/>
              </a:lnSpc>
            </a:pPr>
            <a:endParaRPr lang="en-GB" sz="2400" smtClean="0"/>
          </a:p>
          <a:p>
            <a:r>
              <a:rPr lang="en-GB" smtClean="0"/>
              <a:t>The writer may choose to leave something unfinished to:</a:t>
            </a:r>
          </a:p>
          <a:p>
            <a:r>
              <a:rPr lang="en-GB" smtClean="0"/>
              <a:t>Allow the reader to think for themselves what could happen next</a:t>
            </a:r>
          </a:p>
          <a:p>
            <a:r>
              <a:rPr lang="en-GB" smtClean="0"/>
              <a:t>Show that they could go on and on but won’t</a:t>
            </a:r>
          </a:p>
          <a:p>
            <a:r>
              <a:rPr lang="en-GB" smtClean="0"/>
              <a:t>That there are other options that could be considered</a:t>
            </a:r>
          </a:p>
          <a:p>
            <a:pPr>
              <a:buFont typeface="Wingdings 3" pitchFamily="18" charset="2"/>
              <a:buNone/>
            </a:pPr>
            <a:endParaRPr lang="en-GB" smtClean="0"/>
          </a:p>
        </p:txBody>
      </p:sp>
      <p:sp>
        <p:nvSpPr>
          <p:cNvPr id="3" name="Title 2"/>
          <p:cNvSpPr>
            <a:spLocks noGrp="1"/>
          </p:cNvSpPr>
          <p:nvPr>
            <p:ph type="title"/>
          </p:nvPr>
        </p:nvSpPr>
        <p:spPr/>
        <p:txBody>
          <a:bodyPr/>
          <a:lstStyle/>
          <a:p>
            <a:pPr>
              <a:defRPr/>
            </a:pPr>
            <a:r>
              <a:rPr lang="en-GB" dirty="0" smtClean="0"/>
              <a:t>Ellipsis </a:t>
            </a:r>
            <a:r>
              <a:rPr lang="en-GB" sz="4400" dirty="0" smtClean="0">
                <a:solidFill>
                  <a:srgbClr val="FF0000"/>
                </a:solidFill>
                <a:effectLst>
                  <a:outerShdw blurRad="38100" dist="38100" dir="2700000" algn="tl">
                    <a:srgbClr val="C0C0C0"/>
                  </a:outerShdw>
                </a:effectLst>
              </a:rPr>
              <a:t>…</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Content Placeholder 1"/>
          <p:cNvSpPr>
            <a:spLocks noGrp="1"/>
          </p:cNvSpPr>
          <p:nvPr>
            <p:ph idx="1"/>
          </p:nvPr>
        </p:nvSpPr>
        <p:spPr>
          <a:xfrm>
            <a:off x="468313" y="1557338"/>
            <a:ext cx="8229600" cy="4525962"/>
          </a:xfrm>
        </p:spPr>
        <p:txBody>
          <a:bodyPr/>
          <a:lstStyle/>
          <a:p>
            <a:r>
              <a:rPr lang="en-US" smtClean="0">
                <a:solidFill>
                  <a:schemeClr val="accent2"/>
                </a:solidFill>
              </a:rPr>
              <a:t>Exclamation marks </a:t>
            </a:r>
            <a:r>
              <a:rPr lang="en-US" smtClean="0"/>
              <a:t>are used to show emotion.  </a:t>
            </a:r>
          </a:p>
          <a:p>
            <a:endParaRPr lang="en-US" smtClean="0"/>
          </a:p>
          <a:p>
            <a:r>
              <a:rPr lang="en-US" smtClean="0"/>
              <a:t>This could be: anger, excitement, outrage, shock.</a:t>
            </a:r>
          </a:p>
          <a:p>
            <a:endParaRPr lang="en-GB" smtClean="0"/>
          </a:p>
        </p:txBody>
      </p:sp>
      <p:sp>
        <p:nvSpPr>
          <p:cNvPr id="3" name="Title 2"/>
          <p:cNvSpPr>
            <a:spLocks noGrp="1"/>
          </p:cNvSpPr>
          <p:nvPr>
            <p:ph type="title"/>
          </p:nvPr>
        </p:nvSpPr>
        <p:spPr/>
        <p:txBody>
          <a:bodyPr/>
          <a:lstStyle/>
          <a:p>
            <a:pPr>
              <a:defRPr/>
            </a:pPr>
            <a:r>
              <a:rPr lang="en-GB" dirty="0" smtClean="0"/>
              <a:t>Exclamation Mark </a:t>
            </a:r>
            <a:r>
              <a:rPr lang="en-GB" dirty="0" smtClean="0">
                <a:solidFill>
                  <a:schemeClr val="accent2"/>
                </a:solidFill>
              </a:rPr>
              <a:t>!</a:t>
            </a:r>
            <a:endParaRPr lang="en-GB" dirty="0">
              <a:solidFill>
                <a:schemeClr val="accent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Content Placeholder 1"/>
          <p:cNvSpPr>
            <a:spLocks noGrp="1"/>
          </p:cNvSpPr>
          <p:nvPr>
            <p:ph idx="1"/>
          </p:nvPr>
        </p:nvSpPr>
        <p:spPr>
          <a:xfrm>
            <a:off x="468313" y="1628775"/>
            <a:ext cx="8229600" cy="4525963"/>
          </a:xfrm>
        </p:spPr>
        <p:txBody>
          <a:bodyPr>
            <a:normAutofit lnSpcReduction="10000"/>
          </a:bodyPr>
          <a:lstStyle/>
          <a:p>
            <a:r>
              <a:rPr lang="en-US" smtClean="0"/>
              <a:t>Question marks are used to ask a question- obviously!</a:t>
            </a:r>
          </a:p>
          <a:p>
            <a:r>
              <a:rPr lang="en-US" smtClean="0"/>
              <a:t>However, writers use questions for a variety of reasons.</a:t>
            </a:r>
          </a:p>
          <a:p>
            <a:r>
              <a:rPr lang="en-US" smtClean="0"/>
              <a:t>Rhetorical questions: to allow the reader to contemplate an issue</a:t>
            </a:r>
          </a:p>
          <a:p>
            <a:r>
              <a:rPr lang="en-US" smtClean="0"/>
              <a:t>Series of Questions: to show confusion/ different alternatives/ different ways of thinking</a:t>
            </a:r>
            <a:endParaRPr lang="en-GB" smtClean="0"/>
          </a:p>
          <a:p>
            <a:endParaRPr lang="en-GB" smtClean="0"/>
          </a:p>
        </p:txBody>
      </p:sp>
      <p:sp>
        <p:nvSpPr>
          <p:cNvPr id="3" name="Title 2"/>
          <p:cNvSpPr>
            <a:spLocks noGrp="1"/>
          </p:cNvSpPr>
          <p:nvPr>
            <p:ph type="title"/>
          </p:nvPr>
        </p:nvSpPr>
        <p:spPr/>
        <p:txBody>
          <a:bodyPr/>
          <a:lstStyle/>
          <a:p>
            <a:pPr>
              <a:defRPr/>
            </a:pPr>
            <a:r>
              <a:rPr lang="en-GB" dirty="0" smtClean="0"/>
              <a:t>Question Mark </a:t>
            </a:r>
            <a:r>
              <a:rPr lang="en-GB" dirty="0" smtClean="0">
                <a:solidFill>
                  <a:schemeClr val="accent2"/>
                </a:solidFill>
              </a:rPr>
              <a:t>?</a:t>
            </a:r>
            <a:endParaRPr lang="en-GB" dirty="0">
              <a:solidFill>
                <a:schemeClr val="accent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Content Placeholder 1"/>
          <p:cNvSpPr>
            <a:spLocks noGrp="1"/>
          </p:cNvSpPr>
          <p:nvPr>
            <p:ph idx="1"/>
          </p:nvPr>
        </p:nvSpPr>
        <p:spPr/>
        <p:txBody>
          <a:bodyPr/>
          <a:lstStyle/>
          <a:p>
            <a:r>
              <a:rPr lang="en-GB" smtClean="0"/>
              <a:t>A writer may use a dash to:</a:t>
            </a:r>
          </a:p>
          <a:p>
            <a:pPr>
              <a:buFont typeface="Wingdings 3" pitchFamily="18" charset="2"/>
              <a:buNone/>
            </a:pPr>
            <a:endParaRPr lang="en-GB" smtClean="0"/>
          </a:p>
          <a:p>
            <a:r>
              <a:rPr lang="en-GB" smtClean="0"/>
              <a:t>Add to a sentence</a:t>
            </a:r>
          </a:p>
          <a:p>
            <a:r>
              <a:rPr lang="en-GB" smtClean="0"/>
              <a:t>Expand on an idea</a:t>
            </a:r>
          </a:p>
          <a:p>
            <a:r>
              <a:rPr lang="en-GB" smtClean="0"/>
              <a:t>Explain a previous point</a:t>
            </a:r>
          </a:p>
        </p:txBody>
      </p:sp>
      <p:sp>
        <p:nvSpPr>
          <p:cNvPr id="3" name="Title 2"/>
          <p:cNvSpPr>
            <a:spLocks noGrp="1"/>
          </p:cNvSpPr>
          <p:nvPr>
            <p:ph type="title"/>
          </p:nvPr>
        </p:nvSpPr>
        <p:spPr/>
        <p:txBody>
          <a:bodyPr/>
          <a:lstStyle/>
          <a:p>
            <a:pPr>
              <a:defRPr/>
            </a:pPr>
            <a:r>
              <a:rPr lang="en-GB" dirty="0" smtClean="0"/>
              <a:t>Dash </a:t>
            </a:r>
            <a:r>
              <a:rPr lang="en-GB" dirty="0" smtClean="0">
                <a:solidFill>
                  <a:schemeClr val="accent2"/>
                </a:solidFill>
              </a:rPr>
              <a:t>-</a:t>
            </a:r>
            <a:endParaRPr lang="en-GB" dirty="0">
              <a:solidFill>
                <a:schemeClr val="accent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Content Placeholder 1"/>
          <p:cNvSpPr>
            <a:spLocks noGrp="1"/>
          </p:cNvSpPr>
          <p:nvPr>
            <p:ph idx="1"/>
          </p:nvPr>
        </p:nvSpPr>
        <p:spPr>
          <a:xfrm>
            <a:off x="457200" y="1481138"/>
            <a:ext cx="8218488" cy="4972050"/>
          </a:xfrm>
        </p:spPr>
        <p:txBody>
          <a:bodyPr/>
          <a:lstStyle/>
          <a:p>
            <a:pPr>
              <a:lnSpc>
                <a:spcPct val="90000"/>
              </a:lnSpc>
            </a:pPr>
            <a:r>
              <a:rPr lang="en-GB" sz="2400" smtClean="0"/>
              <a:t>This is when a writer uses a pair brackets, dashes or commas to </a:t>
            </a:r>
            <a:r>
              <a:rPr lang="en-GB" sz="2400" u="sng" smtClean="0"/>
              <a:t>add something </a:t>
            </a:r>
            <a:r>
              <a:rPr lang="en-GB" sz="2400" smtClean="0"/>
              <a:t>to the sentence.</a:t>
            </a:r>
          </a:p>
          <a:p>
            <a:pPr>
              <a:lnSpc>
                <a:spcPct val="90000"/>
              </a:lnSpc>
            </a:pPr>
            <a:r>
              <a:rPr lang="en-GB" sz="2400" smtClean="0"/>
              <a:t>Sometimes we are being given additional information but often we are being told the writer’s attitude.</a:t>
            </a:r>
          </a:p>
          <a:p>
            <a:pPr>
              <a:lnSpc>
                <a:spcPct val="90000"/>
              </a:lnSpc>
            </a:pPr>
            <a:r>
              <a:rPr lang="en-GB" sz="2400" smtClean="0"/>
              <a:t>Parenthesis can often change or contribute to TONE.</a:t>
            </a:r>
          </a:p>
          <a:p>
            <a:pPr>
              <a:lnSpc>
                <a:spcPct val="90000"/>
              </a:lnSpc>
              <a:buFont typeface="Wingdings 3" pitchFamily="18" charset="2"/>
              <a:buNone/>
            </a:pPr>
            <a:endParaRPr lang="en-GB" sz="2400" u="sng" smtClean="0"/>
          </a:p>
          <a:p>
            <a:pPr>
              <a:lnSpc>
                <a:spcPct val="90000"/>
              </a:lnSpc>
              <a:buFont typeface="Wingdings 3" pitchFamily="18" charset="2"/>
              <a:buNone/>
            </a:pPr>
            <a:r>
              <a:rPr lang="en-US" sz="2400" smtClean="0"/>
              <a:t>Example:</a:t>
            </a:r>
          </a:p>
          <a:p>
            <a:pPr>
              <a:lnSpc>
                <a:spcPct val="90000"/>
              </a:lnSpc>
            </a:pPr>
            <a:r>
              <a:rPr lang="en-GB" sz="2400" i="1" smtClean="0">
                <a:solidFill>
                  <a:srgbClr val="FF3300"/>
                </a:solidFill>
              </a:rPr>
              <a:t>I have heard Romantics claim that love is ‘a many splendid thing’ (yeah, right – only in the movies after a liposuction and mucho airbrushing), so who am I to disagree?</a:t>
            </a:r>
            <a:endParaRPr lang="en-GB" smtClean="0"/>
          </a:p>
        </p:txBody>
      </p:sp>
      <p:sp>
        <p:nvSpPr>
          <p:cNvPr id="3" name="Title 2"/>
          <p:cNvSpPr>
            <a:spLocks noGrp="1"/>
          </p:cNvSpPr>
          <p:nvPr>
            <p:ph type="title"/>
          </p:nvPr>
        </p:nvSpPr>
        <p:spPr/>
        <p:txBody>
          <a:bodyPr/>
          <a:lstStyle/>
          <a:p>
            <a:pPr>
              <a:defRPr/>
            </a:pPr>
            <a:r>
              <a:rPr lang="en-GB" dirty="0" smtClean="0"/>
              <a:t>Parenthesis </a:t>
            </a:r>
            <a:r>
              <a:rPr lang="en-GB" dirty="0" smtClean="0">
                <a:solidFill>
                  <a:schemeClr val="accent2"/>
                </a:solidFill>
              </a:rPr>
              <a:t>( ) - -  ,  ,</a:t>
            </a:r>
            <a:endParaRPr lang="en-GB" dirty="0">
              <a:solidFill>
                <a:schemeClr val="accent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Content Placeholder 1"/>
          <p:cNvSpPr>
            <a:spLocks noGrp="1"/>
          </p:cNvSpPr>
          <p:nvPr>
            <p:ph idx="1"/>
          </p:nvPr>
        </p:nvSpPr>
        <p:spPr>
          <a:xfrm>
            <a:off x="251520" y="1196752"/>
            <a:ext cx="8229600" cy="4525963"/>
          </a:xfrm>
        </p:spPr>
        <p:txBody>
          <a:bodyPr>
            <a:noAutofit/>
          </a:bodyPr>
          <a:lstStyle/>
          <a:p>
            <a:pPr>
              <a:lnSpc>
                <a:spcPct val="90000"/>
              </a:lnSpc>
            </a:pPr>
            <a:r>
              <a:rPr lang="en-GB" sz="2400" dirty="0" smtClean="0">
                <a:solidFill>
                  <a:srgbClr val="FF0000"/>
                </a:solidFill>
              </a:rPr>
              <a:t>Inverted commas </a:t>
            </a:r>
            <a:r>
              <a:rPr lang="en-GB" sz="2400" dirty="0" smtClean="0"/>
              <a:t>(Note: now we are ‘grown up’, we do not call them ‘speech marks’) </a:t>
            </a:r>
          </a:p>
          <a:p>
            <a:pPr>
              <a:lnSpc>
                <a:spcPct val="90000"/>
              </a:lnSpc>
            </a:pPr>
            <a:endParaRPr lang="en-GB" sz="2400" dirty="0" smtClean="0"/>
          </a:p>
          <a:p>
            <a:pPr>
              <a:lnSpc>
                <a:spcPct val="90000"/>
              </a:lnSpc>
              <a:buFont typeface="Wingdings" pitchFamily="2" charset="2"/>
              <a:buNone/>
            </a:pPr>
            <a:r>
              <a:rPr lang="en-GB" sz="2400" dirty="0" smtClean="0"/>
              <a:t>	These are used to show:</a:t>
            </a:r>
          </a:p>
          <a:p>
            <a:pPr>
              <a:lnSpc>
                <a:spcPct val="90000"/>
              </a:lnSpc>
            </a:pPr>
            <a:r>
              <a:rPr lang="en-GB" sz="2400" dirty="0" smtClean="0">
                <a:solidFill>
                  <a:srgbClr val="FF3300"/>
                </a:solidFill>
              </a:rPr>
              <a:t>speech</a:t>
            </a:r>
            <a:r>
              <a:rPr lang="en-GB" sz="2400" dirty="0" smtClean="0"/>
              <a:t> </a:t>
            </a:r>
          </a:p>
          <a:p>
            <a:pPr>
              <a:lnSpc>
                <a:spcPct val="90000"/>
              </a:lnSpc>
            </a:pPr>
            <a:r>
              <a:rPr lang="en-GB" sz="2400" dirty="0" smtClean="0">
                <a:solidFill>
                  <a:srgbClr val="FF3300"/>
                </a:solidFill>
              </a:rPr>
              <a:t>title of something</a:t>
            </a:r>
            <a:endParaRPr lang="en-GB" sz="2400" dirty="0" smtClean="0"/>
          </a:p>
          <a:p>
            <a:pPr>
              <a:lnSpc>
                <a:spcPct val="90000"/>
              </a:lnSpc>
            </a:pPr>
            <a:r>
              <a:rPr lang="en-GB" sz="2400" dirty="0" smtClean="0">
                <a:solidFill>
                  <a:schemeClr val="accent2"/>
                </a:solidFill>
              </a:rPr>
              <a:t>Quotations</a:t>
            </a:r>
          </a:p>
          <a:p>
            <a:pPr>
              <a:lnSpc>
                <a:spcPct val="90000"/>
              </a:lnSpc>
            </a:pPr>
            <a:r>
              <a:rPr lang="en-GB" sz="2400" dirty="0" smtClean="0"/>
              <a:t>as a way for the writer to show his or her </a:t>
            </a:r>
            <a:r>
              <a:rPr lang="en-GB" sz="2400" dirty="0" smtClean="0">
                <a:solidFill>
                  <a:srgbClr val="FF3300"/>
                </a:solidFill>
              </a:rPr>
              <a:t>disapproval</a:t>
            </a:r>
            <a:r>
              <a:rPr lang="en-GB" sz="2400" dirty="0" smtClean="0"/>
              <a:t> or, need to </a:t>
            </a:r>
            <a:r>
              <a:rPr lang="en-GB" sz="2400" dirty="0" smtClean="0">
                <a:solidFill>
                  <a:srgbClr val="FF3300"/>
                </a:solidFill>
              </a:rPr>
              <a:t>distance himself from, a particular word or phrase</a:t>
            </a:r>
            <a:r>
              <a:rPr lang="en-GB" sz="2400" dirty="0" smtClean="0"/>
              <a:t>. </a:t>
            </a:r>
          </a:p>
          <a:p>
            <a:pPr>
              <a:lnSpc>
                <a:spcPct val="90000"/>
              </a:lnSpc>
            </a:pPr>
            <a:endParaRPr lang="en-GB" sz="2400" dirty="0" smtClean="0"/>
          </a:p>
          <a:p>
            <a:pPr>
              <a:lnSpc>
                <a:spcPct val="90000"/>
              </a:lnSpc>
            </a:pPr>
            <a:r>
              <a:rPr lang="en-GB" sz="2400" dirty="0" smtClean="0"/>
              <a:t>For instance, an opponent of the BNP may refer to them as a </a:t>
            </a:r>
            <a:r>
              <a:rPr lang="en-GB" sz="2400" i="1" dirty="0" smtClean="0">
                <a:solidFill>
                  <a:srgbClr val="FFCC00"/>
                </a:solidFill>
              </a:rPr>
              <a:t>“political party”</a:t>
            </a:r>
            <a:r>
              <a:rPr lang="en-GB" sz="2400" dirty="0" smtClean="0"/>
              <a:t> – the inverted commas to leave the reader in no doubt of his opinion that they should not be afforded that status at all. </a:t>
            </a:r>
          </a:p>
          <a:p>
            <a:endParaRPr lang="en-GB" sz="3600" dirty="0" smtClean="0"/>
          </a:p>
        </p:txBody>
      </p:sp>
      <p:sp>
        <p:nvSpPr>
          <p:cNvPr id="3" name="Title 2"/>
          <p:cNvSpPr>
            <a:spLocks noGrp="1"/>
          </p:cNvSpPr>
          <p:nvPr>
            <p:ph type="title"/>
          </p:nvPr>
        </p:nvSpPr>
        <p:spPr/>
        <p:txBody>
          <a:bodyPr/>
          <a:lstStyle/>
          <a:p>
            <a:pPr>
              <a:defRPr/>
            </a:pPr>
            <a:r>
              <a:rPr lang="en-GB" dirty="0" smtClean="0"/>
              <a:t>Inverted Commas</a:t>
            </a:r>
            <a:r>
              <a:rPr lang="en-GB" sz="4400" dirty="0" smtClean="0">
                <a:solidFill>
                  <a:srgbClr val="FF0000"/>
                </a:solidFill>
              </a:rPr>
              <a:t> “ ”</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1"/>
          <p:cNvSpPr>
            <a:spLocks noGrp="1"/>
          </p:cNvSpPr>
          <p:nvPr>
            <p:ph idx="1"/>
          </p:nvPr>
        </p:nvSpPr>
        <p:spPr/>
        <p:txBody>
          <a:bodyPr>
            <a:normAutofit fontScale="92500"/>
          </a:bodyPr>
          <a:lstStyle/>
          <a:p>
            <a:r>
              <a:rPr lang="en-GB" smtClean="0"/>
              <a:t>Name the feature as specifically as possible (for example: by quoting the word repeated or by mentioning the line where the semi-colon is)</a:t>
            </a:r>
          </a:p>
          <a:p>
            <a:r>
              <a:rPr lang="en-GB" smtClean="0"/>
              <a:t>Explain the job of the feature in the passage</a:t>
            </a:r>
          </a:p>
          <a:p>
            <a:endParaRPr lang="en-GB" smtClean="0"/>
          </a:p>
          <a:p>
            <a:r>
              <a:rPr lang="en-GB" smtClean="0"/>
              <a:t>ADVICE: always try and explain thoroughly WHY the writer has used the feature (what they are trying to achieve by using the feature) </a:t>
            </a:r>
          </a:p>
        </p:txBody>
      </p:sp>
      <p:sp>
        <p:nvSpPr>
          <p:cNvPr id="3" name="Title 2"/>
          <p:cNvSpPr>
            <a:spLocks noGrp="1"/>
          </p:cNvSpPr>
          <p:nvPr>
            <p:ph type="title"/>
          </p:nvPr>
        </p:nvSpPr>
        <p:spPr/>
        <p:txBody>
          <a:bodyPr/>
          <a:lstStyle/>
          <a:p>
            <a:pPr>
              <a:defRPr/>
            </a:pPr>
            <a:r>
              <a:rPr lang="en-GB" dirty="0" smtClean="0"/>
              <a:t>How to Answer</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defRPr/>
            </a:pPr>
            <a:r>
              <a:rPr lang="en-GB" dirty="0" smtClean="0"/>
              <a:t>Summary</a:t>
            </a:r>
            <a:endParaRPr lang="en-GB" dirty="0"/>
          </a:p>
        </p:txBody>
      </p:sp>
      <p:sp>
        <p:nvSpPr>
          <p:cNvPr id="24579" name="Subtitle 4"/>
          <p:cNvSpPr>
            <a:spLocks noGrp="1"/>
          </p:cNvSpPr>
          <p:nvPr>
            <p:ph type="subTitle" idx="1"/>
          </p:nvPr>
        </p:nvSpPr>
        <p:spPr>
          <a:xfrm>
            <a:off x="685800" y="3611563"/>
            <a:ext cx="7772400" cy="1200150"/>
          </a:xfrm>
        </p:spPr>
        <p:txBody>
          <a:bodyPr/>
          <a:lstStyle/>
          <a:p>
            <a:pPr marR="0"/>
            <a:endParaRPr lang="en-GB" smtClean="0"/>
          </a:p>
        </p:txBody>
      </p:sp>
      <p:pic>
        <p:nvPicPr>
          <p:cNvPr id="24580" name="Picture 5" descr="http://3.bp.blogspot.com/-Fyyo92Ouo14/USoRPb90tOI/AAAAAAAABXU/poSOCn2msZ0/s1600/summary.jpg"/>
          <p:cNvPicPr>
            <a:picLocks noChangeAspect="1" noChangeArrowheads="1"/>
          </p:cNvPicPr>
          <p:nvPr/>
        </p:nvPicPr>
        <p:blipFill>
          <a:blip r:embed="rId2"/>
          <a:srcRect/>
          <a:stretch>
            <a:fillRect/>
          </a:stretch>
        </p:blipFill>
        <p:spPr bwMode="auto">
          <a:xfrm>
            <a:off x="2627784" y="3356992"/>
            <a:ext cx="4019550" cy="3024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1"/>
          <p:cNvSpPr>
            <a:spLocks noGrp="1"/>
          </p:cNvSpPr>
          <p:nvPr>
            <p:ph idx="1"/>
          </p:nvPr>
        </p:nvSpPr>
        <p:spPr>
          <a:xfrm>
            <a:off x="395536" y="1052736"/>
            <a:ext cx="8229600" cy="4525963"/>
          </a:xfrm>
        </p:spPr>
        <p:txBody>
          <a:bodyPr>
            <a:noAutofit/>
          </a:bodyPr>
          <a:lstStyle/>
          <a:p>
            <a:r>
              <a:rPr lang="en-GB" sz="2400" dirty="0" smtClean="0"/>
              <a:t>List</a:t>
            </a:r>
          </a:p>
          <a:p>
            <a:r>
              <a:rPr lang="en-GB" sz="2400" i="1" dirty="0" smtClean="0"/>
              <a:t>The writer uses a list of (what?) to show the number/ range of (what?). This suggests that (what is the writer trying to achieve by showing the number/range?)</a:t>
            </a:r>
          </a:p>
          <a:p>
            <a:pPr>
              <a:buFont typeface="Wingdings 3" pitchFamily="18" charset="2"/>
              <a:buNone/>
            </a:pPr>
            <a:endParaRPr lang="en-GB" sz="2400" i="1" dirty="0" smtClean="0"/>
          </a:p>
          <a:p>
            <a:r>
              <a:rPr lang="en-GB" sz="2400" dirty="0" smtClean="0"/>
              <a:t>Parenthesis</a:t>
            </a:r>
          </a:p>
          <a:p>
            <a:r>
              <a:rPr lang="en-GB" sz="2400" i="1" dirty="0" smtClean="0"/>
              <a:t>The writer uses parenthesis to add extra information about (what?). The writer adds this to (what is the writer trying to achieve by adding this extra information?)</a:t>
            </a:r>
          </a:p>
          <a:p>
            <a:pPr>
              <a:buFont typeface="Wingdings 3" pitchFamily="18" charset="2"/>
              <a:buNone/>
            </a:pPr>
            <a:endParaRPr lang="en-GB" sz="2400" i="1" dirty="0" smtClean="0"/>
          </a:p>
          <a:p>
            <a:r>
              <a:rPr lang="en-GB" sz="2400" dirty="0" smtClean="0"/>
              <a:t>Repetition</a:t>
            </a:r>
          </a:p>
          <a:p>
            <a:r>
              <a:rPr lang="en-GB" sz="2400" i="1" dirty="0" smtClean="0"/>
              <a:t>The writer repeats the word (quote word) to reinforce his point that (what point is he trying to reinforce and why?)</a:t>
            </a:r>
          </a:p>
        </p:txBody>
      </p:sp>
      <p:sp>
        <p:nvSpPr>
          <p:cNvPr id="3" name="Title 2"/>
          <p:cNvSpPr>
            <a:spLocks noGrp="1"/>
          </p:cNvSpPr>
          <p:nvPr>
            <p:ph type="title"/>
          </p:nvPr>
        </p:nvSpPr>
        <p:spPr>
          <a:xfrm>
            <a:off x="467544" y="0"/>
            <a:ext cx="8229600" cy="1143000"/>
          </a:xfrm>
        </p:spPr>
        <p:txBody>
          <a:bodyPr/>
          <a:lstStyle/>
          <a:p>
            <a:pPr>
              <a:defRPr/>
            </a:pPr>
            <a:r>
              <a:rPr lang="en-GB" dirty="0" smtClean="0"/>
              <a:t>Formulae for Common Answers</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Content Placeholder 1"/>
          <p:cNvSpPr>
            <a:spLocks noGrp="1"/>
          </p:cNvSpPr>
          <p:nvPr>
            <p:ph idx="1"/>
          </p:nvPr>
        </p:nvSpPr>
        <p:spPr/>
        <p:txBody>
          <a:bodyPr>
            <a:noAutofit/>
          </a:bodyPr>
          <a:lstStyle/>
          <a:p>
            <a:r>
              <a:rPr lang="en-GB" sz="2000" i="1" dirty="0" smtClean="0"/>
              <a:t>The fitness culture is everywhere. Think about how often we run into sweaty bodies in </a:t>
            </a:r>
            <a:r>
              <a:rPr lang="en-GB" sz="2000" i="1" dirty="0" err="1" smtClean="0"/>
              <a:t>lycra</a:t>
            </a:r>
            <a:r>
              <a:rPr lang="en-GB" sz="2000" i="1" dirty="0" smtClean="0"/>
              <a:t>- some decidedly unappealing in this most unforgiving of materials- when trying to negotiate our way home from work. Think of the number of times fit young men and women look out at us from media advertising exhorting us to buy such-and-such a health-giving product. Think of the times we look sadly at our expanding waistlines and begin to wonder if perhaps it is not too late to do something about it. In an unhappy mood, such reflections are depressing; in a hopeful mood they are downright dangerous. </a:t>
            </a:r>
          </a:p>
          <a:p>
            <a:endParaRPr lang="en-GB" sz="2000" i="1" dirty="0" smtClean="0"/>
          </a:p>
          <a:p>
            <a:r>
              <a:rPr lang="en-GB" sz="2000" dirty="0" smtClean="0"/>
              <a:t>Explain two ways the writer uses sentence structure to  emphasise our obsession with fitness (4)</a:t>
            </a:r>
          </a:p>
        </p:txBody>
      </p:sp>
      <p:sp>
        <p:nvSpPr>
          <p:cNvPr id="3" name="Title 2"/>
          <p:cNvSpPr>
            <a:spLocks noGrp="1"/>
          </p:cNvSpPr>
          <p:nvPr>
            <p:ph type="title"/>
          </p:nvPr>
        </p:nvSpPr>
        <p:spPr/>
        <p:txBody>
          <a:bodyPr/>
          <a:lstStyle/>
          <a:p>
            <a:pPr>
              <a:defRPr/>
            </a:pPr>
            <a:r>
              <a:rPr lang="en-GB" dirty="0" smtClean="0"/>
              <a:t>Example Question</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Content Placeholder 1"/>
          <p:cNvSpPr>
            <a:spLocks noGrp="1"/>
          </p:cNvSpPr>
          <p:nvPr>
            <p:ph idx="1"/>
          </p:nvPr>
        </p:nvSpPr>
        <p:spPr/>
        <p:txBody>
          <a:bodyPr>
            <a:normAutofit/>
          </a:bodyPr>
          <a:lstStyle/>
          <a:p>
            <a:r>
              <a:rPr lang="en-GB" sz="2400" i="1" dirty="0" smtClean="0"/>
              <a:t>The writer uses</a:t>
            </a:r>
            <a:r>
              <a:rPr lang="en-GB" sz="2400" i="1" u="sng" dirty="0" smtClean="0"/>
              <a:t> parenthesis </a:t>
            </a:r>
            <a:r>
              <a:rPr lang="en-GB" sz="2400" i="1" dirty="0" smtClean="0"/>
              <a:t>to convey his own opinion that people look stupid wearing </a:t>
            </a:r>
            <a:r>
              <a:rPr lang="en-GB" sz="2400" i="1" dirty="0" err="1" smtClean="0"/>
              <a:t>lycra</a:t>
            </a:r>
            <a:r>
              <a:rPr lang="en-GB" sz="2400" i="1" dirty="0" smtClean="0"/>
              <a:t>. </a:t>
            </a:r>
            <a:endParaRPr lang="en-GB" sz="2400" i="1" dirty="0" smtClean="0"/>
          </a:p>
          <a:p>
            <a:r>
              <a:rPr lang="en-GB" sz="2400" i="1" dirty="0" smtClean="0"/>
              <a:t>This suggests </a:t>
            </a:r>
            <a:r>
              <a:rPr lang="en-GB" sz="2400" i="1" dirty="0" smtClean="0"/>
              <a:t>that those people who are not fit and do not have perfect bodies are attempting to fit in to the fitness culture even if they look ridiculous.</a:t>
            </a:r>
          </a:p>
          <a:p>
            <a:pPr>
              <a:buFont typeface="Wingdings 3" pitchFamily="18" charset="2"/>
              <a:buNone/>
            </a:pPr>
            <a:endParaRPr lang="en-GB" sz="3600" i="1" dirty="0" smtClean="0"/>
          </a:p>
          <a:p>
            <a:r>
              <a:rPr lang="en-GB" sz="2400" i="1" dirty="0" smtClean="0"/>
              <a:t>The writer repeats the phrase “think about” to reinforce his point that if we took the time to properly think about it we could easily see that the fitness culture is everywhere.</a:t>
            </a:r>
          </a:p>
          <a:p>
            <a:endParaRPr lang="en-GB" sz="4000" dirty="0" smtClean="0"/>
          </a:p>
        </p:txBody>
      </p:sp>
      <p:sp>
        <p:nvSpPr>
          <p:cNvPr id="3" name="Title 2"/>
          <p:cNvSpPr>
            <a:spLocks noGrp="1"/>
          </p:cNvSpPr>
          <p:nvPr>
            <p:ph type="title"/>
          </p:nvPr>
        </p:nvSpPr>
        <p:spPr/>
        <p:txBody>
          <a:bodyPr/>
          <a:lstStyle/>
          <a:p>
            <a:pPr>
              <a:defRPr/>
            </a:pPr>
            <a:r>
              <a:rPr lang="en-GB" dirty="0" smtClean="0"/>
              <a:t>Answer</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Content Placeholder 1"/>
          <p:cNvSpPr>
            <a:spLocks noGrp="1"/>
          </p:cNvSpPr>
          <p:nvPr>
            <p:ph idx="1"/>
          </p:nvPr>
        </p:nvSpPr>
        <p:spPr/>
        <p:txBody>
          <a:bodyPr/>
          <a:lstStyle/>
          <a:p>
            <a:r>
              <a:rPr lang="en-GB" sz="2000" i="1" dirty="0" smtClean="0"/>
              <a:t>We were in Dracula's castle - sited on the remote </a:t>
            </a:r>
            <a:r>
              <a:rPr lang="en-GB" sz="2000" i="1" dirty="0" err="1" smtClean="0"/>
              <a:t>Tihuta</a:t>
            </a:r>
            <a:r>
              <a:rPr lang="en-GB" sz="2000" i="1" dirty="0" smtClean="0"/>
              <a:t> mountain pass where the Victorian Gothic novelist Bram Stoker based the home of his fictitious vampire - two days' carriage ride from </a:t>
            </a:r>
            <a:r>
              <a:rPr lang="en-GB" sz="2000" i="1" dirty="0" err="1" smtClean="0"/>
              <a:t>Bistrita</a:t>
            </a:r>
            <a:r>
              <a:rPr lang="en-GB" sz="2000" i="1" dirty="0" smtClean="0"/>
              <a:t> in northern Transylvania. It wasn't the real Dracula's castle but Hotel Castel Dracula, a three-star hotel built in the mountains to service some of the nearby, ski slopes. The architecture (1980s mock castle) reflected the Dracula movies but the setting amid the dramatic scenery of the </a:t>
            </a:r>
            <a:r>
              <a:rPr lang="en-GB" sz="2000" i="1" dirty="0" err="1" smtClean="0"/>
              <a:t>Tihuta</a:t>
            </a:r>
            <a:r>
              <a:rPr lang="en-GB" sz="2000" i="1" dirty="0" smtClean="0"/>
              <a:t> pass is stunning. The 'castle' is circled by bats every night and the surrounding forests have more wild bears and wolves than anywhere else in Europe.</a:t>
            </a:r>
          </a:p>
          <a:p>
            <a:endParaRPr lang="en-GB" dirty="0" smtClean="0"/>
          </a:p>
          <a:p>
            <a:r>
              <a:rPr lang="en-GB" sz="2400" dirty="0" smtClean="0"/>
              <a:t>How does the writer use sentence structure/ punctuation to show that the castle is not authentic? (4)</a:t>
            </a:r>
          </a:p>
          <a:p>
            <a:endParaRPr lang="en-GB" dirty="0" smtClean="0"/>
          </a:p>
        </p:txBody>
      </p:sp>
      <p:sp>
        <p:nvSpPr>
          <p:cNvPr id="3" name="Title 2"/>
          <p:cNvSpPr>
            <a:spLocks noGrp="1"/>
          </p:cNvSpPr>
          <p:nvPr>
            <p:ph type="title"/>
          </p:nvPr>
        </p:nvSpPr>
        <p:spPr/>
        <p:txBody>
          <a:bodyPr/>
          <a:lstStyle/>
          <a:p>
            <a:pPr>
              <a:defRPr/>
            </a:pPr>
            <a:r>
              <a:rPr lang="en-GB" dirty="0" smtClean="0"/>
              <a:t>One to Try</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1"/>
          <p:cNvSpPr>
            <a:spLocks noGrp="1"/>
          </p:cNvSpPr>
          <p:nvPr>
            <p:ph idx="1"/>
          </p:nvPr>
        </p:nvSpPr>
        <p:spPr/>
        <p:txBody>
          <a:bodyPr>
            <a:normAutofit/>
          </a:bodyPr>
          <a:lstStyle/>
          <a:p>
            <a:r>
              <a:rPr lang="en-GB" sz="2400" i="1" dirty="0" smtClean="0"/>
              <a:t>The writer uses parenthesis to add extra information about where the hotel is situated. </a:t>
            </a:r>
            <a:endParaRPr lang="en-GB" sz="2400" i="1" dirty="0" smtClean="0"/>
          </a:p>
          <a:p>
            <a:r>
              <a:rPr lang="en-GB" sz="2400" i="1" dirty="0" smtClean="0"/>
              <a:t>This shows </a:t>
            </a:r>
            <a:r>
              <a:rPr lang="en-GB" sz="2400" i="1" dirty="0" smtClean="0"/>
              <a:t>that it is located somewhere that has been chosen based on a fiction novel suggesting that it is a hotel to attract fans of Dracula instead of a being a real historical castle.</a:t>
            </a:r>
          </a:p>
          <a:p>
            <a:pPr>
              <a:buFont typeface="Wingdings 3" pitchFamily="18" charset="2"/>
              <a:buNone/>
            </a:pPr>
            <a:endParaRPr lang="en-GB" sz="2400" i="1" dirty="0" smtClean="0"/>
          </a:p>
          <a:p>
            <a:r>
              <a:rPr lang="en-GB" sz="2400" i="1" dirty="0" smtClean="0"/>
              <a:t>The word ‘castle’ is in inverted commas to suggest that the writer doesn’t think it affords the status of a real castle as it is only a hotel.</a:t>
            </a:r>
          </a:p>
          <a:p>
            <a:pPr>
              <a:buFont typeface="Wingdings 3" pitchFamily="18" charset="2"/>
              <a:buNone/>
            </a:pPr>
            <a:endParaRPr lang="en-GB" sz="4000" dirty="0" smtClean="0"/>
          </a:p>
        </p:txBody>
      </p:sp>
      <p:sp>
        <p:nvSpPr>
          <p:cNvPr id="3" name="Title 2"/>
          <p:cNvSpPr>
            <a:spLocks noGrp="1"/>
          </p:cNvSpPr>
          <p:nvPr>
            <p:ph type="title"/>
          </p:nvPr>
        </p:nvSpPr>
        <p:spPr/>
        <p:txBody>
          <a:bodyPr/>
          <a:lstStyle/>
          <a:p>
            <a:pPr>
              <a:defRPr/>
            </a:pPr>
            <a:r>
              <a:rPr lang="en-GB" dirty="0" smtClean="0"/>
              <a:t>Answer</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276872"/>
            <a:ext cx="7772400" cy="1470025"/>
          </a:xfrm>
        </p:spPr>
        <p:txBody>
          <a:bodyPr/>
          <a:lstStyle/>
          <a:p>
            <a:pPr>
              <a:defRPr/>
            </a:pPr>
            <a:r>
              <a:rPr lang="en-GB" dirty="0" smtClean="0"/>
              <a:t>Imagery</a:t>
            </a:r>
            <a:endParaRPr lang="en-GB" dirty="0"/>
          </a:p>
        </p:txBody>
      </p:sp>
      <p:sp>
        <p:nvSpPr>
          <p:cNvPr id="58371" name="Subtitle 4"/>
          <p:cNvSpPr>
            <a:spLocks noGrp="1"/>
          </p:cNvSpPr>
          <p:nvPr>
            <p:ph type="subTitle" idx="1"/>
          </p:nvPr>
        </p:nvSpPr>
        <p:spPr>
          <a:xfrm>
            <a:off x="685800" y="3611563"/>
            <a:ext cx="7772400" cy="1200150"/>
          </a:xfrm>
        </p:spPr>
        <p:txBody>
          <a:bodyPr/>
          <a:lstStyle/>
          <a:p>
            <a:pPr marR="0"/>
            <a:endParaRPr lang="en-GB" dirty="0" smtClean="0"/>
          </a:p>
        </p:txBody>
      </p:sp>
      <p:pic>
        <p:nvPicPr>
          <p:cNvPr id="58372" name="Picture 5" descr="http://www.fitness-fan.co.uk/wp-content/uploads/2013/03/Imagery.jpg"/>
          <p:cNvPicPr>
            <a:picLocks noChangeAspect="1" noChangeArrowheads="1"/>
          </p:cNvPicPr>
          <p:nvPr/>
        </p:nvPicPr>
        <p:blipFill>
          <a:blip r:embed="rId2"/>
          <a:srcRect/>
          <a:stretch>
            <a:fillRect/>
          </a:stretch>
        </p:blipFill>
        <p:spPr bwMode="auto">
          <a:xfrm>
            <a:off x="539553" y="836713"/>
            <a:ext cx="3240360" cy="32416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p:txBody>
          <a:bodyPr>
            <a:normAutofit lnSpcReduction="10000"/>
          </a:bodyPr>
          <a:lstStyle/>
          <a:p>
            <a:pPr eaLnBrk="1" hangingPunct="1"/>
            <a:r>
              <a:rPr lang="en-GB" dirty="0" smtClean="0"/>
              <a:t>Writer’s will often use imagery to persuade you.</a:t>
            </a:r>
          </a:p>
          <a:p>
            <a:pPr eaLnBrk="1" hangingPunct="1"/>
            <a:r>
              <a:rPr lang="en-GB" dirty="0" smtClean="0"/>
              <a:t>Imagery is when a writer uses either a simile, personification or a metaphor (usually a metaphor) to put an image/picture of something in your mind.</a:t>
            </a:r>
          </a:p>
          <a:p>
            <a:pPr eaLnBrk="1" hangingPunct="1"/>
            <a:r>
              <a:rPr lang="en-GB" dirty="0" smtClean="0"/>
              <a:t>Imagery questions will ask you about an image the writer has used and why the writer has used this image.</a:t>
            </a:r>
          </a:p>
        </p:txBody>
      </p:sp>
      <p:sp>
        <p:nvSpPr>
          <p:cNvPr id="37890" name="Title 1"/>
          <p:cNvSpPr>
            <a:spLocks noGrp="1"/>
          </p:cNvSpPr>
          <p:nvPr>
            <p:ph type="title"/>
          </p:nvPr>
        </p:nvSpPr>
        <p:spPr/>
        <p:txBody>
          <a:bodyPr/>
          <a:lstStyle/>
          <a:p>
            <a:pPr eaLnBrk="1" fontAlgn="auto" hangingPunct="1">
              <a:spcAft>
                <a:spcPts val="0"/>
              </a:spcAft>
              <a:defRPr/>
            </a:pPr>
            <a:r>
              <a:rPr lang="en-GB" smtClean="0"/>
              <a:t>Imagery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p:txBody>
          <a:bodyPr/>
          <a:lstStyle/>
          <a:p>
            <a:pPr eaLnBrk="1" hangingPunct="1"/>
            <a:r>
              <a:rPr lang="en-GB" smtClean="0"/>
              <a:t>When answering an imagery question you must state what the image actually is (literal meaning).</a:t>
            </a:r>
          </a:p>
          <a:p>
            <a:pPr eaLnBrk="1" hangingPunct="1"/>
            <a:endParaRPr lang="en-GB" smtClean="0"/>
          </a:p>
          <a:p>
            <a:pPr eaLnBrk="1" hangingPunct="1"/>
            <a:r>
              <a:rPr lang="en-GB" smtClean="0"/>
              <a:t>You then must explain how the writer is using this image to make a point (metaphorical meaning)</a:t>
            </a:r>
          </a:p>
          <a:p>
            <a:pPr eaLnBrk="1" hangingPunct="1"/>
            <a:endParaRPr lang="en-GB" smtClean="0"/>
          </a:p>
        </p:txBody>
      </p:sp>
      <p:sp>
        <p:nvSpPr>
          <p:cNvPr id="2" name="Title 1"/>
          <p:cNvSpPr>
            <a:spLocks noGrp="1"/>
          </p:cNvSpPr>
          <p:nvPr>
            <p:ph type="title"/>
          </p:nvPr>
        </p:nvSpPr>
        <p:spPr/>
        <p:txBody>
          <a:bodyPr/>
          <a:lstStyle/>
          <a:p>
            <a:pPr eaLnBrk="1" fontAlgn="auto" hangingPunct="1">
              <a:spcAft>
                <a:spcPts val="0"/>
              </a:spcAft>
              <a:defRPr/>
            </a:pPr>
            <a:r>
              <a:rPr lang="en-GB" dirty="0" smtClean="0"/>
              <a:t>Literal/ Metaphorical</a:t>
            </a:r>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1"/>
          <p:cNvSpPr>
            <a:spLocks noGrp="1"/>
          </p:cNvSpPr>
          <p:nvPr>
            <p:ph idx="1"/>
          </p:nvPr>
        </p:nvSpPr>
        <p:spPr/>
        <p:txBody>
          <a:bodyPr/>
          <a:lstStyle/>
          <a:p>
            <a:pPr eaLnBrk="1" hangingPunct="1"/>
            <a:r>
              <a:rPr lang="en-GB" dirty="0" smtClean="0"/>
              <a:t>Quote the image (unless the question has already identified the image for you)</a:t>
            </a:r>
          </a:p>
          <a:p>
            <a:pPr eaLnBrk="1" hangingPunct="1">
              <a:buFont typeface="Wingdings 3" pitchFamily="18" charset="2"/>
              <a:buNone/>
            </a:pPr>
            <a:endParaRPr lang="en-GB" dirty="0" smtClean="0"/>
          </a:p>
          <a:p>
            <a:pPr eaLnBrk="1" hangingPunct="1"/>
            <a:r>
              <a:rPr lang="en-GB" dirty="0" smtClean="0"/>
              <a:t>Explain the literal meaning of the image</a:t>
            </a:r>
          </a:p>
          <a:p>
            <a:pPr eaLnBrk="1" hangingPunct="1">
              <a:buFont typeface="Wingdings 3" pitchFamily="18" charset="2"/>
              <a:buNone/>
            </a:pPr>
            <a:endParaRPr lang="en-GB" dirty="0" smtClean="0"/>
          </a:p>
          <a:p>
            <a:pPr eaLnBrk="1" hangingPunct="1"/>
            <a:r>
              <a:rPr lang="en-GB" dirty="0" smtClean="0"/>
              <a:t>Explain how the writer uses this image metaphorically to make a point.</a:t>
            </a:r>
          </a:p>
        </p:txBody>
      </p:sp>
      <p:sp>
        <p:nvSpPr>
          <p:cNvPr id="3" name="Title 2"/>
          <p:cNvSpPr>
            <a:spLocks noGrp="1"/>
          </p:cNvSpPr>
          <p:nvPr>
            <p:ph type="title"/>
          </p:nvPr>
        </p:nvSpPr>
        <p:spPr/>
        <p:txBody>
          <a:bodyPr/>
          <a:lstStyle/>
          <a:p>
            <a:pPr eaLnBrk="1" fontAlgn="auto" hangingPunct="1">
              <a:spcAft>
                <a:spcPts val="0"/>
              </a:spcAft>
              <a:defRPr/>
            </a:pPr>
            <a:r>
              <a:rPr lang="en-GB" dirty="0" smtClean="0"/>
              <a:t>How to Answer</a:t>
            </a:r>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p:cNvSpPr>
            <a:spLocks noGrp="1"/>
          </p:cNvSpPr>
          <p:nvPr>
            <p:ph idx="1"/>
          </p:nvPr>
        </p:nvSpPr>
        <p:spPr>
          <a:xfrm>
            <a:off x="468313" y="1700213"/>
            <a:ext cx="8229600" cy="4525962"/>
          </a:xfrm>
        </p:spPr>
        <p:txBody>
          <a:bodyPr/>
          <a:lstStyle/>
          <a:p>
            <a:pPr eaLnBrk="1" hangingPunct="1"/>
            <a:r>
              <a:rPr lang="en-GB" smtClean="0"/>
              <a:t>Just as a “QUOTE IMAGE” is a _____________ (literal)</a:t>
            </a:r>
          </a:p>
          <a:p>
            <a:pPr eaLnBrk="1" hangingPunct="1"/>
            <a:r>
              <a:rPr lang="en-GB" smtClean="0"/>
              <a:t>So the writer suggests_________ (metaphorical)</a:t>
            </a:r>
          </a:p>
        </p:txBody>
      </p:sp>
      <p:sp>
        <p:nvSpPr>
          <p:cNvPr id="2" name="Title 1"/>
          <p:cNvSpPr>
            <a:spLocks noGrp="1"/>
          </p:cNvSpPr>
          <p:nvPr>
            <p:ph type="title"/>
          </p:nvPr>
        </p:nvSpPr>
        <p:spPr/>
        <p:txBody>
          <a:bodyPr/>
          <a:lstStyle/>
          <a:p>
            <a:pPr eaLnBrk="1" fontAlgn="auto" hangingPunct="1">
              <a:spcAft>
                <a:spcPts val="0"/>
              </a:spcAft>
              <a:defRPr/>
            </a:pPr>
            <a:r>
              <a:rPr lang="en-GB" dirty="0" smtClean="0"/>
              <a:t>Formula</a:t>
            </a:r>
            <a:endParaRPr lang="en-GB" dirty="0"/>
          </a:p>
        </p:txBody>
      </p:sp>
      <p:pic>
        <p:nvPicPr>
          <p:cNvPr id="62468" name="Picture 7" descr="http://image.shutterstock.com/display_pic_with_logo/593402/100848049/stock-vector--quot-formula-quot-word-with-white-chalk-at-board-100848049.jpg"/>
          <p:cNvPicPr>
            <a:picLocks noChangeAspect="1" noChangeArrowheads="1"/>
          </p:cNvPicPr>
          <p:nvPr/>
        </p:nvPicPr>
        <p:blipFill>
          <a:blip r:embed="rId2"/>
          <a:srcRect/>
          <a:stretch>
            <a:fillRect/>
          </a:stretch>
        </p:blipFill>
        <p:spPr bwMode="auto">
          <a:xfrm>
            <a:off x="5643563" y="3643313"/>
            <a:ext cx="1793875" cy="242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p:txBody>
          <a:bodyPr>
            <a:normAutofit fontScale="92500" lnSpcReduction="10000"/>
          </a:bodyPr>
          <a:lstStyle/>
          <a:p>
            <a:pPr eaLnBrk="1" hangingPunct="1"/>
            <a:r>
              <a:rPr lang="en-GB" smtClean="0"/>
              <a:t>These type of questions require you to summarise sections of the passage or to summarise the writer’s points.</a:t>
            </a:r>
          </a:p>
          <a:p>
            <a:pPr eaLnBrk="1" hangingPunct="1">
              <a:buFont typeface="Wingdings 3" pitchFamily="18" charset="2"/>
              <a:buNone/>
            </a:pPr>
            <a:endParaRPr lang="en-GB" smtClean="0"/>
          </a:p>
          <a:p>
            <a:pPr eaLnBrk="1" hangingPunct="1"/>
            <a:r>
              <a:rPr lang="en-GB" smtClean="0"/>
              <a:t>To summarise is to select the main points from the passage which show the writer’s main ideas.</a:t>
            </a:r>
          </a:p>
          <a:p>
            <a:pPr eaLnBrk="1" hangingPunct="1">
              <a:buFont typeface="Wingdings 3" pitchFamily="18" charset="2"/>
              <a:buNone/>
            </a:pPr>
            <a:endParaRPr lang="en-GB" smtClean="0"/>
          </a:p>
          <a:p>
            <a:pPr eaLnBrk="1" hangingPunct="1"/>
            <a:r>
              <a:rPr lang="en-GB" smtClean="0"/>
              <a:t>Again, you will probably be prompted to use your own words for this type of question.</a:t>
            </a:r>
          </a:p>
        </p:txBody>
      </p:sp>
      <p:sp>
        <p:nvSpPr>
          <p:cNvPr id="12290" name="Title 1"/>
          <p:cNvSpPr>
            <a:spLocks noGrp="1"/>
          </p:cNvSpPr>
          <p:nvPr>
            <p:ph type="title"/>
          </p:nvPr>
        </p:nvSpPr>
        <p:spPr/>
        <p:txBody>
          <a:bodyPr/>
          <a:lstStyle/>
          <a:p>
            <a:pPr eaLnBrk="1" fontAlgn="auto" hangingPunct="1">
              <a:spcAft>
                <a:spcPts val="0"/>
              </a:spcAft>
              <a:defRPr/>
            </a:pPr>
            <a:r>
              <a:rPr lang="en-GB" smtClean="0"/>
              <a:t>Summary Questions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p:cNvSpPr>
            <a:spLocks noGrp="1"/>
          </p:cNvSpPr>
          <p:nvPr>
            <p:ph idx="1"/>
          </p:nvPr>
        </p:nvSpPr>
        <p:spPr/>
        <p:txBody>
          <a:bodyPr>
            <a:normAutofit lnSpcReduction="10000"/>
          </a:bodyPr>
          <a:lstStyle/>
          <a:p>
            <a:pPr eaLnBrk="1" hangingPunct="1"/>
            <a:r>
              <a:rPr lang="en-GB" i="1" smtClean="0"/>
              <a:t>I understand parents who worry that a tidal wave of media is washing over their children if they are using an iPad and a variety of apps every night instead of reading a book at bedtime.</a:t>
            </a:r>
          </a:p>
          <a:p>
            <a:pPr eaLnBrk="1" hangingPunct="1"/>
            <a:endParaRPr lang="en-GB" smtClean="0"/>
          </a:p>
          <a:p>
            <a:pPr eaLnBrk="1" hangingPunct="1"/>
            <a:r>
              <a:rPr lang="en-GB" smtClean="0"/>
              <a:t>How effective do you find the words ‘tidal wave’ as an image to illustrate parents’ fear of the media? (3)</a:t>
            </a:r>
          </a:p>
        </p:txBody>
      </p:sp>
      <p:sp>
        <p:nvSpPr>
          <p:cNvPr id="2" name="Title 1"/>
          <p:cNvSpPr>
            <a:spLocks noGrp="1"/>
          </p:cNvSpPr>
          <p:nvPr>
            <p:ph type="title"/>
          </p:nvPr>
        </p:nvSpPr>
        <p:spPr/>
        <p:txBody>
          <a:bodyPr/>
          <a:lstStyle/>
          <a:p>
            <a:pPr eaLnBrk="1" fontAlgn="auto" hangingPunct="1">
              <a:spcAft>
                <a:spcPts val="0"/>
              </a:spcAft>
              <a:defRPr/>
            </a:pPr>
            <a:r>
              <a:rPr lang="en-GB" dirty="0" smtClean="0"/>
              <a:t>Example Question</a:t>
            </a:r>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2"/>
          <p:cNvSpPr>
            <a:spLocks noGrp="1"/>
          </p:cNvSpPr>
          <p:nvPr>
            <p:ph idx="1"/>
          </p:nvPr>
        </p:nvSpPr>
        <p:spPr>
          <a:xfrm>
            <a:off x="468313" y="1844675"/>
            <a:ext cx="8229600" cy="4525963"/>
          </a:xfrm>
        </p:spPr>
        <p:txBody>
          <a:bodyPr/>
          <a:lstStyle/>
          <a:p>
            <a:pPr eaLnBrk="1" hangingPunct="1"/>
            <a:r>
              <a:rPr lang="en-GB" smtClean="0"/>
              <a:t>Just as a ‘tidal wave’ is a large powerful and destructive wave which is uncontrollable, so the writer argues that parents can feel that the media influence can be overwhelming and destructive to children. </a:t>
            </a:r>
          </a:p>
        </p:txBody>
      </p:sp>
      <p:sp>
        <p:nvSpPr>
          <p:cNvPr id="2" name="Title 1"/>
          <p:cNvSpPr>
            <a:spLocks noGrp="1"/>
          </p:cNvSpPr>
          <p:nvPr>
            <p:ph type="title"/>
          </p:nvPr>
        </p:nvSpPr>
        <p:spPr/>
        <p:txBody>
          <a:bodyPr/>
          <a:lstStyle/>
          <a:p>
            <a:pPr eaLnBrk="1" fontAlgn="auto" hangingPunct="1">
              <a:spcAft>
                <a:spcPts val="0"/>
              </a:spcAft>
              <a:defRPr/>
            </a:pPr>
            <a:r>
              <a:rPr lang="en-GB" dirty="0" smtClean="0"/>
              <a:t>Example Answer</a:t>
            </a:r>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p:cNvSpPr>
            <a:spLocks noGrp="1"/>
          </p:cNvSpPr>
          <p:nvPr>
            <p:ph idx="1"/>
          </p:nvPr>
        </p:nvSpPr>
        <p:spPr>
          <a:xfrm>
            <a:off x="251520" y="908720"/>
            <a:ext cx="8568952" cy="5040560"/>
          </a:xfrm>
        </p:spPr>
        <p:txBody>
          <a:bodyPr>
            <a:noAutofit/>
          </a:bodyPr>
          <a:lstStyle/>
          <a:p>
            <a:pPr eaLnBrk="1" hangingPunct="1"/>
            <a:r>
              <a:rPr lang="en-GB" sz="2000" i="1" dirty="0" smtClean="0"/>
              <a:t>I have been thinking about this because I recently moved flat which for me meant boxing and heaving several </a:t>
            </a:r>
            <a:r>
              <a:rPr lang="en-GB" sz="2000" i="1" dirty="0" err="1" smtClean="0"/>
              <a:t>Everests</a:t>
            </a:r>
            <a:r>
              <a:rPr lang="en-GB" sz="2000" i="1" dirty="0" smtClean="0"/>
              <a:t> of books, accumulated obsessively since I was a kid. Ask me to throw away a book and I begin shaking and insist that I just couldn’t bear to part company with it, no matter how unlikely it is I will ever read (say) a 1000 page biography of little known Portuguese dictator Antonio Salazar. As I stack my books high and watch my friends get buried in landslides of novels, it stuck me that this scene might be incomprehensible a generation from now. The book- the physical paper book- is being circled by a shoal of sharks, with sales down 9% this year alone. It’s being chewed by the e-book. It’s being gored by the death of the book shop and the library.</a:t>
            </a:r>
          </a:p>
          <a:p>
            <a:pPr eaLnBrk="1" hangingPunct="1"/>
            <a:endParaRPr lang="en-GB" sz="2000" dirty="0" smtClean="0"/>
          </a:p>
          <a:p>
            <a:pPr eaLnBrk="1" hangingPunct="1"/>
            <a:r>
              <a:rPr lang="en-GB" sz="2000" dirty="0" smtClean="0"/>
              <a:t>Question 1:</a:t>
            </a:r>
          </a:p>
          <a:p>
            <a:pPr eaLnBrk="1" hangingPunct="1"/>
            <a:r>
              <a:rPr lang="en-GB" sz="2000" dirty="0" smtClean="0"/>
              <a:t>Choose one of the images the writer uses to make clear the number of books that he has and explain why this is effective </a:t>
            </a:r>
            <a:r>
              <a:rPr lang="en-GB" sz="2000" dirty="0" smtClean="0"/>
              <a:t>(2)</a:t>
            </a:r>
            <a:endParaRPr lang="en-GB" sz="2000" dirty="0" smtClean="0"/>
          </a:p>
          <a:p>
            <a:pPr eaLnBrk="1" hangingPunct="1"/>
            <a:r>
              <a:rPr lang="en-GB" sz="2000" dirty="0" smtClean="0"/>
              <a:t>Question 2:</a:t>
            </a:r>
          </a:p>
          <a:p>
            <a:pPr eaLnBrk="1" hangingPunct="1"/>
            <a:r>
              <a:rPr lang="en-GB" sz="2000" dirty="0" smtClean="0"/>
              <a:t>Choose one of the images the writer uses to make clear the threat to the paper book and explain why this is effective </a:t>
            </a:r>
            <a:r>
              <a:rPr lang="en-GB" sz="2000" dirty="0" smtClean="0"/>
              <a:t>(2)</a:t>
            </a:r>
            <a:endParaRPr lang="en-GB" sz="2000" dirty="0" smtClean="0"/>
          </a:p>
          <a:p>
            <a:pPr eaLnBrk="1" hangingPunct="1"/>
            <a:endParaRPr lang="en-GB" sz="2000" dirty="0" smtClean="0"/>
          </a:p>
          <a:p>
            <a:pPr eaLnBrk="1" hangingPunct="1"/>
            <a:endParaRPr lang="en-GB" sz="2000" dirty="0" smtClean="0"/>
          </a:p>
          <a:p>
            <a:pPr eaLnBrk="1" hangingPunct="1"/>
            <a:endParaRPr lang="en-GB" sz="2000" dirty="0" smtClean="0"/>
          </a:p>
        </p:txBody>
      </p:sp>
      <p:sp>
        <p:nvSpPr>
          <p:cNvPr id="2" name="Title 1"/>
          <p:cNvSpPr>
            <a:spLocks noGrp="1"/>
          </p:cNvSpPr>
          <p:nvPr>
            <p:ph type="title"/>
          </p:nvPr>
        </p:nvSpPr>
        <p:spPr>
          <a:xfrm>
            <a:off x="395536" y="0"/>
            <a:ext cx="8064896" cy="908720"/>
          </a:xfrm>
        </p:spPr>
        <p:txBody>
          <a:bodyPr/>
          <a:lstStyle/>
          <a:p>
            <a:pPr eaLnBrk="1" fontAlgn="auto" hangingPunct="1">
              <a:spcAft>
                <a:spcPts val="0"/>
              </a:spcAft>
              <a:defRPr/>
            </a:pPr>
            <a:r>
              <a:rPr lang="en-GB" dirty="0" smtClean="0"/>
              <a:t>Two to Try!</a:t>
            </a:r>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p:cNvSpPr>
            <a:spLocks noGrp="1"/>
          </p:cNvSpPr>
          <p:nvPr>
            <p:ph idx="1"/>
          </p:nvPr>
        </p:nvSpPr>
        <p:spPr/>
        <p:txBody>
          <a:bodyPr/>
          <a:lstStyle/>
          <a:p>
            <a:pPr eaLnBrk="1" hangingPunct="1"/>
            <a:r>
              <a:rPr lang="en-GB" sz="2400" smtClean="0"/>
              <a:t>Q1:</a:t>
            </a:r>
          </a:p>
          <a:p>
            <a:pPr eaLnBrk="1" hangingPunct="1"/>
            <a:r>
              <a:rPr lang="en-GB" sz="2400" smtClean="0"/>
              <a:t>Just as ‘Everest’ is a large mountain, so the writer argues that his books could pile very high if stacked as he has an enormous number of books.</a:t>
            </a:r>
          </a:p>
          <a:p>
            <a:pPr eaLnBrk="1" hangingPunct="1"/>
            <a:endParaRPr lang="en-GB" sz="2400" smtClean="0"/>
          </a:p>
          <a:p>
            <a:pPr eaLnBrk="1" hangingPunct="1"/>
            <a:r>
              <a:rPr lang="en-GB" sz="2400" smtClean="0"/>
              <a:t>Q2</a:t>
            </a:r>
          </a:p>
          <a:p>
            <a:pPr eaLnBrk="1" hangingPunct="1"/>
            <a:r>
              <a:rPr lang="en-GB" sz="2400" smtClean="0"/>
              <a:t>Just as a ‘shoal of sharks’ is a group of predatory fish who would be looking for prey to kill and eat, so the writer argues that paper books are being destroyed and becoming fewer because of the E book.</a:t>
            </a:r>
          </a:p>
        </p:txBody>
      </p:sp>
      <p:sp>
        <p:nvSpPr>
          <p:cNvPr id="2" name="Title 1"/>
          <p:cNvSpPr>
            <a:spLocks noGrp="1"/>
          </p:cNvSpPr>
          <p:nvPr>
            <p:ph type="title"/>
          </p:nvPr>
        </p:nvSpPr>
        <p:spPr/>
        <p:txBody>
          <a:bodyPr/>
          <a:lstStyle/>
          <a:p>
            <a:pPr eaLnBrk="1" fontAlgn="auto" hangingPunct="1">
              <a:spcAft>
                <a:spcPts val="0"/>
              </a:spcAft>
              <a:defRPr/>
            </a:pPr>
            <a:r>
              <a:rPr lang="en-GB" dirty="0" smtClean="0"/>
              <a:t>Answer</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p:txBody>
          <a:bodyPr/>
          <a:lstStyle/>
          <a:p>
            <a:pPr eaLnBrk="1" hangingPunct="1"/>
            <a:r>
              <a:rPr lang="en-GB" smtClean="0"/>
              <a:t>Use bullet points</a:t>
            </a:r>
          </a:p>
          <a:p>
            <a:pPr eaLnBrk="1" hangingPunct="1"/>
            <a:r>
              <a:rPr lang="en-GB" smtClean="0"/>
              <a:t>Do not repeat the question</a:t>
            </a:r>
          </a:p>
          <a:p>
            <a:pPr eaLnBrk="1" hangingPunct="1"/>
            <a:r>
              <a:rPr lang="en-GB" smtClean="0"/>
              <a:t>No need to write in full sentences</a:t>
            </a:r>
          </a:p>
          <a:p>
            <a:pPr eaLnBrk="1" hangingPunct="1"/>
            <a:r>
              <a:rPr lang="en-GB" smtClean="0"/>
              <a:t>The number of points you make should equal the number of marks the question is worth</a:t>
            </a:r>
          </a:p>
          <a:p>
            <a:pPr eaLnBrk="1" hangingPunct="1"/>
            <a:r>
              <a:rPr lang="en-GB" smtClean="0"/>
              <a:t>A tip is to underline or highlight the main parts of the passage </a:t>
            </a:r>
          </a:p>
          <a:p>
            <a:pPr eaLnBrk="1" hangingPunct="1"/>
            <a:r>
              <a:rPr lang="en-GB" smtClean="0"/>
              <a:t>Use your own words if prompted</a:t>
            </a:r>
          </a:p>
          <a:p>
            <a:pPr eaLnBrk="1" hangingPunct="1"/>
            <a:endParaRPr lang="en-GB" smtClean="0"/>
          </a:p>
        </p:txBody>
      </p:sp>
      <p:sp>
        <p:nvSpPr>
          <p:cNvPr id="13314" name="Title 1"/>
          <p:cNvSpPr>
            <a:spLocks noGrp="1"/>
          </p:cNvSpPr>
          <p:nvPr>
            <p:ph type="title"/>
          </p:nvPr>
        </p:nvSpPr>
        <p:spPr/>
        <p:txBody>
          <a:bodyPr/>
          <a:lstStyle/>
          <a:p>
            <a:pPr eaLnBrk="1" fontAlgn="auto" hangingPunct="1">
              <a:spcAft>
                <a:spcPts val="0"/>
              </a:spcAft>
              <a:defRPr/>
            </a:pPr>
            <a:r>
              <a:rPr lang="en-GB" smtClean="0"/>
              <a:t>How to Answer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468313" y="1268413"/>
            <a:ext cx="8229600" cy="4525962"/>
          </a:xfrm>
        </p:spPr>
        <p:txBody>
          <a:bodyPr/>
          <a:lstStyle/>
          <a:p>
            <a:pPr eaLnBrk="1" hangingPunct="1">
              <a:buFont typeface="Arial" charset="0"/>
              <a:buChar char="•"/>
            </a:pPr>
            <a:r>
              <a:rPr lang="en-GB" sz="1600" i="1" smtClean="0"/>
              <a:t>Dynamo grew up moving around some of Bradford's most deprived housing estates. He has three half-siblings, but they are much younger, so he spent much of his childhood as an only child, or a ‘lonely child’ as he puts it. He moved in with his grandparents (actually his great-grandparents) when he was sixteen.</a:t>
            </a:r>
          </a:p>
          <a:p>
            <a:pPr eaLnBrk="1" hangingPunct="1">
              <a:buFont typeface="Arial" charset="0"/>
              <a:buChar char="•"/>
            </a:pPr>
            <a:r>
              <a:rPr lang="en-GB" sz="1600" i="1" smtClean="0"/>
              <a:t>His great-grandfather Ken was a Second World War veteran who had learned tricks in the navy. He died earlier this year, but lived long enough to see his great-grandson well on his way to becoming a magic superstar. ‘The First thing he ever showed me was how to take away the bullies’ strength,’ he says. The trick he learned- he still uses it today, once to baffle the heavyweight boxer David Haye- makes him impossible to physically pick up.</a:t>
            </a:r>
          </a:p>
          <a:p>
            <a:pPr eaLnBrk="1" hangingPunct="1">
              <a:buFont typeface="Arial" charset="0"/>
              <a:buChar char="•"/>
            </a:pPr>
            <a:r>
              <a:rPr lang="en-GB" sz="1600" i="1" smtClean="0"/>
              <a:t>Rumour spread around the school that he has superpowers. ‘At the beginning, people thought I was weird, but slowly it got to the point where people wanted to see me do things. Magic,’ he says, ‘gave me the power to bring people to me.  It gave me an edge, something to make me unique. The only reason I stood out before was being the smallest kid in school. This made me different, but in that way it was positive.</a:t>
            </a:r>
          </a:p>
          <a:p>
            <a:pPr eaLnBrk="1" hangingPunct="1">
              <a:buFont typeface="Arial" charset="0"/>
              <a:buChar char="•"/>
            </a:pPr>
            <a:endParaRPr lang="en-GB" sz="1600" smtClean="0"/>
          </a:p>
          <a:p>
            <a:pPr eaLnBrk="1" hangingPunct="1">
              <a:buFont typeface="Arial" charset="0"/>
              <a:buChar char="•"/>
            </a:pPr>
            <a:r>
              <a:rPr lang="en-GB" sz="1600" smtClean="0"/>
              <a:t>Using your own words, sum up the main points about Dynamo’s childhood in England. (4 marks)</a:t>
            </a:r>
          </a:p>
        </p:txBody>
      </p:sp>
      <p:sp>
        <p:nvSpPr>
          <p:cNvPr id="14338" name="Title 1"/>
          <p:cNvSpPr>
            <a:spLocks noGrp="1"/>
          </p:cNvSpPr>
          <p:nvPr>
            <p:ph type="title"/>
          </p:nvPr>
        </p:nvSpPr>
        <p:spPr/>
        <p:txBody>
          <a:bodyPr/>
          <a:lstStyle/>
          <a:p>
            <a:pPr eaLnBrk="1" fontAlgn="auto" hangingPunct="1">
              <a:spcAft>
                <a:spcPts val="0"/>
              </a:spcAft>
              <a:defRPr/>
            </a:pPr>
            <a:r>
              <a:rPr lang="en-GB" dirty="0" smtClean="0"/>
              <a:t>Example Question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395288" y="1773238"/>
            <a:ext cx="8229600" cy="4525962"/>
          </a:xfrm>
        </p:spPr>
        <p:txBody>
          <a:bodyPr/>
          <a:lstStyle/>
          <a:p>
            <a:pPr eaLnBrk="1" hangingPunct="1"/>
            <a:r>
              <a:rPr lang="en-GB" smtClean="0"/>
              <a:t>He lived in a poor area</a:t>
            </a:r>
          </a:p>
          <a:p>
            <a:pPr eaLnBrk="1" hangingPunct="1"/>
            <a:r>
              <a:rPr lang="en-GB" smtClean="0"/>
              <a:t>He lived with his grandparents</a:t>
            </a:r>
          </a:p>
          <a:p>
            <a:pPr eaLnBrk="1" hangingPunct="1"/>
            <a:r>
              <a:rPr lang="en-GB" smtClean="0"/>
              <a:t>His grandfather taught him magic tricks</a:t>
            </a:r>
          </a:p>
          <a:p>
            <a:pPr eaLnBrk="1" hangingPunct="1"/>
            <a:r>
              <a:rPr lang="en-GB" smtClean="0"/>
              <a:t>He used magic to stop being bullied and to help him attract friends</a:t>
            </a:r>
          </a:p>
        </p:txBody>
      </p:sp>
      <p:sp>
        <p:nvSpPr>
          <p:cNvPr id="15362" name="Title 1"/>
          <p:cNvSpPr>
            <a:spLocks noGrp="1"/>
          </p:cNvSpPr>
          <p:nvPr>
            <p:ph type="title"/>
          </p:nvPr>
        </p:nvSpPr>
        <p:spPr/>
        <p:txBody>
          <a:bodyPr/>
          <a:lstStyle/>
          <a:p>
            <a:pPr eaLnBrk="1" fontAlgn="auto" hangingPunct="1">
              <a:spcAft>
                <a:spcPts val="0"/>
              </a:spcAft>
              <a:defRPr/>
            </a:pPr>
            <a:r>
              <a:rPr lang="en-GB" smtClean="0"/>
              <a:t>Example Answer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Word choice</a:t>
            </a:r>
            <a:endParaRPr lang="en-GB" dirty="0"/>
          </a:p>
        </p:txBody>
      </p:sp>
      <p:sp>
        <p:nvSpPr>
          <p:cNvPr id="3" name="Content Placeholder 2"/>
          <p:cNvSpPr>
            <a:spLocks noGrp="1"/>
          </p:cNvSpPr>
          <p:nvPr>
            <p:ph idx="1"/>
          </p:nvPr>
        </p:nvSpPr>
        <p:spPr/>
        <p:txBody>
          <a:bodyPr>
            <a:normAutofit fontScale="92500" lnSpcReduction="20000"/>
          </a:bodyPr>
          <a:lstStyle/>
          <a:p>
            <a:pPr marL="365760" indent="-256032">
              <a:buFont typeface="Wingdings 3"/>
              <a:buChar char=""/>
              <a:defRPr/>
            </a:pPr>
            <a:r>
              <a:rPr lang="en-GB" dirty="0"/>
              <a:t>Word choice questions will ask you about the words a writer has chosen.</a:t>
            </a:r>
          </a:p>
          <a:p>
            <a:pPr marL="365760" indent="-256032">
              <a:buNone/>
              <a:defRPr/>
            </a:pPr>
            <a:endParaRPr lang="en-GB" dirty="0"/>
          </a:p>
          <a:p>
            <a:pPr marL="365760" indent="-256032">
              <a:buFont typeface="Wingdings 3"/>
              <a:buChar char=""/>
              <a:defRPr/>
            </a:pPr>
            <a:r>
              <a:rPr lang="en-GB" dirty="0"/>
              <a:t>A writer will always think carefully about the words they use and will use words which carry with them certain associations or suggestions to get you to feel a certain way and to agree with their point of view.</a:t>
            </a:r>
          </a:p>
          <a:p>
            <a:pPr marL="365760" indent="-256032">
              <a:buNone/>
              <a:defRPr/>
            </a:pPr>
            <a:endParaRPr lang="en-GB" dirty="0"/>
          </a:p>
          <a:p>
            <a:pPr marL="365760" indent="-256032">
              <a:buFont typeface="Wingdings 3"/>
              <a:buChar char=""/>
              <a:defRPr/>
            </a:pPr>
            <a:r>
              <a:rPr lang="en-GB" dirty="0"/>
              <a:t>They will use powerful/ emotive/ descriptive words to suggest something to you.</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Word Choice</a:t>
            </a:r>
            <a:endParaRPr lang="en-GB" dirty="0"/>
          </a:p>
        </p:txBody>
      </p:sp>
      <p:sp>
        <p:nvSpPr>
          <p:cNvPr id="3" name="Content Placeholder 2"/>
          <p:cNvSpPr>
            <a:spLocks noGrp="1"/>
          </p:cNvSpPr>
          <p:nvPr>
            <p:ph idx="1"/>
          </p:nvPr>
        </p:nvSpPr>
        <p:spPr/>
        <p:txBody>
          <a:bodyPr>
            <a:normAutofit fontScale="85000" lnSpcReduction="20000"/>
          </a:bodyPr>
          <a:lstStyle/>
          <a:p>
            <a:pPr marL="365760" indent="-256032">
              <a:buFont typeface="Wingdings 3"/>
              <a:buChar char=""/>
              <a:defRPr/>
            </a:pPr>
            <a:r>
              <a:rPr lang="en-GB" dirty="0"/>
              <a:t>You must quote the effective word that the writer has chosen. Look for an emotive/ descriptive word.</a:t>
            </a:r>
          </a:p>
          <a:p>
            <a:pPr marL="365760" indent="-256032">
              <a:buFont typeface="Wingdings 3"/>
              <a:buChar char=""/>
              <a:defRPr/>
            </a:pPr>
            <a:endParaRPr lang="en-GB" dirty="0"/>
          </a:p>
          <a:p>
            <a:pPr marL="365760" indent="-256032">
              <a:buFont typeface="Wingdings 3"/>
              <a:buChar char=""/>
              <a:defRPr/>
            </a:pPr>
            <a:r>
              <a:rPr lang="en-GB" dirty="0"/>
              <a:t>You then must list the connotations of the word (all the other words which you associate with the word). List as many as you can.</a:t>
            </a:r>
          </a:p>
          <a:p>
            <a:pPr marL="365760" indent="-256032">
              <a:buFont typeface="Wingdings 3"/>
              <a:buChar char=""/>
              <a:defRPr/>
            </a:pPr>
            <a:endParaRPr lang="en-GB" dirty="0"/>
          </a:p>
          <a:p>
            <a:pPr marL="365760" indent="-256032">
              <a:buFont typeface="Wingdings 3"/>
              <a:buChar char=""/>
              <a:defRPr/>
            </a:pPr>
            <a:r>
              <a:rPr lang="en-GB" dirty="0"/>
              <a:t>Look carefully at the number of marks the question is worth for an idea of how many words to pick out. </a:t>
            </a:r>
          </a:p>
          <a:p>
            <a:pPr marL="365760" indent="-256032">
              <a:buFont typeface="Wingdings 3"/>
              <a:buChar char=""/>
              <a:defRPr/>
            </a:pPr>
            <a:endParaRPr lang="en-GB" dirty="0"/>
          </a:p>
          <a:p>
            <a:pPr marL="365760" indent="-256032">
              <a:buFont typeface="Wingdings 3"/>
              <a:buChar char=""/>
              <a:defRPr/>
            </a:pPr>
            <a:r>
              <a:rPr lang="en-GB" dirty="0"/>
              <a:t>Take each word at a time to explore its connotations.</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2804</Words>
  <Application>Microsoft Office PowerPoint</Application>
  <PresentationFormat>On-screen Show (4:3)</PresentationFormat>
  <Paragraphs>241</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Prelim Prep</vt:lpstr>
      <vt:lpstr>General advice:</vt:lpstr>
      <vt:lpstr>Summary</vt:lpstr>
      <vt:lpstr>Summary Questions</vt:lpstr>
      <vt:lpstr>How to Answer</vt:lpstr>
      <vt:lpstr>Example Question</vt:lpstr>
      <vt:lpstr>Example Answer</vt:lpstr>
      <vt:lpstr>Word choice</vt:lpstr>
      <vt:lpstr>Word Choice</vt:lpstr>
      <vt:lpstr>Formula</vt:lpstr>
      <vt:lpstr>Link</vt:lpstr>
      <vt:lpstr>Link Questions</vt:lpstr>
      <vt:lpstr>How to Answer</vt:lpstr>
      <vt:lpstr>Example Question</vt:lpstr>
      <vt:lpstr>Sentence Structure and Punctuation</vt:lpstr>
      <vt:lpstr>Sentence Structure/ Punctuation</vt:lpstr>
      <vt:lpstr>Long/ Short Sentences</vt:lpstr>
      <vt:lpstr>Lists</vt:lpstr>
      <vt:lpstr>Repetition</vt:lpstr>
      <vt:lpstr>Punctuation</vt:lpstr>
      <vt:lpstr>Semi-Colon ;</vt:lpstr>
      <vt:lpstr>Colon: </vt:lpstr>
      <vt:lpstr>Ellipsis …</vt:lpstr>
      <vt:lpstr>Exclamation Mark !</vt:lpstr>
      <vt:lpstr>Question Mark ?</vt:lpstr>
      <vt:lpstr>Dash -</vt:lpstr>
      <vt:lpstr>Parenthesis ( ) - -  ,  ,</vt:lpstr>
      <vt:lpstr>Inverted Commas “ ”</vt:lpstr>
      <vt:lpstr>How to Answer</vt:lpstr>
      <vt:lpstr>Formulae for Common Answers</vt:lpstr>
      <vt:lpstr>Example Question</vt:lpstr>
      <vt:lpstr>Answer</vt:lpstr>
      <vt:lpstr>One to Try</vt:lpstr>
      <vt:lpstr>Answer</vt:lpstr>
      <vt:lpstr>Imagery</vt:lpstr>
      <vt:lpstr>Imagery</vt:lpstr>
      <vt:lpstr>Literal/ Metaphorical</vt:lpstr>
      <vt:lpstr>How to Answer</vt:lpstr>
      <vt:lpstr>Formula</vt:lpstr>
      <vt:lpstr>Example Question</vt:lpstr>
      <vt:lpstr>Example Answer</vt:lpstr>
      <vt:lpstr>Two to Try!</vt:lpstr>
      <vt:lpstr>Answer</vt:lpstr>
    </vt:vector>
  </TitlesOfParts>
  <Company>RM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 Prep</dc:title>
  <dc:creator>jpurdon</dc:creator>
  <cp:lastModifiedBy>jpurdon</cp:lastModifiedBy>
  <cp:revision>5</cp:revision>
  <dcterms:created xsi:type="dcterms:W3CDTF">2016-01-22T09:12:13Z</dcterms:created>
  <dcterms:modified xsi:type="dcterms:W3CDTF">2016-01-22T10:36:26Z</dcterms:modified>
</cp:coreProperties>
</file>