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5" y="1346948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5" y="4299698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5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189" indent="0" algn="ctr">
              <a:buNone/>
              <a:defRPr sz="2200"/>
            </a:lvl2pPr>
            <a:lvl3pPr marL="914377" indent="0" algn="ctr">
              <a:buNone/>
              <a:defRPr sz="2200"/>
            </a:lvl3pPr>
            <a:lvl4pPr marL="1371566" indent="0" algn="ctr">
              <a:buNone/>
              <a:defRPr sz="2000"/>
            </a:lvl4pPr>
            <a:lvl5pPr marL="1828754" indent="0" algn="ctr">
              <a:buNone/>
              <a:defRPr sz="2000"/>
            </a:lvl5pPr>
            <a:lvl6pPr marL="2285943" indent="0" algn="ctr">
              <a:buNone/>
              <a:defRPr sz="2000"/>
            </a:lvl6pPr>
            <a:lvl7pPr marL="2743131" indent="0" algn="ctr">
              <a:buNone/>
              <a:defRPr sz="2000"/>
            </a:lvl7pPr>
            <a:lvl8pPr marL="3200320" indent="0" algn="ctr">
              <a:buNone/>
              <a:defRPr sz="2000"/>
            </a:lvl8pPr>
            <a:lvl9pPr marL="3657509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4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1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36126" y="457200"/>
            <a:ext cx="2305050" cy="1219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5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8" y="6272786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6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1" y="2506133"/>
            <a:ext cx="1188299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1" y="2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1" y="2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11/26/2015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6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6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6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75" indent="-182875" algn="l" defTabSz="91437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indent="-182875" algn="l" defTabSz="914377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02" indent="-182875" algn="l" defTabSz="914377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15" indent="-182875" algn="l" defTabSz="914377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28" indent="-182875" algn="l" defTabSz="914377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99960" indent="-228594" algn="l" defTabSz="914377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899953" indent="-228594" algn="l" defTabSz="914377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99945" indent="-228594" algn="l" defTabSz="914377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99938" indent="-228594" algn="l" defTabSz="914377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New Higher update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368" y="4468031"/>
            <a:ext cx="293370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98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 descr="https://t2.ftcdn.net/jpg/00/48/87/43/240_F_48874369_c4UCxL5r1W5lxrDJnk4Ae43ZzD8KNHFq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338" y="1946365"/>
            <a:ext cx="8756577" cy="4088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5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Portfolio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Very well done, generally</a:t>
            </a:r>
          </a:p>
          <a:p>
            <a:r>
              <a:rPr lang="en-GB" dirty="0" smtClean="0"/>
              <a:t>High marks even for lengths well below 1300 words</a:t>
            </a:r>
          </a:p>
          <a:p>
            <a:r>
              <a:rPr lang="en-GB" dirty="0" smtClean="0"/>
              <a:t>Strong on creative/reflective (+2 marks on persuasive)</a:t>
            </a:r>
          </a:p>
          <a:p>
            <a:r>
              <a:rPr lang="en-GB" dirty="0" smtClean="0"/>
              <a:t>Very few fails</a:t>
            </a:r>
          </a:p>
          <a:p>
            <a:r>
              <a:rPr lang="en-GB" b="1" u="sng" dirty="0" smtClean="0"/>
              <a:t>No</a:t>
            </a:r>
            <a:r>
              <a:rPr lang="en-GB" b="1" dirty="0" smtClean="0"/>
              <a:t> </a:t>
            </a:r>
            <a:r>
              <a:rPr lang="en-GB" dirty="0" smtClean="0"/>
              <a:t>range 4-0 grades</a:t>
            </a:r>
          </a:p>
        </p:txBody>
      </p:sp>
    </p:spTree>
    <p:extLst>
      <p:ext uri="{BB962C8B-B14F-4D97-AF65-F5344CB8AC3E}">
        <p14:creationId xmlns:p14="http://schemas.microsoft.com/office/powerpoint/2010/main" val="8369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the SQA mean by </a:t>
            </a:r>
            <a:br>
              <a:rPr lang="en-GB" dirty="0" smtClean="0"/>
            </a:br>
            <a:r>
              <a:rPr lang="en-GB" dirty="0" smtClean="0"/>
              <a:t>‘research’?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289318" cy="436954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To improve your persuasive essay you may wish to include (if appropriate) some of the following strategies:</a:t>
            </a:r>
          </a:p>
          <a:p>
            <a:r>
              <a:rPr lang="en-GB" dirty="0" smtClean="0"/>
              <a:t>Newspapers: broadsheet vs tabloid</a:t>
            </a:r>
          </a:p>
          <a:p>
            <a:r>
              <a:rPr lang="en-GB" dirty="0" smtClean="0"/>
              <a:t>Including some </a:t>
            </a:r>
            <a:r>
              <a:rPr lang="en-GB" b="1" u="sng" dirty="0" smtClean="0"/>
              <a:t>analysis</a:t>
            </a:r>
            <a:r>
              <a:rPr lang="en-GB" b="1" dirty="0" smtClean="0"/>
              <a:t> </a:t>
            </a:r>
            <a:r>
              <a:rPr lang="en-GB" dirty="0" smtClean="0"/>
              <a:t>and </a:t>
            </a:r>
            <a:r>
              <a:rPr lang="en-GB" b="1" u="sng" dirty="0" smtClean="0"/>
              <a:t>comment</a:t>
            </a:r>
            <a:r>
              <a:rPr lang="en-GB" dirty="0" smtClean="0"/>
              <a:t> on the quotations you have included</a:t>
            </a:r>
          </a:p>
          <a:p>
            <a:r>
              <a:rPr lang="en-GB" dirty="0" smtClean="0"/>
              <a:t>Triangulation: 3 different sources from different places backing up the same point</a:t>
            </a:r>
          </a:p>
          <a:p>
            <a:r>
              <a:rPr lang="en-GB" dirty="0" smtClean="0"/>
              <a:t>Case studies</a:t>
            </a:r>
          </a:p>
          <a:p>
            <a:r>
              <a:rPr lang="en-GB" dirty="0" smtClean="0"/>
              <a:t>Interviews/questionnaires/focus groups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348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Advice/homework</a:t>
            </a:r>
            <a:br>
              <a:rPr lang="en-GB" dirty="0" smtClean="0"/>
            </a:br>
            <a:r>
              <a:rPr lang="en-GB" dirty="0" smtClean="0"/>
              <a:t>for your folio submission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7"/>
            <a:ext cx="10242586" cy="4174889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Hand your final drafts of your folio in with 10 close-reading style questions based upon your essay with mark allocation (plus an answer- scheme).</a:t>
            </a:r>
          </a:p>
          <a:p>
            <a:r>
              <a:rPr lang="en-GB" dirty="0" smtClean="0"/>
              <a:t>Your essay should be full of things like word choice with connotative meaning indicting your attitude/views; decent, comment-worthy sentence structure, imagery of some kind, summary questions, </a:t>
            </a:r>
            <a:r>
              <a:rPr lang="en-GB" b="1" dirty="0" smtClean="0"/>
              <a:t>linkage</a:t>
            </a:r>
            <a:r>
              <a:rPr lang="en-GB" dirty="0" smtClean="0"/>
              <a:t>.</a:t>
            </a:r>
            <a:endParaRPr lang="en-GB" b="1" dirty="0" smtClean="0"/>
          </a:p>
          <a:p>
            <a:r>
              <a:rPr lang="en-GB" dirty="0" smtClean="0"/>
              <a:t>If you struggle to find these in </a:t>
            </a:r>
            <a:r>
              <a:rPr lang="en-GB" b="1" u="sng" dirty="0" smtClean="0"/>
              <a:t>your</a:t>
            </a:r>
            <a:r>
              <a:rPr lang="en-GB" dirty="0" smtClean="0"/>
              <a:t> essay, then I’, afraid it wont be a particularly strong essay…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38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essay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Irrelevance: key response to question</a:t>
            </a:r>
          </a:p>
          <a:p>
            <a:r>
              <a:rPr lang="en-GB" dirty="0" smtClean="0"/>
              <a:t>Memorised responses: these are very obvious</a:t>
            </a:r>
          </a:p>
          <a:p>
            <a:r>
              <a:rPr lang="en-GB" dirty="0" smtClean="0"/>
              <a:t>Genre infringements:</a:t>
            </a:r>
          </a:p>
          <a:p>
            <a:pPr marL="0" indent="0">
              <a:buNone/>
            </a:pPr>
            <a:r>
              <a:rPr lang="en-GB" dirty="0" smtClean="0"/>
              <a:t>Take a deep breath. Breathe deeply. Count to ten. Do a genre check before progressing. </a:t>
            </a:r>
          </a:p>
          <a:p>
            <a:r>
              <a:rPr lang="en-GB" dirty="0" smtClean="0"/>
              <a:t>Brevity of responses: (too short) must use time wisely</a:t>
            </a:r>
          </a:p>
        </p:txBody>
      </p:sp>
    </p:spTree>
    <p:extLst>
      <p:ext uri="{BB962C8B-B14F-4D97-AF65-F5344CB8AC3E}">
        <p14:creationId xmlns:p14="http://schemas.microsoft.com/office/powerpoint/2010/main" val="347188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essay solutions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Brevity of responses: Planning. Preparation. Timed responses. </a:t>
            </a:r>
          </a:p>
          <a:p>
            <a:r>
              <a:rPr lang="en-GB" dirty="0" smtClean="0"/>
              <a:t>Do textual analysis first </a:t>
            </a:r>
            <a:r>
              <a:rPr lang="en-GB" b="1" u="sng" dirty="0" smtClean="0"/>
              <a:t>as quickly as possible</a:t>
            </a:r>
            <a:r>
              <a:rPr lang="en-GB" dirty="0" smtClean="0"/>
              <a:t> and then complete essay after doing </a:t>
            </a:r>
            <a:r>
              <a:rPr lang="en-GB" b="1" u="sng" dirty="0" smtClean="0"/>
              <a:t>a plan</a:t>
            </a:r>
            <a:r>
              <a:rPr lang="en-GB" dirty="0" smtClean="0"/>
              <a:t> including identifying </a:t>
            </a:r>
            <a:r>
              <a:rPr lang="en-GB" b="1" u="sng" dirty="0" smtClean="0"/>
              <a:t>key words</a:t>
            </a:r>
            <a:r>
              <a:rPr lang="en-GB" b="1" dirty="0" smtClean="0"/>
              <a:t> </a:t>
            </a:r>
            <a:r>
              <a:rPr lang="en-GB" dirty="0" smtClean="0"/>
              <a:t>in the question.</a:t>
            </a:r>
            <a:endParaRPr lang="en-GB" dirty="0"/>
          </a:p>
          <a:p>
            <a:r>
              <a:rPr lang="en-GB" dirty="0" smtClean="0"/>
              <a:t>Relevancy: Re-use the key words of the question 3 times in your response. Mechanical, yes, but avoids markers questioning relevance.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03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Task: key words in essay</a:t>
            </a:r>
            <a:br>
              <a:rPr lang="en-GB" dirty="0" smtClean="0"/>
            </a:br>
            <a:r>
              <a:rPr lang="en-GB" dirty="0" smtClean="0"/>
              <a:t>questions from poetry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31" y="2121408"/>
            <a:ext cx="11407370" cy="44622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800" b="1" dirty="0" smtClean="0"/>
              <a:t>1) Choose </a:t>
            </a:r>
            <a:r>
              <a:rPr lang="en-GB" sz="2800" b="1" dirty="0"/>
              <a:t>a poem which takes as its starting point a memorable experience.</a:t>
            </a:r>
          </a:p>
          <a:p>
            <a:pPr marL="0" indent="0">
              <a:buNone/>
            </a:pPr>
            <a:r>
              <a:rPr lang="en-GB" sz="2800" dirty="0"/>
              <a:t>Discuss how the poet’s presentation of the experience helps you to appreciate </a:t>
            </a:r>
            <a:r>
              <a:rPr lang="en-GB" sz="2800" dirty="0" smtClean="0"/>
              <a:t>its significance.</a:t>
            </a:r>
          </a:p>
          <a:p>
            <a:pPr marL="0" indent="0">
              <a:buNone/>
            </a:pPr>
            <a:r>
              <a:rPr lang="en-GB" sz="2800" b="1" dirty="0" smtClean="0"/>
              <a:t>2) Choose </a:t>
            </a:r>
            <a:r>
              <a:rPr lang="en-GB" sz="2800" b="1" dirty="0"/>
              <a:t>a poem which encourages you to think differently or to understand something in </a:t>
            </a:r>
            <a:r>
              <a:rPr lang="en-GB" sz="2800" b="1" dirty="0" smtClean="0"/>
              <a:t>a new </a:t>
            </a:r>
            <a:r>
              <a:rPr lang="en-GB" sz="2800" b="1" dirty="0"/>
              <a:t>way.</a:t>
            </a:r>
          </a:p>
          <a:p>
            <a:pPr marL="0" indent="0">
              <a:buNone/>
            </a:pPr>
            <a:r>
              <a:rPr lang="en-GB" sz="2800" dirty="0"/>
              <a:t>Discuss how the poet’s ideas and techniques led you to change your thinking </a:t>
            </a:r>
            <a:r>
              <a:rPr lang="en-GB" sz="2800" dirty="0" smtClean="0"/>
              <a:t>or understanding.</a:t>
            </a:r>
          </a:p>
          <a:p>
            <a:pPr marL="0" indent="0">
              <a:buNone/>
            </a:pPr>
            <a:r>
              <a:rPr lang="en-GB" sz="2800" b="1" dirty="0" smtClean="0"/>
              <a:t>3) Choose </a:t>
            </a:r>
            <a:r>
              <a:rPr lang="en-GB" sz="2800" b="1" dirty="0"/>
              <a:t>a poem which is written in a particular poetic form or which has a </a:t>
            </a:r>
            <a:r>
              <a:rPr lang="en-GB" sz="2800" b="1" dirty="0" smtClean="0"/>
              <a:t>particularly effective </a:t>
            </a:r>
            <a:r>
              <a:rPr lang="en-GB" sz="2800" b="1" dirty="0"/>
              <a:t>structure.</a:t>
            </a:r>
          </a:p>
          <a:p>
            <a:pPr marL="0" indent="0">
              <a:buNone/>
            </a:pPr>
            <a:r>
              <a:rPr lang="en-GB" sz="2800" dirty="0"/>
              <a:t>Discuss how the poet’s use of form or structure contributes to the impact of the </a:t>
            </a:r>
            <a:r>
              <a:rPr lang="en-GB" sz="2800" dirty="0" smtClean="0"/>
              <a:t>poem’s central </a:t>
            </a:r>
            <a:r>
              <a:rPr lang="en-GB" sz="2800" dirty="0"/>
              <a:t>concern(s).</a:t>
            </a:r>
            <a:endParaRPr lang="en-GB" sz="2800" dirty="0" smtClean="0"/>
          </a:p>
          <a:p>
            <a:pPr mar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0448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Close reading advice - layout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914" y="2395728"/>
            <a:ext cx="10318351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Word choice</a:t>
            </a:r>
          </a:p>
          <a:p>
            <a:r>
              <a:rPr lang="en-GB" b="1" dirty="0" smtClean="0"/>
              <a:t>‘quoted word or phrase’</a:t>
            </a:r>
          </a:p>
          <a:p>
            <a:r>
              <a:rPr lang="en-GB" b="1" dirty="0" smtClean="0"/>
              <a:t>‘quoted word’ has connotations of … and this suggests (go on to ANSWER THE QUESTION)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1606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Close reading advice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Help the marker!</a:t>
            </a:r>
          </a:p>
          <a:p>
            <a:pPr marL="0" indent="0">
              <a:buNone/>
            </a:pPr>
            <a:r>
              <a:rPr lang="en-GB" b="1" u="sng" dirty="0" smtClean="0"/>
              <a:t>Use</a:t>
            </a:r>
            <a:r>
              <a:rPr lang="en-GB" dirty="0" smtClean="0"/>
              <a:t> formula structure, layout, and headings. </a:t>
            </a:r>
          </a:p>
          <a:p>
            <a:pPr marL="0" indent="0">
              <a:buNone/>
            </a:pPr>
            <a:r>
              <a:rPr lang="en-GB" b="1" u="sng" dirty="0" smtClean="0"/>
              <a:t>Don’t</a:t>
            </a:r>
            <a:r>
              <a:rPr lang="en-GB" b="1" dirty="0" smtClean="0"/>
              <a:t> forget to number the question…</a:t>
            </a:r>
          </a:p>
          <a:p>
            <a:r>
              <a:rPr lang="en-GB" dirty="0" smtClean="0"/>
              <a:t>Avoid continuous prose</a:t>
            </a:r>
          </a:p>
          <a:p>
            <a:r>
              <a:rPr lang="en-GB" dirty="0" smtClean="0"/>
              <a:t>Always, always give more than you need</a:t>
            </a:r>
          </a:p>
          <a:p>
            <a:r>
              <a:rPr lang="en-GB" dirty="0" smtClean="0"/>
              <a:t>Extremely harsh on </a:t>
            </a:r>
            <a:r>
              <a:rPr lang="en-GB" b="1" u="sng" dirty="0" smtClean="0"/>
              <a:t>blatant lifts</a:t>
            </a:r>
            <a:r>
              <a:rPr lang="en-GB" dirty="0" smtClean="0"/>
              <a:t> in own words questions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116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112</TotalTime>
  <Words>476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Rockwell</vt:lpstr>
      <vt:lpstr>Rockwell Condensed</vt:lpstr>
      <vt:lpstr>Wingdings</vt:lpstr>
      <vt:lpstr>Wood Type</vt:lpstr>
      <vt:lpstr>New Higher update </vt:lpstr>
      <vt:lpstr>Portfolio overview</vt:lpstr>
      <vt:lpstr>What do the SQA mean by  ‘research’?</vt:lpstr>
      <vt:lpstr>Advice/homework for your folio submission </vt:lpstr>
      <vt:lpstr>Critical essay problems</vt:lpstr>
      <vt:lpstr>Critical essay solutions</vt:lpstr>
      <vt:lpstr>Task: key words in essay questions from poetry 2015</vt:lpstr>
      <vt:lpstr>Close reading advice - layout</vt:lpstr>
      <vt:lpstr>Close reading advice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</dc:title>
  <dc:creator>Jemma Purdon</dc:creator>
  <cp:lastModifiedBy>Jemma Purdon</cp:lastModifiedBy>
  <cp:revision>8</cp:revision>
  <dcterms:created xsi:type="dcterms:W3CDTF">2015-11-26T20:15:44Z</dcterms:created>
  <dcterms:modified xsi:type="dcterms:W3CDTF">2015-11-26T22:08:29Z</dcterms:modified>
</cp:coreProperties>
</file>