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8" r:id="rId2"/>
    <p:sldId id="270" r:id="rId3"/>
    <p:sldId id="263" r:id="rId4"/>
    <p:sldId id="258" r:id="rId5"/>
    <p:sldId id="266" r:id="rId6"/>
    <p:sldId id="264" r:id="rId7"/>
    <p:sldId id="267" r:id="rId8"/>
    <p:sldId id="265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1" d="100"/>
          <a:sy n="61" d="100"/>
        </p:scale>
        <p:origin x="-77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97BC-8700-EF43-AD96-72FEDAEAE75E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518-C176-3546-AB57-4A5074BA5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2060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97BC-8700-EF43-AD96-72FEDAEAE75E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518-C176-3546-AB57-4A5074BA5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11505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97BC-8700-EF43-AD96-72FEDAEAE75E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518-C176-3546-AB57-4A5074BA5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22624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97BC-8700-EF43-AD96-72FEDAEAE75E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518-C176-3546-AB57-4A5074BA5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499994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97BC-8700-EF43-AD96-72FEDAEAE75E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518-C176-3546-AB57-4A5074BA5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00712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97BC-8700-EF43-AD96-72FEDAEAE75E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518-C176-3546-AB57-4A5074BA5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2566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97BC-8700-EF43-AD96-72FEDAEAE75E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518-C176-3546-AB57-4A5074BA5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02613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97BC-8700-EF43-AD96-72FEDAEAE75E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518-C176-3546-AB57-4A5074BA5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9045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97BC-8700-EF43-AD96-72FEDAEAE75E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518-C176-3546-AB57-4A5074BA5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25851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97BC-8700-EF43-AD96-72FEDAEAE75E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518-C176-3546-AB57-4A5074BA5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9470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8A97BC-8700-EF43-AD96-72FEDAEAE75E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3F518-C176-3546-AB57-4A5074BA5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311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A97BC-8700-EF43-AD96-72FEDAEAE75E}" type="datetimeFigureOut">
              <a:rPr lang="en-US" smtClean="0"/>
              <a:pPr/>
              <a:t>9/28/2017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3F518-C176-3546-AB57-4A5074BA5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364247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98076" y="1303782"/>
            <a:ext cx="6903282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err="1" smtClean="0"/>
              <a:t>Boclair</a:t>
            </a:r>
            <a:r>
              <a:rPr lang="en-US" sz="3000" i="1" dirty="0" smtClean="0"/>
              <a:t> Academy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338420">
            <a:off x="1984294" y="2121881"/>
            <a:ext cx="4337818" cy="35124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2904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9939" y="1953613"/>
            <a:ext cx="4223737" cy="21978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221100" y="1575504"/>
            <a:ext cx="690328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dirty="0" smtClean="0"/>
              <a:t>Literacy</a:t>
            </a:r>
            <a:br>
              <a:rPr lang="en-US" sz="3000" dirty="0" smtClean="0"/>
            </a:br>
            <a:r>
              <a:rPr lang="en-US" sz="3000" dirty="0" smtClean="0"/>
              <a:t/>
            </a:r>
            <a:br>
              <a:rPr lang="en-US" sz="3000" dirty="0" smtClean="0"/>
            </a:br>
            <a:r>
              <a:rPr lang="en-US" sz="3000" dirty="0" smtClean="0"/>
              <a:t>-	Reading</a:t>
            </a:r>
            <a:endParaRPr lang="en-US" sz="3000" dirty="0"/>
          </a:p>
          <a:p>
            <a:endParaRPr lang="en-US" sz="3000" dirty="0" smtClean="0"/>
          </a:p>
          <a:p>
            <a:r>
              <a:rPr lang="en-US" sz="3000" dirty="0" smtClean="0"/>
              <a:t>-	Writing</a:t>
            </a:r>
          </a:p>
          <a:p>
            <a:pPr marL="457200" indent="-457200">
              <a:buFontTx/>
              <a:buChar char="-"/>
            </a:pPr>
            <a:endParaRPr lang="en-US" sz="3000" dirty="0"/>
          </a:p>
          <a:p>
            <a:pPr marL="457200" indent="-457200">
              <a:buFontTx/>
              <a:buChar char="-"/>
            </a:pPr>
            <a:r>
              <a:rPr lang="en-US" sz="3000" dirty="0" smtClean="0"/>
              <a:t>Speaking and Listening</a:t>
            </a:r>
            <a:br>
              <a:rPr lang="en-US" sz="3000" dirty="0" smtClean="0"/>
            </a:br>
            <a:endParaRPr lang="en-US" sz="3000" i="1" dirty="0" smtClean="0"/>
          </a:p>
        </p:txBody>
      </p:sp>
    </p:spTree>
    <p:extLst>
      <p:ext uri="{BB962C8B-B14F-4D97-AF65-F5344CB8AC3E}">
        <p14:creationId xmlns="" xmlns:p14="http://schemas.microsoft.com/office/powerpoint/2010/main" val="3230777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49038" y="2373230"/>
            <a:ext cx="6903282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smtClean="0"/>
              <a:t>Reading </a:t>
            </a:r>
            <a:r>
              <a:rPr lang="en-US" sz="3000" i="1" dirty="0"/>
              <a:t>for pleasure is the single most important indicator of a child’s future </a:t>
            </a:r>
            <a:r>
              <a:rPr lang="en-US" sz="3000" i="1" dirty="0" smtClean="0"/>
              <a:t>success.</a:t>
            </a:r>
          </a:p>
          <a:p>
            <a:endParaRPr lang="en-US" sz="3000" i="1" dirty="0"/>
          </a:p>
          <a:p>
            <a:r>
              <a:rPr lang="en-US" sz="3000" i="1" dirty="0" smtClean="0"/>
              <a:t> – OECD research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764589">
            <a:off x="4241757" y="3532786"/>
            <a:ext cx="3095015" cy="138900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239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7033" y="190490"/>
            <a:ext cx="8205789" cy="5724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000" b="1" i="1" dirty="0" smtClean="0"/>
          </a:p>
          <a:p>
            <a:endParaRPr lang="en-US" sz="2000" b="1" i="1" dirty="0"/>
          </a:p>
          <a:p>
            <a:r>
              <a:rPr lang="en-US" sz="2000" b="1" i="1" dirty="0" smtClean="0"/>
              <a:t>	</a:t>
            </a:r>
            <a:r>
              <a:rPr lang="en-US" b="1" i="1" dirty="0" smtClean="0"/>
              <a:t>Reading for pleasure</a:t>
            </a:r>
            <a:br>
              <a:rPr lang="en-US" b="1" i="1" dirty="0" smtClean="0"/>
            </a:br>
            <a:endParaRPr lang="en-US" b="1" i="1" dirty="0" smtClean="0"/>
          </a:p>
          <a:p>
            <a:r>
              <a:rPr lang="en-US" b="1" dirty="0" smtClean="0"/>
              <a:t>	Important to make the distinction between work and fun!</a:t>
            </a:r>
            <a:endParaRPr lang="en-US" b="1" dirty="0"/>
          </a:p>
          <a:p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Day trips - Aye Write! Festival/ Edinburgh BF/ Mitchell Library / Book Week Scotland/ Glasgow Women’s Library/ Scottish Storytelling Centre 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Environment – making reading special!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Modeling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Libraries </a:t>
            </a:r>
            <a:endParaRPr lang="en-US" dirty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Practical – link books</a:t>
            </a:r>
            <a:r>
              <a:rPr lang="en-US" dirty="0"/>
              <a:t> </a:t>
            </a:r>
            <a:r>
              <a:rPr lang="en-US" dirty="0" smtClean="0"/>
              <a:t>to activities you do</a:t>
            </a:r>
          </a:p>
          <a:p>
            <a:pPr marL="285750" indent="-285750">
              <a:buFont typeface="Arial"/>
              <a:buChar char="•"/>
            </a:pP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T</a:t>
            </a:r>
            <a:r>
              <a:rPr lang="en-US" dirty="0" smtClean="0"/>
              <a:t>echnology – </a:t>
            </a:r>
            <a:r>
              <a:rPr lang="en-US" dirty="0" err="1" smtClean="0"/>
              <a:t>ipad</a:t>
            </a:r>
            <a:r>
              <a:rPr lang="en-US" dirty="0" smtClean="0"/>
              <a:t>/ phone/ audiobooks/ online resources</a:t>
            </a:r>
          </a:p>
          <a:p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 smtClean="0"/>
              <a:t>Variety of texts – newspapers/ graphic novels/ travel brochures/ websites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9589" y="2663992"/>
            <a:ext cx="1889263" cy="216635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74750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035" y="1591784"/>
            <a:ext cx="773363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smtClean="0"/>
              <a:t>Children who write for pleasure achieve significantly better results in the classroom… Those who like writing outside of class are 7 times more likely to write above the expected level for their age</a:t>
            </a:r>
          </a:p>
          <a:p>
            <a:endParaRPr lang="en-US" sz="3000" i="1" dirty="0"/>
          </a:p>
          <a:p>
            <a:r>
              <a:rPr lang="en-US" sz="3000" i="1" dirty="0" smtClean="0"/>
              <a:t> – National Literacy Trust</a:t>
            </a:r>
            <a:endParaRPr lang="en-US" sz="30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96055" y="3729968"/>
            <a:ext cx="2865513" cy="1699880"/>
          </a:xfrm>
          <a:prstGeom prst="rect">
            <a:avLst/>
          </a:prstGeom>
          <a:effectLst>
            <a:softEdge rad="50800"/>
          </a:effectLst>
        </p:spPr>
      </p:pic>
    </p:spTree>
    <p:extLst>
      <p:ext uri="{BB962C8B-B14F-4D97-AF65-F5344CB8AC3E}">
        <p14:creationId xmlns="" xmlns:p14="http://schemas.microsoft.com/office/powerpoint/2010/main" val="3122528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691883" y="2051295"/>
            <a:ext cx="2147012" cy="30647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7033" y="190490"/>
            <a:ext cx="8205789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b="1" i="1" dirty="0" smtClean="0"/>
          </a:p>
          <a:p>
            <a:endParaRPr lang="en-US" sz="2200" b="1" i="1" dirty="0"/>
          </a:p>
          <a:p>
            <a:r>
              <a:rPr lang="en-US" sz="2200" b="1" i="1" dirty="0" smtClean="0"/>
              <a:t>	</a:t>
            </a:r>
            <a:r>
              <a:rPr lang="en-US" sz="2000" b="1" i="1" dirty="0" smtClean="0"/>
              <a:t>Writing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Chris Evans BBC 500 word Short Story Comp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Book week Scotland/ Scottish Book Trust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Blogging – hobbies and interests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Diary</a:t>
            </a:r>
            <a:r>
              <a:rPr lang="en-US" sz="2000" dirty="0"/>
              <a:t> </a:t>
            </a:r>
            <a:r>
              <a:rPr lang="en-US" sz="2000" dirty="0" smtClean="0"/>
              <a:t>- </a:t>
            </a:r>
            <a:r>
              <a:rPr lang="en-US" sz="2000" dirty="0"/>
              <a:t>h</a:t>
            </a:r>
            <a:r>
              <a:rPr lang="en-US" sz="2000" dirty="0" smtClean="0"/>
              <a:t>ealth and well being</a:t>
            </a:r>
            <a:endParaRPr lang="en-US" sz="2000" dirty="0"/>
          </a:p>
          <a:p>
            <a:pPr marL="342900" indent="-342900">
              <a:buFont typeface="Arial"/>
              <a:buChar char="•"/>
            </a:pPr>
            <a:endParaRPr lang="en-US" sz="2000" dirty="0" smtClean="0"/>
          </a:p>
          <a:p>
            <a:pPr marL="800100" lvl="1" indent="-342900">
              <a:buFont typeface="Arial"/>
              <a:buChar char="•"/>
            </a:pPr>
            <a:r>
              <a:rPr lang="en-US" sz="2000" dirty="0" err="1" smtClean="0"/>
              <a:t>IntoFilm</a:t>
            </a:r>
            <a:r>
              <a:rPr lang="en-US" sz="2000" dirty="0" smtClean="0"/>
              <a:t> – Review films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Shopping lists/ Thanks you/ Christmas cards</a:t>
            </a:r>
          </a:p>
          <a:p>
            <a:pPr marL="342900" indent="-342900">
              <a:buFont typeface="Arial"/>
              <a:buChar char="•"/>
            </a:pPr>
            <a:endParaRPr lang="en-US" sz="2000" dirty="0"/>
          </a:p>
          <a:p>
            <a:pPr marL="800100" lvl="1" indent="-342900">
              <a:buFont typeface="Arial"/>
              <a:buChar char="•"/>
            </a:pPr>
            <a:r>
              <a:rPr lang="en-US" sz="2000" dirty="0" smtClean="0"/>
              <a:t>Home language</a:t>
            </a:r>
            <a:r>
              <a:rPr lang="en-US" sz="2000" dirty="0"/>
              <a:t> </a:t>
            </a:r>
            <a:r>
              <a:rPr lang="en-US" sz="2000" dirty="0" smtClean="0"/>
              <a:t>- Scots and dialect</a:t>
            </a:r>
          </a:p>
        </p:txBody>
      </p:sp>
    </p:spTree>
    <p:extLst>
      <p:ext uri="{BB962C8B-B14F-4D97-AF65-F5344CB8AC3E}">
        <p14:creationId xmlns="" xmlns:p14="http://schemas.microsoft.com/office/powerpoint/2010/main" val="408199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8035" y="1591784"/>
            <a:ext cx="719634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smtClean="0"/>
              <a:t>Communication is fundamental to children’s development; children need to be able to understand and be understood. Communication is the foundation of relationships and is essential for learning, play and social interaction. </a:t>
            </a:r>
          </a:p>
          <a:p>
            <a:endParaRPr lang="en-US" sz="3000" i="1" dirty="0"/>
          </a:p>
          <a:p>
            <a:r>
              <a:rPr lang="en-US" sz="3000" i="1" dirty="0" smtClean="0"/>
              <a:t>– Communication Trust</a:t>
            </a:r>
            <a:endParaRPr lang="en-US" sz="3000" i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181" y="4155746"/>
            <a:ext cx="2701442" cy="1373615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="" xmlns:p14="http://schemas.microsoft.com/office/powerpoint/2010/main" val="140088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7033" y="190490"/>
            <a:ext cx="8205789" cy="5170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2200" b="1" i="1" dirty="0" smtClean="0"/>
          </a:p>
          <a:p>
            <a:endParaRPr lang="en-US" sz="2200" b="1" i="1" dirty="0"/>
          </a:p>
          <a:p>
            <a:endParaRPr lang="en-US" sz="2200" b="1" i="1" dirty="0" smtClean="0"/>
          </a:p>
          <a:p>
            <a:r>
              <a:rPr lang="en-US" sz="2200" b="1" i="1" dirty="0"/>
              <a:t>	</a:t>
            </a:r>
            <a:r>
              <a:rPr lang="en-US" sz="2200" b="1" i="1" dirty="0" smtClean="0"/>
              <a:t>Speaking and Listening</a:t>
            </a:r>
          </a:p>
          <a:p>
            <a:endParaRPr lang="en-US" sz="2200" b="1" i="1" dirty="0"/>
          </a:p>
          <a:p>
            <a:pPr marL="342900" indent="-342900">
              <a:buFont typeface="Arial"/>
              <a:buChar char="•"/>
            </a:pPr>
            <a:endParaRPr lang="en-US" sz="2200" b="1" i="1" dirty="0" smtClean="0"/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At home – debate/predictions</a:t>
            </a:r>
            <a:br>
              <a:rPr lang="en-US" sz="2200" dirty="0" smtClean="0"/>
            </a:br>
            <a:endParaRPr lang="en-US" sz="2200" dirty="0" smtClean="0"/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Board games night– Taboo/ Negotiation/ Team games</a:t>
            </a:r>
          </a:p>
          <a:p>
            <a:pPr marL="342900" indent="-342900">
              <a:buFont typeface="Arial"/>
              <a:buChar char="•"/>
            </a:pPr>
            <a:endParaRPr lang="en-US" sz="2200" dirty="0"/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Day trips - Escape Rooms/ Cinema</a:t>
            </a:r>
            <a:r>
              <a:rPr lang="en-US" sz="2200" dirty="0"/>
              <a:t> </a:t>
            </a:r>
            <a:r>
              <a:rPr lang="en-US" sz="2200" dirty="0" smtClean="0"/>
              <a:t>Theatre</a:t>
            </a:r>
          </a:p>
          <a:p>
            <a:pPr marL="342900" indent="-342900">
              <a:buFont typeface="Arial"/>
              <a:buChar char="•"/>
            </a:pPr>
            <a:endParaRPr lang="en-US" sz="2200" dirty="0"/>
          </a:p>
          <a:p>
            <a:pPr marL="800100" lvl="1" indent="-342900">
              <a:buFont typeface="Arial"/>
              <a:buChar char="•"/>
            </a:pPr>
            <a:r>
              <a:rPr lang="en-US" sz="2200" dirty="0" smtClean="0"/>
              <a:t>Down time from the internet!</a:t>
            </a:r>
            <a:endParaRPr lang="en-US" sz="2200" dirty="0"/>
          </a:p>
          <a:p>
            <a:pPr marL="342900" indent="-342900">
              <a:buFont typeface="Arial"/>
              <a:buChar char="•"/>
            </a:pPr>
            <a:endParaRPr lang="en-US" sz="2200" dirty="0" smtClean="0"/>
          </a:p>
          <a:p>
            <a:endParaRPr lang="en-US" sz="2200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5804" y="4164299"/>
            <a:ext cx="2779013" cy="1370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67997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3210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46751"/>
            <a:ext cx="7772400" cy="1470025"/>
          </a:xfrm>
        </p:spPr>
        <p:txBody>
          <a:bodyPr>
            <a:noAutofit/>
          </a:bodyPr>
          <a:lstStyle/>
          <a:p>
            <a:r>
              <a:rPr lang="en-US" sz="2000" b="1" dirty="0" smtClean="0"/>
              <a:t>Websites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http://</a:t>
            </a:r>
            <a:r>
              <a:rPr lang="en-US" sz="2000" dirty="0" err="1" smtClean="0"/>
              <a:t>scottishbooktrust.com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https://</a:t>
            </a:r>
            <a:r>
              <a:rPr lang="en-US" sz="2000" dirty="0" err="1" smtClean="0"/>
              <a:t>literacytrust.org.uk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http://</a:t>
            </a:r>
            <a:r>
              <a:rPr lang="en-US" sz="2000" dirty="0" err="1" smtClean="0"/>
              <a:t>www.scottishstorytellingcentre.co.uk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err="1" smtClean="0"/>
              <a:t>www.ayewrite.com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https://</a:t>
            </a:r>
            <a:r>
              <a:rPr lang="en-US" sz="2000" dirty="0" err="1" smtClean="0"/>
              <a:t>www.edbookfest.co.uk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https://</a:t>
            </a:r>
            <a:r>
              <a:rPr lang="en-US" sz="2000" dirty="0" err="1" smtClean="0"/>
              <a:t>www.intofilm.org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b="1" dirty="0" smtClean="0"/>
              <a:t>Literacy Blog</a:t>
            </a:r>
            <a:br>
              <a:rPr lang="en-US" sz="2000" b="1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dirty="0" smtClean="0"/>
              <a:t>https://</a:t>
            </a:r>
            <a:r>
              <a:rPr lang="en-US" sz="2000" dirty="0" err="1" smtClean="0"/>
              <a:t>blogs.glowscotland.org.uk</a:t>
            </a:r>
            <a:r>
              <a:rPr lang="en-US" sz="2000" dirty="0" smtClean="0"/>
              <a:t>/</a:t>
            </a:r>
            <a:r>
              <a:rPr lang="en-US" sz="2000" dirty="0" err="1" smtClean="0"/>
              <a:t>ed</a:t>
            </a:r>
            <a:r>
              <a:rPr lang="en-US" sz="2000" dirty="0" smtClean="0"/>
              <a:t>/</a:t>
            </a:r>
            <a:r>
              <a:rPr lang="en-US" sz="2000" dirty="0" err="1" smtClean="0"/>
              <a:t>boclairlearningblog</a:t>
            </a:r>
            <a:r>
              <a:rPr lang="en-US" sz="2000" dirty="0" smtClean="0"/>
              <a:t>/</a:t>
            </a:r>
            <a:br>
              <a:rPr lang="en-US" sz="2000" dirty="0" smtClean="0"/>
            </a:br>
            <a:r>
              <a:rPr lang="en-US" sz="2000" i="1" dirty="0"/>
              <a:t/>
            </a:r>
            <a:br>
              <a:rPr lang="en-US" sz="2000" i="1" dirty="0"/>
            </a:br>
            <a:r>
              <a:rPr lang="en-US" sz="2000" i="1" dirty="0" smtClean="0"/>
              <a:t>“Once you learn to read you will forever be free” U.S. anti slavery campaigner Frederick Douglass</a:t>
            </a:r>
            <a:br>
              <a:rPr lang="en-US" sz="2000" i="1" dirty="0" smtClean="0"/>
            </a:br>
            <a:r>
              <a:rPr lang="en-US" sz="2000" i="1" dirty="0" smtClean="0"/>
              <a:t/>
            </a:r>
            <a:br>
              <a:rPr lang="en-US" sz="2000" i="1" dirty="0" smtClean="0"/>
            </a:br>
            <a:endParaRPr lang="en-US" sz="2000" i="1" dirty="0"/>
          </a:p>
        </p:txBody>
      </p:sp>
    </p:spTree>
    <p:extLst>
      <p:ext uri="{BB962C8B-B14F-4D97-AF65-F5344CB8AC3E}">
        <p14:creationId xmlns="" xmlns:p14="http://schemas.microsoft.com/office/powerpoint/2010/main" val="388024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</TotalTime>
  <Words>100</Words>
  <Application>Microsoft Office PowerPoint</Application>
  <PresentationFormat>On-screen Show (4:3)</PresentationFormat>
  <Paragraphs>63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Websites  http://scottishbooktrust.com https://literacytrust.org.uk http://www.scottishstorytellingcentre.co.uk www.ayewrite.com https://www.edbookfest.co.uk https://www.intofilm.org  Literacy Blog  https://blogs.glowscotland.org.uk/ed/boclairlearningblog/  “Once you learn to read you will forever be free” U.S. anti slavery campaigner Frederick Douglass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025abendall</cp:lastModifiedBy>
  <cp:revision>17</cp:revision>
  <dcterms:created xsi:type="dcterms:W3CDTF">2017-09-17T08:20:07Z</dcterms:created>
  <dcterms:modified xsi:type="dcterms:W3CDTF">2017-09-28T14:38:42Z</dcterms:modified>
</cp:coreProperties>
</file>