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9"/>
  </p:notesMasterIdLst>
  <p:sldIdLst>
    <p:sldId id="273" r:id="rId3"/>
    <p:sldId id="260" r:id="rId4"/>
    <p:sldId id="257" r:id="rId5"/>
    <p:sldId id="258" r:id="rId6"/>
    <p:sldId id="259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4701" autoAdjust="0"/>
  </p:normalViewPr>
  <p:slideViewPr>
    <p:cSldViewPr snapToGrid="0" snapToObjects="1">
      <p:cViewPr varScale="1">
        <p:scale>
          <a:sx n="47" d="100"/>
          <a:sy n="47" d="100"/>
        </p:scale>
        <p:origin x="218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8D721-C3C5-448D-BC43-3AA87F79834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F0795-E04D-4664-B5DA-D6419E499A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10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are two actual scans of the human brain while trying to learn. On the left, you see a brain when someone is sitting on their bed, highlighter in hand, passively re-reading their textbook for the fourth time. Notice how quiet and dark it is? The science shows that this kind of studying is basically a chore—the brain is practically asleep.</a:t>
            </a:r>
          </a:p>
          <a:p>
            <a:endParaRPr lang="en-GB" sz="1200" b="0" i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look at the right. That is a brain where someone is actively forcing themselves to recall information using a flashcard, a blank piece of paper, or a mind map. It is literally lighting up because it is firing electrical signals and carving out long-term memory pathways.</a:t>
            </a:r>
            <a:endParaRPr lang="en-GB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Tonight, we are going to show you that effective studying isn't about working for four exhausting hours. It’s an art form, it’s a science, and it’s about making your brain look like the one on the right in just 25 minutes. </a:t>
            </a:r>
            <a:endParaRPr lang="en-GB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2F0795-E04D-4664-B5DA-D6419E499A5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297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Forgetting Curve: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Explain that our brains are hardwired to forget. If you read something today, you will forget 70% of it by tomorrow 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unless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 fight back.</a:t>
            </a:r>
          </a:p>
          <a:p>
            <a:pPr lvl="0"/>
            <a:endParaRPr lang="en-GB" sz="12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Retrieval: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 don't learn by putting information 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you learn by forcing your brain to pull information 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endParaRPr lang="en-GB" sz="12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Stall: </a:t>
            </a:r>
          </a:p>
          <a:p>
            <a:pPr lvl="0"/>
            <a:endParaRPr lang="en-GB" sz="1200" b="0" i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 experts are showcasing the 'Art' of revision. They aren't just highlighting paper—they are using </a:t>
            </a:r>
            <a:r>
              <a:rPr lang="en-GB" sz="1200" b="1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Flashcards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force active retrieval and </a:t>
            </a:r>
            <a:r>
              <a:rPr lang="en-GB" sz="1200" b="1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 Maps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connect the dots visually. Go visit them after this to see the brain muscle in action!"</a:t>
            </a:r>
            <a:endParaRPr lang="en-GB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2F0795-E04D-4664-B5DA-D6419E499A5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298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2F0795-E04D-4664-B5DA-D6419E499A5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229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 of study timetable that allows for space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2F0795-E04D-4664-B5DA-D6419E499A5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56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637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73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541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733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751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867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707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61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024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8668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93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43751-C528-4C85-AEDC-FD5A47BD4D6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AB3D6-E1BD-435C-AFAF-EA01716D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80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77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A9A4-0794-C8AA-6D6B-8EAF4C955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886" y="343006"/>
            <a:ext cx="8229600" cy="11430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EAA3A8-D1D3-7E7D-797D-B873C66B5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488" t="21543" r="50979" b="20218"/>
          <a:stretch>
            <a:fillRect/>
          </a:stretch>
        </p:blipFill>
        <p:spPr>
          <a:xfrm>
            <a:off x="7173687" y="2013632"/>
            <a:ext cx="3831772" cy="36737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445FD45-750A-59D5-8D44-E859C26B9E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298" t="21543" r="9467" b="20218"/>
          <a:stretch>
            <a:fillRect/>
          </a:stretch>
        </p:blipFill>
        <p:spPr>
          <a:xfrm>
            <a:off x="1404257" y="1870253"/>
            <a:ext cx="3755571" cy="381713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966F3D-4CD3-C4F7-5F99-1357E67AF04B}"/>
              </a:ext>
            </a:extLst>
          </p:cNvPr>
          <p:cNvSpPr txBox="1"/>
          <p:nvPr/>
        </p:nvSpPr>
        <p:spPr>
          <a:xfrm>
            <a:off x="1850571" y="5932714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Ink Free" panose="03080402000500000000" pitchFamily="66" charset="0"/>
              </a:rPr>
              <a:t>Passive Reading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251276-FAA9-16F8-F712-7AAFC6BD3B32}"/>
              </a:ext>
            </a:extLst>
          </p:cNvPr>
          <p:cNvSpPr txBox="1"/>
          <p:nvPr/>
        </p:nvSpPr>
        <p:spPr>
          <a:xfrm>
            <a:off x="7663542" y="5932714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Ink Free" panose="03080402000500000000" pitchFamily="66" charset="0"/>
              </a:rPr>
              <a:t>Active Retrieval  </a:t>
            </a:r>
          </a:p>
        </p:txBody>
      </p:sp>
    </p:spTree>
    <p:extLst>
      <p:ext uri="{BB962C8B-B14F-4D97-AF65-F5344CB8AC3E}">
        <p14:creationId xmlns:p14="http://schemas.microsoft.com/office/powerpoint/2010/main" val="2422546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6463"/>
            <a:ext cx="10362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0B1D3A"/>
                </a:solidFill>
              </a:defRPr>
            </a:pPr>
            <a:r>
              <a:rPr dirty="0">
                <a:latin typeface="Comic Sans MS" panose="030F0702030302020204" pitchFamily="66" charset="0"/>
              </a:rPr>
              <a:t>The Heavyweights of Revision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475488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077B6"/>
                </a:solidFill>
              </a:defRPr>
            </a:pPr>
            <a:r>
              <a:rPr dirty="0">
                <a:latin typeface="Comic Sans MS" panose="030F0702030302020204" pitchFamily="66" charset="0"/>
              </a:rPr>
              <a:t>1. Active Retrieval 🧠</a:t>
            </a:r>
          </a:p>
          <a:p>
            <a:br>
              <a:rPr dirty="0">
                <a:latin typeface="Comic Sans MS" panose="030F0702030302020204" pitchFamily="66" charset="0"/>
              </a:rPr>
            </a:br>
            <a:r>
              <a:rPr dirty="0">
                <a:latin typeface="Comic Sans MS" panose="030F0702030302020204" pitchFamily="66" charset="0"/>
              </a:rPr>
              <a:t>Don't just put info IN.</a:t>
            </a:r>
            <a:br>
              <a:rPr dirty="0">
                <a:latin typeface="Comic Sans MS" panose="030F0702030302020204" pitchFamily="66" charset="0"/>
              </a:rPr>
            </a:br>
            <a:r>
              <a:rPr dirty="0">
                <a:latin typeface="Comic Sans MS" panose="030F0702030302020204" pitchFamily="66" charset="0"/>
              </a:rPr>
              <a:t>Force your brain to pull info OUT.</a:t>
            </a:r>
            <a:br>
              <a:rPr dirty="0">
                <a:latin typeface="Comic Sans MS" panose="030F0702030302020204" pitchFamily="66" charset="0"/>
              </a:rPr>
            </a:br>
            <a:br>
              <a:rPr dirty="0">
                <a:latin typeface="Comic Sans MS" panose="030F0702030302020204" pitchFamily="66" charset="0"/>
              </a:rPr>
            </a:br>
            <a:r>
              <a:rPr dirty="0">
                <a:latin typeface="Comic Sans MS" panose="030F0702030302020204" pitchFamily="66" charset="0"/>
              </a:rPr>
              <a:t>👉 See our FLASHCARDS &amp; MIND MAPS at the pupil stalls tonight</a:t>
            </a:r>
            <a:r>
              <a:rPr lang="en-GB" dirty="0">
                <a:latin typeface="Comic Sans MS" panose="030F0702030302020204" pitchFamily="66" charset="0"/>
              </a:rPr>
              <a:t> for how they have forced retrieval </a:t>
            </a:r>
            <a:endParaRPr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22415" y="2103120"/>
            <a:ext cx="475488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077B6"/>
                </a:solidFill>
              </a:defRPr>
            </a:pPr>
            <a:r>
              <a:rPr dirty="0">
                <a:latin typeface="Comic Sans MS" panose="030F0702030302020204" pitchFamily="66" charset="0"/>
              </a:rPr>
              <a:t>2. Spaced Repetition 📅</a:t>
            </a:r>
          </a:p>
          <a:p>
            <a:br>
              <a:rPr dirty="0">
                <a:latin typeface="Comic Sans MS" panose="030F0702030302020204" pitchFamily="66" charset="0"/>
              </a:rPr>
            </a:br>
            <a:r>
              <a:rPr dirty="0">
                <a:latin typeface="Comic Sans MS" panose="030F0702030302020204" pitchFamily="66" charset="0"/>
              </a:rPr>
              <a:t>We forget 70% of new data within 24 hours.</a:t>
            </a:r>
            <a:br>
              <a:rPr dirty="0">
                <a:latin typeface="Comic Sans MS" panose="030F0702030302020204" pitchFamily="66" charset="0"/>
              </a:rPr>
            </a:br>
            <a:r>
              <a:rPr dirty="0">
                <a:latin typeface="Comic Sans MS" panose="030F0702030302020204" pitchFamily="66" charset="0"/>
              </a:rPr>
              <a:t>Fighting 'The Forgetting Curve' means reviewing in small, timed intervals.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E40543-AA94-D589-D968-ED7086612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380" y="4016829"/>
            <a:ext cx="5057480" cy="2109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9FBDAA-07BA-D73B-CAEF-4523219B9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479" y="4503777"/>
            <a:ext cx="3715279" cy="2084788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76CAB-3948-3971-A252-878F6CA981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054124" y="365120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600" b="1">
                <a:solidFill>
                  <a:srgbClr val="0B1D3A"/>
                </a:solidFill>
              </a:defRPr>
            </a:pPr>
            <a:r>
              <a:rPr lang="en-US" sz="4000" dirty="0">
                <a:latin typeface="Comic Sans MS" panose="030F0702030302020204" pitchFamily="66" charset="0"/>
                <a:ea typeface="+mj-ea"/>
                <a:cs typeface="+mj-cs"/>
              </a:rPr>
              <a:t>The 'Pit Crew'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34400" y="2630152"/>
            <a:ext cx="3472542" cy="3742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defTabSz="914400">
              <a:lnSpc>
                <a:spcPct val="90000"/>
              </a:lnSpc>
              <a:defRPr sz="2000" b="1">
                <a:solidFill>
                  <a:srgbClr val="0077B6"/>
                </a:solidFill>
              </a:defRPr>
            </a:pPr>
            <a:r>
              <a:rPr lang="en-US" sz="2000" dirty="0">
                <a:latin typeface="Comic Sans MS" panose="030F0702030302020204" pitchFamily="66" charset="0"/>
              </a:rPr>
              <a:t>1. The Quiz Master: </a:t>
            </a:r>
            <a:r>
              <a:rPr lang="en-US" sz="2000" b="0" dirty="0">
                <a:latin typeface="Comic Sans MS" panose="030F0702030302020204" pitchFamily="66" charset="0"/>
              </a:rPr>
              <a:t>Grab the flashcards and test them. Struggling to remember is where the learning happens!</a:t>
            </a:r>
          </a:p>
          <a:p>
            <a:pPr defTabSz="914400">
              <a:lnSpc>
                <a:spcPct val="90000"/>
              </a:lnSpc>
              <a:spcBef>
                <a:spcPts val="2400"/>
              </a:spcBef>
              <a:defRPr sz="2000" b="1">
                <a:solidFill>
                  <a:srgbClr val="0077B6"/>
                </a:solidFill>
              </a:defRPr>
            </a:pPr>
            <a:r>
              <a:rPr lang="en-US" sz="2000" dirty="0">
                <a:latin typeface="Comic Sans MS" panose="030F0702030302020204" pitchFamily="66" charset="0"/>
              </a:rPr>
              <a:t>2. The Distraction: </a:t>
            </a:r>
            <a:r>
              <a:rPr lang="en-US" sz="2000" b="0" dirty="0">
                <a:latin typeface="Comic Sans MS" panose="030F0702030302020204" pitchFamily="66" charset="0"/>
              </a:rPr>
              <a:t>Help lock the phone away for short bursts. (</a:t>
            </a:r>
            <a:r>
              <a:rPr lang="en-US" sz="2000" b="0" i="1" dirty="0">
                <a:latin typeface="Comic Sans MS" panose="030F0702030302020204" pitchFamily="66" charset="0"/>
              </a:rPr>
              <a:t>Yes, TikTok will survive 25 minutes!)</a:t>
            </a:r>
          </a:p>
          <a:p>
            <a:pPr defTabSz="914400">
              <a:lnSpc>
                <a:spcPct val="90000"/>
              </a:lnSpc>
              <a:spcBef>
                <a:spcPts val="2400"/>
              </a:spcBef>
              <a:defRPr sz="2000" b="1">
                <a:solidFill>
                  <a:srgbClr val="0077B6"/>
                </a:solidFill>
              </a:defRPr>
            </a:pPr>
            <a:r>
              <a:rPr lang="en-US" sz="2000" dirty="0">
                <a:latin typeface="Comic Sans MS" panose="030F0702030302020204" pitchFamily="66" charset="0"/>
              </a:rPr>
              <a:t>3. The Fuel Supplier: </a:t>
            </a:r>
            <a:r>
              <a:rPr lang="en-US" sz="2000" b="0" dirty="0">
                <a:latin typeface="Comic Sans MS" panose="030F0702030302020204" pitchFamily="66" charset="0"/>
              </a:rPr>
              <a:t>Keep them stocked up with water, healthy snacks, and a quiet space.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1F274D-C378-1125-6D38-CE85E8564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403642"/>
            <a:ext cx="4671622" cy="5789925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buNone/>
            </a:pPr>
            <a:endParaRPr lang="en-GB" sz="22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en-GB" sz="22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en-GB" sz="22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en-GB" sz="22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en-GB" sz="22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en-GB" sz="2200" dirty="0">
              <a:latin typeface="Comic Sans MS" panose="030F0702030302020204" pitchFamily="66" charset="0"/>
            </a:endParaRPr>
          </a:p>
          <a:p>
            <a:pPr lvl="0">
              <a:lnSpc>
                <a:spcPct val="90000"/>
              </a:lnSpc>
            </a:pPr>
            <a:endParaRPr lang="en-GB" sz="2200" b="1" dirty="0">
              <a:latin typeface="Comic Sans MS" panose="030F0702030302020204" pitchFamily="66" charset="0"/>
            </a:endParaRPr>
          </a:p>
          <a:p>
            <a:pPr lvl="0">
              <a:lnSpc>
                <a:spcPct val="90000"/>
              </a:lnSpc>
            </a:pPr>
            <a:r>
              <a:rPr lang="en-GB" sz="2200" b="1" dirty="0">
                <a:latin typeface="Comic Sans MS" panose="030F0702030302020204" pitchFamily="66" charset="0"/>
              </a:rPr>
              <a:t>The 25-Minute Rule:</a:t>
            </a:r>
            <a:r>
              <a:rPr lang="en-GB" sz="2200" dirty="0">
                <a:latin typeface="Comic Sans MS" panose="030F0702030302020204" pitchFamily="66" charset="0"/>
              </a:rPr>
              <a:t> Work hard with zero distractions for 25 minutes, then take a 5-minute guilt-free break. Do that twice a night, and you are </a:t>
            </a:r>
            <a:r>
              <a:rPr lang="en-GB" sz="4800" b="1" dirty="0">
                <a:latin typeface="Comic Sans MS" panose="030F0702030302020204" pitchFamily="66" charset="0"/>
              </a:rPr>
              <a:t>winning</a:t>
            </a:r>
            <a:r>
              <a:rPr lang="en-GB" sz="4000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GB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400DD4-6EE2-840C-B3F3-ED4B815990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4455" r="1" b="8417"/>
          <a:stretch>
            <a:fillRect/>
          </a:stretch>
        </p:blipFill>
        <p:spPr>
          <a:xfrm>
            <a:off x="5908628" y="0"/>
            <a:ext cx="6878775" cy="6454348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51" y="596917"/>
            <a:ext cx="11359298" cy="566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9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29</TotalTime>
  <Words>464</Words>
  <Application>Microsoft Office PowerPoint</Application>
  <PresentationFormat>Widescreen</PresentationFormat>
  <Paragraphs>37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Comic Sans MS</vt:lpstr>
      <vt:lpstr>Ink Free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BurnAcRamageS</dc:creator>
  <cp:keywords/>
  <dc:description>generated using python-pptx</dc:description>
  <cp:lastModifiedBy>Mrs Grove</cp:lastModifiedBy>
  <cp:revision>6</cp:revision>
  <dcterms:created xsi:type="dcterms:W3CDTF">2013-01-27T09:14:16Z</dcterms:created>
  <dcterms:modified xsi:type="dcterms:W3CDTF">2026-09-24T15:45:35Z</dcterms:modified>
  <cp:category/>
</cp:coreProperties>
</file>