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7" r:id="rId9"/>
    <p:sldId id="264" r:id="rId10"/>
    <p:sldId id="268" r:id="rId11"/>
    <p:sldId id="265" r:id="rId12"/>
    <p:sldId id="269" r:id="rId13"/>
    <p:sldId id="258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C518C-680A-FD63-FF99-3F43C4CD6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A102B2-E7D4-549F-47BC-DB00D7946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9814D-1DCB-58AD-291E-F33F950D0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043F7-DA8C-B581-41EC-1CD70D00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3A7DB-5817-D4F8-0DC5-8FA6B553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729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A77FE-B2F0-BCB8-49C9-432A4EAF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F2961-88F3-99B3-1C38-108294652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ADAB9-34B3-93A4-D48A-1373B0058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84830-2A44-76AF-9A98-1925F4A3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610CB-5E3E-1733-46CA-FC4A67E85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297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4D714-297D-0C42-3C88-F4736699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7E4B9-496B-F0F0-F5DE-692D5B5E7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C90B8-22BC-5413-B07E-A997483E4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B22A1-3794-A853-365B-F1F63AC7B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80AC6-71EE-CD1B-89C1-6C275B30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98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2AAE3-D327-21B8-064A-193C053FA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83A98-7E27-EFF8-E295-EFA18255A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3ABC6-C64E-19B9-B8E3-E3169BA03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F099B-68CC-7637-EF96-EDADA2B7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71092-2909-2227-37A6-6B27A5F2C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89F1D-06EB-D104-21A7-A1D34F02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794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5D5B7-955C-8256-322B-61D9CF2CD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C273E-9348-FF62-7E5F-2B66617CF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3E6631-EB56-81EB-6374-A898718B8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0F0E36-3CDC-DB40-D916-3066DB00D4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E8C754-10BE-A8DE-B553-592CEEB26A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040B27-2BEE-76F4-39B1-CFA0112B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605E0C-94E1-3965-AE28-83CAA5332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A9A396-D62C-304B-8B4E-D2A52273B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644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E3797-ABAA-794D-1010-7B20A03C6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8D7D81-7FE4-BDEC-A295-CABD407EE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32A17-7496-2E28-5A2A-2720CA02D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4AFCD2-6249-A506-13A3-34263B19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53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3B1C7E-7F61-E4ED-B077-1F1B21F69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9900A5-720C-29AD-AED3-9D5690CA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2A23E-C9DC-EA96-230C-510619AAB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97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EB556-8CD4-3A06-ACE6-21C59EAB4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56B3C-2DAB-4BB5-33DC-A48FBBEC1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21C5A-8D03-14FA-5382-3DDF304EE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D38F0C-BC41-3EA8-91CC-BC929362D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5EE52-24DD-8B82-7619-7872C8411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833BB9-E9B3-A071-6111-76E47FF00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94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55A73-6F42-3933-FE1D-1656E20CF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E23B8F-1E85-7181-5AD5-BB1DAA5FD9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8160B-FD4E-C8AC-0891-1CBD7069A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69D5C7-1AA4-CF8C-EA4C-DFC0B18D5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0C690-B10B-5678-5A5B-06FD9A785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B09DF8-CBE6-F98E-E99E-BC4EB424C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165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9576C-BA2B-627F-9FEA-CC9987E02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7F84B1-2955-8649-4117-63A483C4B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4D3BA-9012-BC1D-F5D5-A76B8119B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15C9-6E1C-14BD-25C3-0E0174BC1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860A6-A733-9CF5-23CB-5EB910AB7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98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95A7F5-F077-1EC7-1545-0DD027D7A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06B615-2377-E6FB-C530-AB564C9784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8E246-26E8-13AE-2F59-E6E26B684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82EEA-73BA-3825-4363-0B8233801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0B768-E26A-15B8-20D9-6DAF02DFE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720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1ECEB7-2E98-ECAD-A1C1-E9CB7269E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5C7A0-9757-117D-3C89-3F75FB886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2965-B1E3-6D9A-E199-886C2D2BC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3D0C5-F1FA-4BF1-81AD-550C92679BC5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6592E-C307-31CC-60A5-88C4A2BA96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5CEF1-3BCF-9DA7-D55A-77C5E6299E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2132CB-6907-4E6B-B191-5E8B9863CD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15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7EEFA-9042-F7AB-7825-C2429EA649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to succeed in English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2091DC-A1FB-5B90-08B2-35C15C15B2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Assessment Advice Evening RBA </a:t>
            </a:r>
          </a:p>
        </p:txBody>
      </p:sp>
    </p:spTree>
    <p:extLst>
      <p:ext uri="{BB962C8B-B14F-4D97-AF65-F5344CB8AC3E}">
        <p14:creationId xmlns:p14="http://schemas.microsoft.com/office/powerpoint/2010/main" val="1294184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F6EA2-6E87-46C4-9BAE-A3391541F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pupils assessed on in English?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9B0E7-CD9D-6672-166C-CCB6C7390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Reading and understanding texts </a:t>
            </a:r>
          </a:p>
          <a:p>
            <a:r>
              <a:rPr lang="en-GB" dirty="0"/>
              <a:t>Analysing how writers use language </a:t>
            </a:r>
          </a:p>
          <a:p>
            <a:r>
              <a:rPr lang="en-GB" dirty="0"/>
              <a:t>Writing effectively </a:t>
            </a:r>
          </a:p>
          <a:p>
            <a:r>
              <a:rPr lang="en-GB" i="1" dirty="0"/>
              <a:t>Talking and listening</a:t>
            </a:r>
          </a:p>
          <a:p>
            <a:endParaRPr lang="en-GB" i="1" dirty="0"/>
          </a:p>
          <a:p>
            <a:pPr marL="0" indent="0">
              <a:buNone/>
            </a:pPr>
            <a:r>
              <a:rPr lang="en-GB" dirty="0"/>
              <a:t>English isn’t a subject you can revise by simply memorising information, it comes from practising the </a:t>
            </a:r>
            <a:r>
              <a:rPr lang="en-GB" b="1" dirty="0"/>
              <a:t>skills</a:t>
            </a:r>
            <a:r>
              <a:rPr lang="en-GB" dirty="0"/>
              <a:t> regularly. </a:t>
            </a:r>
          </a:p>
        </p:txBody>
      </p:sp>
    </p:spTree>
    <p:extLst>
      <p:ext uri="{BB962C8B-B14F-4D97-AF65-F5344CB8AC3E}">
        <p14:creationId xmlns:p14="http://schemas.microsoft.com/office/powerpoint/2010/main" val="374778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16EE2-0506-DC91-CE24-731619126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Biggest mistake for revision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4BBA2-66FC-A590-1718-289761D7D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Re-reading notes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Which is better for revision? </a:t>
            </a:r>
          </a:p>
          <a:p>
            <a:endParaRPr lang="en-GB" dirty="0"/>
          </a:p>
          <a:p>
            <a:r>
              <a:rPr lang="en-GB" dirty="0"/>
              <a:t>Read your “The Great Gatsby” notes three times.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Close your notes and write down everything you can remember about the character Jay Gatsby. </a:t>
            </a:r>
          </a:p>
        </p:txBody>
      </p:sp>
    </p:spTree>
    <p:extLst>
      <p:ext uri="{BB962C8B-B14F-4D97-AF65-F5344CB8AC3E}">
        <p14:creationId xmlns:p14="http://schemas.microsoft.com/office/powerpoint/2010/main" val="364363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C2FAA-2F74-AFE7-69E7-94580AF03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870B4-F8AF-F4C5-A5FD-817CC06A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Biggest mistake for revision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FFA6E-7CF2-4ED8-395B-8792237EF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Re-reading notes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Which is better for revision? </a:t>
            </a:r>
          </a:p>
          <a:p>
            <a:endParaRPr lang="en-GB" dirty="0"/>
          </a:p>
          <a:p>
            <a:r>
              <a:rPr lang="en-GB" dirty="0"/>
              <a:t>Read your “The Great Gatsby” notes three times.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Close your notes and write down everything you can remember about the character Jay Gatsby. </a:t>
            </a:r>
          </a:p>
          <a:p>
            <a:endParaRPr lang="en-GB" b="1" dirty="0"/>
          </a:p>
          <a:p>
            <a:pPr marL="0" indent="0">
              <a:buNone/>
            </a:pPr>
            <a:r>
              <a:rPr lang="en-GB" b="1" dirty="0"/>
              <a:t>This is much more useful because you need to retrieve the information rather than simply recognising it. </a:t>
            </a:r>
          </a:p>
        </p:txBody>
      </p:sp>
    </p:spTree>
    <p:extLst>
      <p:ext uri="{BB962C8B-B14F-4D97-AF65-F5344CB8AC3E}">
        <p14:creationId xmlns:p14="http://schemas.microsoft.com/office/powerpoint/2010/main" val="321545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F9ED8-4FDD-0151-8F1C-24F556C5F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835" y="220926"/>
            <a:ext cx="10515600" cy="1325563"/>
          </a:xfrm>
        </p:spPr>
        <p:txBody>
          <a:bodyPr/>
          <a:lstStyle/>
          <a:p>
            <a:r>
              <a:rPr lang="en-GB" dirty="0"/>
              <a:t>ICAP Framework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B8E441E3-3F1A-6AA2-C36A-1DBBA0143E97}"/>
              </a:ext>
            </a:extLst>
          </p:cNvPr>
          <p:cNvSpPr/>
          <p:nvPr/>
        </p:nvSpPr>
        <p:spPr>
          <a:xfrm>
            <a:off x="2531848" y="1546489"/>
            <a:ext cx="1832541" cy="453571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D3726-8008-5C8B-6C05-A5A78D23EB09}"/>
              </a:ext>
            </a:extLst>
          </p:cNvPr>
          <p:cNvSpPr txBox="1"/>
          <p:nvPr/>
        </p:nvSpPr>
        <p:spPr>
          <a:xfrm>
            <a:off x="561227" y="1539006"/>
            <a:ext cx="1676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More likely to remember the information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Less likely to remember the information</a:t>
            </a:r>
          </a:p>
        </p:txBody>
      </p:sp>
      <p:pic>
        <p:nvPicPr>
          <p:cNvPr id="9" name="Picture 8" descr="Interactive-Constructive-Active-passive (ICAp) taxonomy for various... |  Download Scientific Diagram">
            <a:extLst>
              <a:ext uri="{FF2B5EF4-FFF2-40B4-BE49-F238E27FC236}">
                <a16:creationId xmlns:a16="http://schemas.microsoft.com/office/drawing/2014/main" id="{CBC35628-E248-C326-9C59-DFBB5831F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861" y="1033463"/>
            <a:ext cx="69951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83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9F1D1-6C40-ACC4-BBA5-EE3425A5A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 you can ask without knowing the 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37402-418D-9696-3629-C607985DF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8739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What can you remember without looking?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Can you explain this quote to me?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What question could you use that evidence for?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Why is that word important?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What technique has the writer used?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dirty="0"/>
              <a:t>I have more of these on some information cards which you can take at the stalls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712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53221-6DBB-4F5E-E324-6BBCC63ED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RUAE Practise: Little and often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36F5E-AC10-C58A-500C-A3419BE27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Assessment – 30% of their final mark</a:t>
            </a:r>
          </a:p>
          <a:p>
            <a:endParaRPr lang="en-GB" dirty="0"/>
          </a:p>
          <a:p>
            <a:r>
              <a:rPr lang="en-GB" dirty="0"/>
              <a:t>National 5 – 1h</a:t>
            </a:r>
          </a:p>
          <a:p>
            <a:r>
              <a:rPr lang="en-GB" dirty="0"/>
              <a:t>Higher – 1h30m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(This excludes people with extra time)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4710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14C29-E0CE-88B7-0DF0-FE33DE672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10FE-7399-E270-CF14-A7EBCA9D3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RUAE Practise: Little and often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97823-65A2-FB31-78D8-0BAB6B959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Read a short newspaper article / extract </a:t>
            </a:r>
          </a:p>
          <a:p>
            <a:r>
              <a:rPr lang="en-GB" dirty="0"/>
              <a:t>Identify an important word / phrase</a:t>
            </a:r>
          </a:p>
          <a:p>
            <a:r>
              <a:rPr lang="en-GB" dirty="0"/>
              <a:t>Explain its connotations (extra meanings to the word)</a:t>
            </a:r>
          </a:p>
          <a:p>
            <a:r>
              <a:rPr lang="en-GB" dirty="0"/>
              <a:t>Summarise a paragraph in their own words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7687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930C4-D43E-3509-F9D9-B8A4A118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Critical Essay / Scottish Set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B975D-088C-0857-5E92-5B6EF6F2E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Assessment – 40% of their final mark</a:t>
            </a:r>
          </a:p>
          <a:p>
            <a:endParaRPr lang="en-GB" dirty="0"/>
          </a:p>
          <a:p>
            <a:r>
              <a:rPr lang="en-GB" dirty="0"/>
              <a:t>National 5 – 1h30m </a:t>
            </a:r>
          </a:p>
          <a:p>
            <a:r>
              <a:rPr lang="en-GB" dirty="0"/>
              <a:t>Higher – 1h45m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(This excludes people with extra time)</a:t>
            </a:r>
          </a:p>
        </p:txBody>
      </p:sp>
    </p:spTree>
    <p:extLst>
      <p:ext uri="{BB962C8B-B14F-4D97-AF65-F5344CB8AC3E}">
        <p14:creationId xmlns:p14="http://schemas.microsoft.com/office/powerpoint/2010/main" val="2667994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D13F9-BDB8-75D4-F949-215FE2F87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1A4AE-EFD9-6D49-F6D1-53B6C3502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Critical Essay / Scottish Set 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25351-E61D-4186-4967-13B558E88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Don’t memorise an entire essay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Example: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Give your child a blank sheet of paper and five minutes. Ask them things like:</a:t>
            </a:r>
          </a:p>
          <a:p>
            <a:pPr lvl="1"/>
            <a:r>
              <a:rPr lang="en-GB" dirty="0"/>
              <a:t>Write down every quotation they can remember</a:t>
            </a:r>
          </a:p>
          <a:p>
            <a:pPr lvl="1"/>
            <a:r>
              <a:rPr lang="en-GB" dirty="0"/>
              <a:t>Write down the analysis for the quotation</a:t>
            </a:r>
          </a:p>
          <a:p>
            <a:endParaRPr lang="en-GB" dirty="0"/>
          </a:p>
          <a:p>
            <a:r>
              <a:rPr lang="en-GB" dirty="0"/>
              <a:t>Once they have done that, they can check their notes and highlight what they forgot </a:t>
            </a:r>
          </a:p>
        </p:txBody>
      </p:sp>
    </p:spTree>
    <p:extLst>
      <p:ext uri="{BB962C8B-B14F-4D97-AF65-F5344CB8AC3E}">
        <p14:creationId xmlns:p14="http://schemas.microsoft.com/office/powerpoint/2010/main" val="1257023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CF3E2-1BC8-EF4A-40FF-78A24FA07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Writing / 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34CEA-BC61-7EAF-89EB-E5A641D0A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Parents / carers should support rather than rewrite. </a:t>
            </a:r>
          </a:p>
          <a:p>
            <a:endParaRPr lang="en-GB" dirty="0"/>
          </a:p>
          <a:p>
            <a:r>
              <a:rPr lang="en-GB" dirty="0"/>
              <a:t>Does the opening make you want to continue?</a:t>
            </a:r>
          </a:p>
          <a:p>
            <a:r>
              <a:rPr lang="en-GB" dirty="0"/>
              <a:t>Is the meaning clear?</a:t>
            </a:r>
          </a:p>
          <a:p>
            <a:r>
              <a:rPr lang="en-GB" dirty="0"/>
              <a:t>Where could they add more detail?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Checking things like spelling / punctuation can be really helpful as well. </a:t>
            </a:r>
          </a:p>
        </p:txBody>
      </p:sp>
    </p:spTree>
    <p:extLst>
      <p:ext uri="{BB962C8B-B14F-4D97-AF65-F5344CB8AC3E}">
        <p14:creationId xmlns:p14="http://schemas.microsoft.com/office/powerpoint/2010/main" val="3436957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D515B-BE58-3BBF-EC30-FD196F57F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GB" dirty="0">
                <a:latin typeface="Avenir Next LT Pro" panose="020B0504020202020204" pitchFamily="34" charset="0"/>
              </a:rPr>
              <a:t>AI Policy for English</a:t>
            </a:r>
            <a:br>
              <a:rPr lang="en-GB" dirty="0">
                <a:latin typeface="Avenir Next LT Pro" panose="020B0504020202020204" pitchFamily="34" charset="0"/>
              </a:rPr>
            </a:br>
            <a:r>
              <a:rPr lang="en-GB" dirty="0">
                <a:latin typeface="Avenir Next LT Pro" panose="020B0504020202020204" pitchFamily="34" charset="0"/>
              </a:rPr>
              <a:t>Qualifications Scotland state: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16F3A-E0DA-84D1-741B-CB3FC1604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550035"/>
            <a:ext cx="5582332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latin typeface="Avenir Next LT Pro" panose="020B0504020202020204" pitchFamily="34" charset="0"/>
              </a:rPr>
              <a:t>“… learners must not submit AI-generated outputs or ideas as their own for assessment tasks that contribute towards an SQA qualification. Doing so would constitute malpractice and may result in awards being cancelled.”</a:t>
            </a:r>
          </a:p>
          <a:p>
            <a:pPr marL="0" indent="0">
              <a:buNone/>
            </a:pPr>
            <a:endParaRPr lang="en-GB" sz="2400" dirty="0">
              <a:latin typeface="Avenir Next LT Pro" panose="020B0504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Avenir Next LT Pro" panose="020B0504020202020204" pitchFamily="34" charset="0"/>
            </a:endParaRPr>
          </a:p>
        </p:txBody>
      </p:sp>
      <p:pic>
        <p:nvPicPr>
          <p:cNvPr id="2050" name="Picture 2" descr="Qualifications Scotland (@ScottishQualificationsAuthority) • Facebook">
            <a:extLst>
              <a:ext uri="{FF2B5EF4-FFF2-40B4-BE49-F238E27FC236}">
                <a16:creationId xmlns:a16="http://schemas.microsoft.com/office/drawing/2014/main" id="{BF3AE1FF-9F5B-2391-07C8-F9A639ED6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9367" y="2466703"/>
            <a:ext cx="4788505" cy="319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684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3E237-8F38-5C13-1388-29A923588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venir Next LT Pro Light" panose="020B0304020202020204" pitchFamily="34" charset="0"/>
              </a:rPr>
              <a:t>This includes: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2F755-7530-03AA-FDB6-0A8E1596A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>
                <a:latin typeface="Avenir Next LT Pro Light" panose="020B0304020202020204" pitchFamily="34" charset="0"/>
              </a:rPr>
              <a:t>Generating a model response which is specific to your task.</a:t>
            </a:r>
          </a:p>
          <a:p>
            <a:r>
              <a:rPr lang="en-GB" dirty="0">
                <a:latin typeface="Avenir Next LT Pro Light" panose="020B0304020202020204" pitchFamily="34" charset="0"/>
              </a:rPr>
              <a:t>Generating key ideas or a specific structure or plan.</a:t>
            </a:r>
          </a:p>
          <a:p>
            <a:r>
              <a:rPr lang="en-GB" dirty="0">
                <a:latin typeface="Avenir Next LT Pro Light" panose="020B0304020202020204" pitchFamily="34" charset="0"/>
              </a:rPr>
              <a:t>Asking for advice on how to rephrase wording.</a:t>
            </a:r>
          </a:p>
          <a:p>
            <a:r>
              <a:rPr lang="en-GB" dirty="0">
                <a:latin typeface="Avenir Next LT Pro Light" panose="020B0304020202020204" pitchFamily="34" charset="0"/>
              </a:rPr>
              <a:t>Using AI for corrections of errors in spelling or punctuation.</a:t>
            </a:r>
          </a:p>
          <a:p>
            <a:endParaRPr lang="en-GB" dirty="0">
              <a:latin typeface="Avenir Next LT Pro Light" panose="020B03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venir Next LT Pro Light" panose="020B0304020202020204" pitchFamily="34" charset="0"/>
              </a:rPr>
              <a:t>The only accepted use for AI is to find source materials, e.g. where can I source information about driving laws?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venir Next LT Pro Light" panose="020B0304020202020204" pitchFamily="34" charset="0"/>
              </a:rPr>
              <a:t>However – be aware that the suggestions by AI are not always accurate, so double check.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venir Next LT Pro Light" panose="020B0304020202020204" pitchFamily="34" charset="0"/>
              </a:rPr>
              <a:t>If you do use AI for this purpose, you must cite the source:  e.g. ‘ChatGPT was used to generate ideas for…’ </a:t>
            </a:r>
          </a:p>
        </p:txBody>
      </p:sp>
      <p:pic>
        <p:nvPicPr>
          <p:cNvPr id="4" name="Picture 2" descr="Qualifications Scotland (@ScottishQualificationsAuthority) • Facebook">
            <a:extLst>
              <a:ext uri="{FF2B5EF4-FFF2-40B4-BE49-F238E27FC236}">
                <a16:creationId xmlns:a16="http://schemas.microsoft.com/office/drawing/2014/main" id="{1AF65853-2C9D-D407-79B7-C4BC5E662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57270" y="160471"/>
            <a:ext cx="2396530" cy="159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39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13C77-9073-E68F-C499-76AF19A4F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 the Stall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7AA2D-49AC-D426-C31D-BC235C5A4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to revise English sheets</a:t>
            </a:r>
          </a:p>
          <a:p>
            <a:r>
              <a:rPr lang="en-GB" dirty="0"/>
              <a:t>Examples of revision materials </a:t>
            </a:r>
          </a:p>
          <a:p>
            <a:r>
              <a:rPr lang="en-GB" dirty="0"/>
              <a:t>Test your child help cards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Feel free to come and ask me anything else </a:t>
            </a:r>
            <a:r>
              <a:rPr lang="en-GB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9157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7844</TotalTime>
  <Words>609</Words>
  <Application>Microsoft Office PowerPoint</Application>
  <PresentationFormat>Widescreen</PresentationFormat>
  <Paragraphs>102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Avenir Next LT Pro</vt:lpstr>
      <vt:lpstr>Avenir Next LT Pro Light</vt:lpstr>
      <vt:lpstr>Wingdings</vt:lpstr>
      <vt:lpstr>Office Theme</vt:lpstr>
      <vt:lpstr>How to succeed in English </vt:lpstr>
      <vt:lpstr>What are pupils assessed on in English?</vt:lpstr>
      <vt:lpstr>Biggest mistake for revision </vt:lpstr>
      <vt:lpstr>Biggest mistake for revision </vt:lpstr>
      <vt:lpstr>ICAP Framework</vt:lpstr>
      <vt:lpstr>Questions you can ask without knowing the books</vt:lpstr>
      <vt:lpstr>RUAE Practise: Little and often </vt:lpstr>
      <vt:lpstr>RUAE Practise: Little and often </vt:lpstr>
      <vt:lpstr>Critical Essay / Scottish Set Text </vt:lpstr>
      <vt:lpstr>Critical Essay / Scottish Set Text </vt:lpstr>
      <vt:lpstr>Writing / Folio</vt:lpstr>
      <vt:lpstr>AI Policy for English Qualifications Scotland state:</vt:lpstr>
      <vt:lpstr>This includes:</vt:lpstr>
      <vt:lpstr>At the Stall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BurnAcThomasA</dc:creator>
  <cp:lastModifiedBy>Mrs Grove</cp:lastModifiedBy>
  <cp:revision>2</cp:revision>
  <dcterms:created xsi:type="dcterms:W3CDTF">2026-09-17T14:37:46Z</dcterms:created>
  <dcterms:modified xsi:type="dcterms:W3CDTF">2026-09-23T09:36:54Z</dcterms:modified>
</cp:coreProperties>
</file>