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A7C0B-43E6-D22E-C4F1-6C788CBD0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E265EE-FBD4-C598-ADA5-CA5EE008B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DD263-2458-9DE1-6BD4-BDA6ED66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75A67-E54D-5FCF-43F6-D920D29AC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EFFB6-279A-91A0-F780-C8F1E4D4C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39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28C9-8DE0-3C6C-3890-864B3BBB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51836-49BB-7C7D-C1B9-E2F999EAF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5BA6D-387A-5EAF-970B-986A639DC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A29A7-CD7D-4D10-E06F-25312DFB8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22EA7-C633-608B-127F-58380EEF0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931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97058-CEE5-9BCB-2A2B-751A3C9F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623A8-5548-61EA-CEB9-F05D82E6B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8A2F2-34C5-BFBD-6703-7797148BC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75EFA-0948-8BEE-26B5-09F61CE30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91774-7543-EF33-6392-C1247C48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41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47334-702E-93FF-5DE1-E6C792BDB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AC3D-0A88-CAD5-BF4C-FEC537396B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BEC66-86B6-680B-08FF-BCF165B21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95224-2E67-7582-61E0-4F23DF7CF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5F0ADD-8CB1-DB7E-A4DD-40FEB0658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BABA60-3495-DBBA-157E-500CD813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47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2F240-76BE-E9E1-1247-4E6C0070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1BA92-0C21-F67E-3291-37031D927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A4136-8917-68FA-7E9F-C239840DF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F76B4-E8B1-D450-DEC4-C58C4203AB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888948-DE9F-C195-2F02-FBDFC45641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6A157-0891-A059-3140-09C8C4E97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2D0C3B-F07D-3BAF-240A-B4506ACE4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9E389F-FD74-E98D-D63F-BC3BD9D7D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22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2C7C5-41DD-9598-6170-57C453E0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CBF23-1D6F-0F1D-8298-257177B65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C64E9-7307-8B80-B4D6-6F7A7D4E3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EA9D7-280D-CB9A-CB35-AF3C59A2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00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779813-7D5B-9C37-A7D0-E52A017E1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3CD54B-9873-499B-D657-C19741EB7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A0242-DA10-BDCB-69ED-3A29CF596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467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EFB8-C5AE-27E2-6267-AD3914E8F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96E8A-D1FF-3333-B550-6397EA4FF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6E544-AD50-47A5-716B-B495BF9F7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F446C-A1CD-5C99-D99E-FA82D577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2DA899-1E9C-8811-BB3B-B13E7CF81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39935-5C7C-A289-E180-C0144BA7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86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296A-847C-A748-628B-E262E0771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790E30-C02F-DC10-A6AD-C12FFD93B3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379A9-CD72-91EC-AE6F-56F28F563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F7D81-B8F2-F633-5EBF-7AAC7166D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73533F-1648-E21F-090A-DFB45E8C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AD5A2-D641-7F50-8D9C-F8239CD5F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5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41DC2-63BE-092D-04AC-44C49A26C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9763F-A207-FB33-FB79-7D183664B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7DF4F-4A8A-66F9-F3AA-B28C57402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218AF-9BF9-8F79-214B-1F8356733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37008-7792-8E4B-14C0-04EA2159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01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3F95A-F1A8-E26D-1AE0-8C3CC60688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1236D-BE38-09DA-F255-848AEB4DE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63650-AA58-53AE-1FA5-88AC5CF3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80A94-17B3-3DB5-C180-02B5067C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02EB5-651F-A01E-90EC-730869726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77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15C3A-613C-2B82-1E47-D0EFC50B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3D28D-F2F7-B4C3-81BD-C9A878194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3D17C9-9E4D-CD1A-49E1-1182C7240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E14429-80E2-425E-AA94-124A65D3BBC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C6E23-C364-1D9A-1EAA-908CF6908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7B31D-3147-8650-DFC0-C0E70E638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8E76DE-2444-4036-A3AF-18EC1B8D57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44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B9813-AC3E-446E-91D5-B728B0B4B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different colored symbols&#10;&#10;AI-generated content may be incorrect.">
            <a:extLst>
              <a:ext uri="{FF2B5EF4-FFF2-40B4-BE49-F238E27FC236}">
                <a16:creationId xmlns:a16="http://schemas.microsoft.com/office/drawing/2014/main" id="{878D22DE-33D7-429B-BBC3-7BE1FC05F3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30" y="1076081"/>
            <a:ext cx="3712093" cy="424417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BDAD5C-E378-7FDA-D602-4CB5AEFB7969}"/>
              </a:ext>
            </a:extLst>
          </p:cNvPr>
          <p:cNvCxnSpPr>
            <a:cxnSpLocks/>
          </p:cNvCxnSpPr>
          <p:nvPr/>
        </p:nvCxnSpPr>
        <p:spPr>
          <a:xfrm>
            <a:off x="0" y="6736964"/>
            <a:ext cx="12192000" cy="0"/>
          </a:xfrm>
          <a:prstGeom prst="line">
            <a:avLst/>
          </a:prstGeom>
          <a:ln w="57150">
            <a:solidFill>
              <a:srgbClr val="FB4C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0F3967D-19AF-9737-92A3-5EB88D971B79}"/>
              </a:ext>
            </a:extLst>
          </p:cNvPr>
          <p:cNvSpPr txBox="1"/>
          <p:nvPr/>
        </p:nvSpPr>
        <p:spPr>
          <a:xfrm>
            <a:off x="6096000" y="1665037"/>
            <a:ext cx="43961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Assessment Advice Evening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3338A2-C6E3-2FC5-4A44-669DEA16E5AC}"/>
              </a:ext>
            </a:extLst>
          </p:cNvPr>
          <p:cNvCxnSpPr>
            <a:cxnSpLocks/>
          </p:cNvCxnSpPr>
          <p:nvPr/>
        </p:nvCxnSpPr>
        <p:spPr>
          <a:xfrm>
            <a:off x="0" y="6366419"/>
            <a:ext cx="9919063" cy="0"/>
          </a:xfrm>
          <a:prstGeom prst="line">
            <a:avLst/>
          </a:prstGeom>
          <a:ln w="57150">
            <a:solidFill>
              <a:srgbClr val="FFD7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1ADA66-FEC0-A41D-6C90-B03EB48DDEFB}"/>
              </a:ext>
            </a:extLst>
          </p:cNvPr>
          <p:cNvCxnSpPr>
            <a:cxnSpLocks/>
          </p:cNvCxnSpPr>
          <p:nvPr/>
        </p:nvCxnSpPr>
        <p:spPr>
          <a:xfrm>
            <a:off x="0" y="6557560"/>
            <a:ext cx="11094720" cy="0"/>
          </a:xfrm>
          <a:prstGeom prst="line">
            <a:avLst/>
          </a:prstGeom>
          <a:ln w="57150">
            <a:solidFill>
              <a:srgbClr val="24CE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5FAE84-5E02-B4CE-6EFB-2345D73AD664}"/>
              </a:ext>
            </a:extLst>
          </p:cNvPr>
          <p:cNvCxnSpPr>
            <a:cxnSpLocks/>
          </p:cNvCxnSpPr>
          <p:nvPr/>
        </p:nvCxnSpPr>
        <p:spPr>
          <a:xfrm>
            <a:off x="0" y="6653854"/>
            <a:ext cx="11634651" cy="0"/>
          </a:xfrm>
          <a:prstGeom prst="line">
            <a:avLst/>
          </a:prstGeom>
          <a:ln w="57150">
            <a:solidFill>
              <a:srgbClr val="9767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467274-A51F-707D-AEBD-FC38FC0837C6}"/>
              </a:ext>
            </a:extLst>
          </p:cNvPr>
          <p:cNvCxnSpPr>
            <a:cxnSpLocks/>
          </p:cNvCxnSpPr>
          <p:nvPr/>
        </p:nvCxnSpPr>
        <p:spPr>
          <a:xfrm>
            <a:off x="0" y="6459476"/>
            <a:ext cx="10511246" cy="0"/>
          </a:xfrm>
          <a:prstGeom prst="line">
            <a:avLst/>
          </a:prstGeom>
          <a:ln w="57150">
            <a:solidFill>
              <a:srgbClr val="59C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9BF6CFBF-6D99-63D1-6161-B902A7C922D0}"/>
              </a:ext>
            </a:extLst>
          </p:cNvPr>
          <p:cNvSpPr txBox="1"/>
          <p:nvPr/>
        </p:nvSpPr>
        <p:spPr>
          <a:xfrm>
            <a:off x="364360" y="5413309"/>
            <a:ext cx="545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 place to belong….a future to build!</a:t>
            </a:r>
          </a:p>
        </p:txBody>
      </p:sp>
    </p:spTree>
    <p:extLst>
      <p:ext uri="{BB962C8B-B14F-4D97-AF65-F5344CB8AC3E}">
        <p14:creationId xmlns:p14="http://schemas.microsoft.com/office/powerpoint/2010/main" val="351271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CB1FA-4480-2BDD-5636-3E65F2E6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D013C1B5-21AC-258F-49AD-D1E597719B8A}"/>
              </a:ext>
            </a:extLst>
          </p:cNvPr>
          <p:cNvSpPr/>
          <p:nvPr/>
        </p:nvSpPr>
        <p:spPr>
          <a:xfrm>
            <a:off x="9875521" y="25684"/>
            <a:ext cx="2316480" cy="6866266"/>
          </a:xfrm>
          <a:prstGeom prst="rect">
            <a:avLst/>
          </a:prstGeom>
          <a:gradFill flip="none" rotWithShape="1">
            <a:gsLst>
              <a:gs pos="0">
                <a:srgbClr val="FFD75E">
                  <a:tint val="66000"/>
                  <a:satMod val="160000"/>
                </a:srgbClr>
              </a:gs>
              <a:gs pos="50000">
                <a:srgbClr val="FFD75E">
                  <a:tint val="44500"/>
                  <a:satMod val="160000"/>
                </a:srgbClr>
              </a:gs>
              <a:gs pos="100000">
                <a:srgbClr val="FFD75E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7453EB-2746-C55E-A124-1DF05D77B9D6}"/>
              </a:ext>
            </a:extLst>
          </p:cNvPr>
          <p:cNvCxnSpPr>
            <a:cxnSpLocks/>
          </p:cNvCxnSpPr>
          <p:nvPr/>
        </p:nvCxnSpPr>
        <p:spPr>
          <a:xfrm flipV="1">
            <a:off x="104500" y="-8266"/>
            <a:ext cx="0" cy="6866266"/>
          </a:xfrm>
          <a:prstGeom prst="line">
            <a:avLst/>
          </a:prstGeom>
          <a:ln w="57150">
            <a:solidFill>
              <a:srgbClr val="FB4C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0AE210-B6AB-0543-DA00-EA08B64867BC}"/>
              </a:ext>
            </a:extLst>
          </p:cNvPr>
          <p:cNvCxnSpPr>
            <a:cxnSpLocks/>
          </p:cNvCxnSpPr>
          <p:nvPr/>
        </p:nvCxnSpPr>
        <p:spPr>
          <a:xfrm>
            <a:off x="505093" y="-8266"/>
            <a:ext cx="0" cy="6866266"/>
          </a:xfrm>
          <a:prstGeom prst="line">
            <a:avLst/>
          </a:prstGeom>
          <a:ln w="57150">
            <a:solidFill>
              <a:srgbClr val="FFD7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1B8802-B19B-B23B-5EBD-9CC56799F721}"/>
              </a:ext>
            </a:extLst>
          </p:cNvPr>
          <p:cNvCxnSpPr>
            <a:cxnSpLocks/>
          </p:cNvCxnSpPr>
          <p:nvPr/>
        </p:nvCxnSpPr>
        <p:spPr>
          <a:xfrm>
            <a:off x="304797" y="-8266"/>
            <a:ext cx="0" cy="6866266"/>
          </a:xfrm>
          <a:prstGeom prst="line">
            <a:avLst/>
          </a:prstGeom>
          <a:ln w="57150">
            <a:solidFill>
              <a:srgbClr val="24CE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52BD32-0DE0-CEED-AABD-8E315301D9CC}"/>
              </a:ext>
            </a:extLst>
          </p:cNvPr>
          <p:cNvCxnSpPr>
            <a:cxnSpLocks/>
          </p:cNvCxnSpPr>
          <p:nvPr/>
        </p:nvCxnSpPr>
        <p:spPr>
          <a:xfrm flipV="1">
            <a:off x="200294" y="-8266"/>
            <a:ext cx="0" cy="6866266"/>
          </a:xfrm>
          <a:prstGeom prst="line">
            <a:avLst/>
          </a:prstGeom>
          <a:ln w="57150">
            <a:solidFill>
              <a:srgbClr val="9767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6F7425-2913-B76F-1C83-0BBC722BAE3B}"/>
              </a:ext>
            </a:extLst>
          </p:cNvPr>
          <p:cNvCxnSpPr>
            <a:cxnSpLocks/>
          </p:cNvCxnSpPr>
          <p:nvPr/>
        </p:nvCxnSpPr>
        <p:spPr>
          <a:xfrm>
            <a:off x="400591" y="0"/>
            <a:ext cx="0" cy="6858000"/>
          </a:xfrm>
          <a:prstGeom prst="line">
            <a:avLst/>
          </a:prstGeom>
          <a:ln w="57150">
            <a:solidFill>
              <a:srgbClr val="59C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Picture 45" descr="A logo with different colored symbols&#10;&#10;AI-generated content may be incorrect.">
            <a:extLst>
              <a:ext uri="{FF2B5EF4-FFF2-40B4-BE49-F238E27FC236}">
                <a16:creationId xmlns:a16="http://schemas.microsoft.com/office/drawing/2014/main" id="{BF339FED-EFD1-8EAA-4205-2125A854A0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793" y="5312228"/>
            <a:ext cx="1153737" cy="13191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2D2FCD-10D2-3EED-02E6-0EF39C215B1A}"/>
              </a:ext>
            </a:extLst>
          </p:cNvPr>
          <p:cNvSpPr txBox="1"/>
          <p:nvPr/>
        </p:nvSpPr>
        <p:spPr>
          <a:xfrm>
            <a:off x="813541" y="530948"/>
            <a:ext cx="9074338" cy="562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The schedule for this evening includes presentations by…..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dirty="0"/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Mrs O'Neil- 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a parent's perspective on supporting young people through the assessment process.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Mr Thomas- 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how to succeed in English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Mr Richardson- 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achieving success in Physics, Chemistry and Biology.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Miss Ramage-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practical study skills and revision tips that can be applied across all subjects.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3252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078C1-781B-AA50-204D-C81E4C882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EAB7F1CE-4B54-F57C-EDFB-7FB07DEA5FF4}"/>
              </a:ext>
            </a:extLst>
          </p:cNvPr>
          <p:cNvSpPr/>
          <p:nvPr/>
        </p:nvSpPr>
        <p:spPr>
          <a:xfrm>
            <a:off x="9875521" y="25684"/>
            <a:ext cx="2316480" cy="6866266"/>
          </a:xfrm>
          <a:prstGeom prst="rect">
            <a:avLst/>
          </a:prstGeom>
          <a:gradFill flip="none" rotWithShape="1">
            <a:gsLst>
              <a:gs pos="0">
                <a:srgbClr val="FFD75E">
                  <a:tint val="66000"/>
                  <a:satMod val="160000"/>
                </a:srgbClr>
              </a:gs>
              <a:gs pos="50000">
                <a:srgbClr val="FFD75E">
                  <a:tint val="44500"/>
                  <a:satMod val="160000"/>
                </a:srgbClr>
              </a:gs>
              <a:gs pos="100000">
                <a:srgbClr val="FFD75E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FA7F4D-EBA2-C25C-0793-A0492F7D19B7}"/>
              </a:ext>
            </a:extLst>
          </p:cNvPr>
          <p:cNvCxnSpPr>
            <a:cxnSpLocks/>
          </p:cNvCxnSpPr>
          <p:nvPr/>
        </p:nvCxnSpPr>
        <p:spPr>
          <a:xfrm flipV="1">
            <a:off x="104500" y="-8266"/>
            <a:ext cx="0" cy="6866266"/>
          </a:xfrm>
          <a:prstGeom prst="line">
            <a:avLst/>
          </a:prstGeom>
          <a:ln w="57150">
            <a:solidFill>
              <a:srgbClr val="FB4C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F11AA4-7FF7-B31C-18BB-C638AA13E3A9}"/>
              </a:ext>
            </a:extLst>
          </p:cNvPr>
          <p:cNvCxnSpPr>
            <a:cxnSpLocks/>
          </p:cNvCxnSpPr>
          <p:nvPr/>
        </p:nvCxnSpPr>
        <p:spPr>
          <a:xfrm>
            <a:off x="505093" y="-8266"/>
            <a:ext cx="0" cy="6866266"/>
          </a:xfrm>
          <a:prstGeom prst="line">
            <a:avLst/>
          </a:prstGeom>
          <a:ln w="57150">
            <a:solidFill>
              <a:srgbClr val="FFD7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A9DDF3F-60FE-5774-5EDA-090342B78515}"/>
              </a:ext>
            </a:extLst>
          </p:cNvPr>
          <p:cNvCxnSpPr>
            <a:cxnSpLocks/>
          </p:cNvCxnSpPr>
          <p:nvPr/>
        </p:nvCxnSpPr>
        <p:spPr>
          <a:xfrm>
            <a:off x="304797" y="-8266"/>
            <a:ext cx="0" cy="6866266"/>
          </a:xfrm>
          <a:prstGeom prst="line">
            <a:avLst/>
          </a:prstGeom>
          <a:ln w="57150">
            <a:solidFill>
              <a:srgbClr val="24CE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478088-BF32-C2ED-4FC5-CE0B7DB376E6}"/>
              </a:ext>
            </a:extLst>
          </p:cNvPr>
          <p:cNvCxnSpPr>
            <a:cxnSpLocks/>
          </p:cNvCxnSpPr>
          <p:nvPr/>
        </p:nvCxnSpPr>
        <p:spPr>
          <a:xfrm flipV="1">
            <a:off x="200294" y="-8266"/>
            <a:ext cx="0" cy="6866266"/>
          </a:xfrm>
          <a:prstGeom prst="line">
            <a:avLst/>
          </a:prstGeom>
          <a:ln w="57150">
            <a:solidFill>
              <a:srgbClr val="9767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9510D8-8DC4-7B5C-AFDC-1F2B285CD60A}"/>
              </a:ext>
            </a:extLst>
          </p:cNvPr>
          <p:cNvCxnSpPr>
            <a:cxnSpLocks/>
          </p:cNvCxnSpPr>
          <p:nvPr/>
        </p:nvCxnSpPr>
        <p:spPr>
          <a:xfrm>
            <a:off x="400591" y="0"/>
            <a:ext cx="0" cy="6858000"/>
          </a:xfrm>
          <a:prstGeom prst="line">
            <a:avLst/>
          </a:prstGeom>
          <a:ln w="57150">
            <a:solidFill>
              <a:srgbClr val="59C0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Picture 45" descr="A logo with different colored symbols&#10;&#10;AI-generated content may be incorrect.">
            <a:extLst>
              <a:ext uri="{FF2B5EF4-FFF2-40B4-BE49-F238E27FC236}">
                <a16:creationId xmlns:a16="http://schemas.microsoft.com/office/drawing/2014/main" id="{76F46401-0EB3-93D2-69BE-B2EDACAC0A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793" y="5312228"/>
            <a:ext cx="1153737" cy="13191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A9FF99-0CC1-F252-C4CC-84029525F39F}"/>
              </a:ext>
            </a:extLst>
          </p:cNvPr>
          <p:cNvSpPr txBox="1"/>
          <p:nvPr/>
        </p:nvSpPr>
        <p:spPr>
          <a:xfrm>
            <a:off x="737412" y="350145"/>
            <a:ext cx="9361718" cy="6083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There will also be subjects specific stalls and study support stalls including:</a:t>
            </a:r>
          </a:p>
          <a:p>
            <a:pPr>
              <a:spcAft>
                <a:spcPts val="800"/>
              </a:spcAft>
            </a:pPr>
            <a:endParaRPr lang="en-GB" sz="2400" b="1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Mrs Hammersley- 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Business, Administration and Computing</a:t>
            </a:r>
          </a:p>
          <a:p>
            <a:pPr>
              <a:spcAft>
                <a:spcPts val="800"/>
              </a:spcAft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Mr Wallace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Maths/Applications of Maths</a:t>
            </a:r>
          </a:p>
          <a:p>
            <a:pPr>
              <a:spcAft>
                <a:spcPts val="800"/>
              </a:spcAft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Miss Paterson-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 Practical Cookery and Childcare.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Senior Pupils-  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showcasing revision techniques and study strategies that have worked well for them.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Study Packs- </a:t>
            </a: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available for you to collect this evening. If we run out, please leave your name before you leave and we will arrange for a pack to be provided once additional materials arrive.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Please help yourself to snacks, tea / coffee and we would be very grateful if you could complete an evaluation sheet before you leave.</a:t>
            </a:r>
          </a:p>
        </p:txBody>
      </p:sp>
    </p:spTree>
    <p:extLst>
      <p:ext uri="{BB962C8B-B14F-4D97-AF65-F5344CB8AC3E}">
        <p14:creationId xmlns:p14="http://schemas.microsoft.com/office/powerpoint/2010/main" val="2485658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183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>East Ayrshire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 McGurn</dc:creator>
  <cp:lastModifiedBy>Mrs Grove</cp:lastModifiedBy>
  <cp:revision>1</cp:revision>
  <dcterms:created xsi:type="dcterms:W3CDTF">2026-09-24T13:44:19Z</dcterms:created>
  <dcterms:modified xsi:type="dcterms:W3CDTF">2026-09-24T15:46:27Z</dcterms:modified>
</cp:coreProperties>
</file>