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8831" autoAdjust="0"/>
  </p:normalViewPr>
  <p:slideViewPr>
    <p:cSldViewPr snapToGrid="0">
      <p:cViewPr varScale="1">
        <p:scale>
          <a:sx n="59" d="100"/>
          <a:sy n="59" d="100"/>
        </p:scale>
        <p:origin x="16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CED4B-D495-43E0-991D-A33DF1F26534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9A5B7-153D-4203-850D-9136D81EF0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1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A5B7-153D-4203-850D-9136D81EF0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79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A5B7-153D-4203-850D-9136D81EF0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7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A5B7-153D-4203-850D-9136D81EF0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2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A5B7-153D-4203-850D-9136D81EF0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932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9A5B7-153D-4203-850D-9136D81EF0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59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3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1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5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1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7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6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91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0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6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2" r:id="rId6"/>
    <p:sldLayoutId id="2147483868" r:id="rId7"/>
    <p:sldLayoutId id="2147483869" r:id="rId8"/>
    <p:sldLayoutId id="2147483870" r:id="rId9"/>
    <p:sldLayoutId id="2147483871" r:id="rId10"/>
    <p:sldLayoutId id="21474838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BA58A-88A2-4269-8194-A65E8FC97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r>
              <a:rPr lang="en-GB" sz="8000"/>
              <a:t>Robert Burns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69D1A-331A-4D2F-A5F3-F68ED22B2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GB"/>
              <a:t>Primary 7  to S1 – Technical Transition Curriculum Overview</a:t>
            </a:r>
          </a:p>
        </p:txBody>
      </p:sp>
      <p:sp>
        <p:nvSpPr>
          <p:cNvPr id="60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85AC33"/>
          </a:solidFill>
          <a:ln w="38100" cap="rnd">
            <a:solidFill>
              <a:srgbClr val="85AC3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3">
            <a:extLst>
              <a:ext uri="{FF2B5EF4-FFF2-40B4-BE49-F238E27FC236}">
                <a16:creationId xmlns:a16="http://schemas.microsoft.com/office/drawing/2014/main" id="{1D196E53-B028-458C-B327-D7595F7E7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86" r="221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13A61066-03A9-4111-BF36-969709BAC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9"/>
    </mc:Choice>
    <mc:Fallback xmlns="">
      <p:transition spd="slow" advTm="1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ADD4-10FE-4ECE-8E50-23ABDA47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S1 Curriculum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2D556-003D-4A99-AD81-A6075C559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059" y="261376"/>
            <a:ext cx="4339771" cy="27083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305E49-0298-4D95-A4D0-5DED6388F9FB}"/>
              </a:ext>
            </a:extLst>
          </p:cNvPr>
          <p:cNvGrpSpPr/>
          <p:nvPr/>
        </p:nvGrpSpPr>
        <p:grpSpPr>
          <a:xfrm>
            <a:off x="7155544" y="3429000"/>
            <a:ext cx="4862286" cy="3167624"/>
            <a:chOff x="1842867" y="182880"/>
            <a:chExt cx="8510955" cy="65133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A42A7B-1BF2-4F59-A7B9-2F7AB9E2A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44" t="2667" r="14406" b="2359"/>
            <a:stretch/>
          </p:blipFill>
          <p:spPr>
            <a:xfrm>
              <a:off x="1842867" y="182880"/>
              <a:ext cx="8510955" cy="651334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3959AC-B10D-4ED2-8248-54BC3199C27D}"/>
                </a:ext>
              </a:extLst>
            </p:cNvPr>
            <p:cNvSpPr/>
            <p:nvPr/>
          </p:nvSpPr>
          <p:spPr>
            <a:xfrm>
              <a:off x="6229350" y="6273800"/>
              <a:ext cx="1117600" cy="152400"/>
            </a:xfrm>
            <a:prstGeom prst="rect">
              <a:avLst/>
            </a:prstGeom>
            <a:solidFill>
              <a:srgbClr val="EDEC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754D53-F2B2-4E6D-9892-174BE88F492A}"/>
                </a:ext>
              </a:extLst>
            </p:cNvPr>
            <p:cNvSpPr/>
            <p:nvPr/>
          </p:nvSpPr>
          <p:spPr>
            <a:xfrm>
              <a:off x="6940550" y="5903998"/>
              <a:ext cx="641350" cy="152400"/>
            </a:xfrm>
            <a:prstGeom prst="rect">
              <a:avLst/>
            </a:prstGeom>
            <a:solidFill>
              <a:srgbClr val="EDEC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E669BC-E2B2-42F0-837F-F3DBB030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CBCBC"/>
              </a:clrFrom>
              <a:clrTo>
                <a:srgbClr val="BCBCB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68800"/>
            <a:ext cx="4024324" cy="2634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FE9703-BD75-4F2C-BAB3-3FDC5E6327A1}"/>
              </a:ext>
            </a:extLst>
          </p:cNvPr>
          <p:cNvSpPr txBox="1"/>
          <p:nvPr/>
        </p:nvSpPr>
        <p:spPr>
          <a:xfrm>
            <a:off x="312511" y="1886857"/>
            <a:ext cx="6966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When you come to the RBA you will  have the opportunity to attend </a:t>
            </a:r>
            <a:r>
              <a:rPr lang="en-GB" b="1" dirty="0">
                <a:latin typeface="Comic Sans MS" panose="030F0702030302020204" pitchFamily="66" charset="0"/>
              </a:rPr>
              <a:t>Technical twice per week.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The Periods will be split where you will over the year engage in both </a:t>
            </a:r>
            <a:r>
              <a:rPr lang="en-GB" b="1" dirty="0">
                <a:latin typeface="Comic Sans MS" panose="030F0702030302020204" pitchFamily="66" charset="0"/>
              </a:rPr>
              <a:t>Graphic Communication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b="1" dirty="0">
                <a:latin typeface="Comic Sans MS" panose="030F0702030302020204" pitchFamily="66" charset="0"/>
              </a:rPr>
              <a:t>Design and Manufacture</a:t>
            </a:r>
            <a:r>
              <a:rPr lang="en-GB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4B740DB9-08BB-4257-B4B7-7D27C7FFA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2799">
        <p15:prstTrans prst="origami"/>
      </p:transition>
    </mc:Choice>
    <mc:Fallback xmlns="">
      <p:transition spd="slow" advTm="22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84E5E-5926-4FCA-AB61-5E839BD8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7200" dirty="0"/>
              <a:t>Design and Manufacture</a:t>
            </a:r>
          </a:p>
        </p:txBody>
      </p:sp>
      <p:sp>
        <p:nvSpPr>
          <p:cNvPr id="73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85AC33"/>
          </a:solidFill>
          <a:ln w="38100" cap="rnd">
            <a:solidFill>
              <a:srgbClr val="85AC3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B715E-98E6-4A7F-A731-30CB882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GB" sz="2600" dirty="0">
                <a:latin typeface="Comic Sans MS" panose="030F0702030302020204" pitchFamily="66" charset="0"/>
              </a:rPr>
              <a:t>Folio</a:t>
            </a:r>
          </a:p>
          <a:p>
            <a:pPr lvl="0" fontAlgn="base">
              <a:lnSpc>
                <a:spcPct val="100000"/>
              </a:lnSpc>
            </a:pPr>
            <a:r>
              <a:rPr lang="en-GB" sz="2600" dirty="0">
                <a:latin typeface="Comic Sans MS" panose="030F0702030302020204" pitchFamily="66" charset="0"/>
              </a:rPr>
              <a:t>Product design analysis task – </a:t>
            </a:r>
            <a:r>
              <a:rPr lang="en-GB" sz="2600" dirty="0" err="1">
                <a:latin typeface="Comic Sans MS" panose="030F0702030302020204" pitchFamily="66" charset="0"/>
              </a:rPr>
              <a:t>feedscammp</a:t>
            </a:r>
            <a:r>
              <a:rPr lang="en-GB" sz="2600" dirty="0">
                <a:latin typeface="Comic Sans MS" panose="030F0702030302020204" pitchFamily="66" charset="0"/>
              </a:rPr>
              <a:t> </a:t>
            </a:r>
          </a:p>
          <a:p>
            <a:pPr lvl="0" fontAlgn="base">
              <a:lnSpc>
                <a:spcPct val="100000"/>
              </a:lnSpc>
            </a:pPr>
            <a:r>
              <a:rPr lang="en-GB" sz="2600" dirty="0">
                <a:latin typeface="Comic Sans MS" panose="030F0702030302020204" pitchFamily="66" charset="0"/>
              </a:rPr>
              <a:t>Modelmaking skills  </a:t>
            </a:r>
          </a:p>
          <a:p>
            <a:pPr lvl="0" fontAlgn="base">
              <a:lnSpc>
                <a:spcPct val="100000"/>
              </a:lnSpc>
            </a:pPr>
            <a:r>
              <a:rPr lang="en-GB" sz="2600" dirty="0">
                <a:latin typeface="Comic Sans MS" panose="030F0702030302020204" pitchFamily="66" charset="0"/>
              </a:rPr>
              <a:t>Cad Modelling -sketch-up &amp; inventor </a:t>
            </a:r>
          </a:p>
          <a:p>
            <a:pPr lvl="0" fontAlgn="base">
              <a:lnSpc>
                <a:spcPct val="100000"/>
              </a:lnSpc>
            </a:pPr>
            <a:r>
              <a:rPr lang="en-GB" sz="2600" dirty="0">
                <a:latin typeface="Comic Sans MS" panose="030F0702030302020204" pitchFamily="66" charset="0"/>
              </a:rPr>
              <a:t>Workshop tasks – Wood, Plastic &amp; Metal product </a:t>
            </a:r>
          </a:p>
          <a:p>
            <a:pPr>
              <a:lnSpc>
                <a:spcPct val="100000"/>
              </a:lnSpc>
            </a:pPr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31098-7866-410E-8C5C-1EF216D83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72" r="-3" b="-3"/>
          <a:stretch/>
        </p:blipFill>
        <p:spPr>
          <a:xfrm>
            <a:off x="8156454" y="-5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2050" name="Picture 2" descr="Product Design Folio by Matthew Roberts at Coroflot.com">
            <a:extLst>
              <a:ext uri="{FF2B5EF4-FFF2-40B4-BE49-F238E27FC236}">
                <a16:creationId xmlns:a16="http://schemas.microsoft.com/office/drawing/2014/main" id="{C293A411-A88B-4E7B-9431-BA95653BC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8" r="-1" b="5188"/>
          <a:stretch/>
        </p:blipFill>
        <p:spPr bwMode="auto">
          <a:xfrm>
            <a:off x="8144356" y="4362195"/>
            <a:ext cx="4047645" cy="249581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C989837-97BB-4F90-8236-6D5E5B1BF0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1106">
        <p14:conveyor dir="l"/>
      </p:transition>
    </mc:Choice>
    <mc:Fallback xmlns="">
      <p:transition spd="slow" advTm="81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688DC-FAEB-4DD8-8731-7863D6AC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en-GB" dirty="0"/>
              <a:t>Graphic </a:t>
            </a:r>
            <a:r>
              <a:rPr lang="en-GB" sz="7200" dirty="0"/>
              <a:t>Communication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3E835-E498-4102-96FE-61E08205B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0" r="17872"/>
          <a:stretch/>
        </p:blipFill>
        <p:spPr>
          <a:xfrm>
            <a:off x="6394317" y="2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7" name="Picture 6" descr="A person with a guitar&#10;&#10;Description automatically generated">
            <a:extLst>
              <a:ext uri="{FF2B5EF4-FFF2-40B4-BE49-F238E27FC236}">
                <a16:creationId xmlns:a16="http://schemas.microsoft.com/office/drawing/2014/main" id="{0FA822E6-60C8-4E97-9E9B-4F52EAC86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33697" b="-1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14" name="sketchy rul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85AC33"/>
          </a:solidFill>
          <a:ln w="38100" cap="rnd">
            <a:solidFill>
              <a:srgbClr val="85AC3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F6603-D1F5-424F-9D5A-FCBB6C55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839072"/>
          </a:xfrm>
        </p:spPr>
        <p:txBody>
          <a:bodyPr>
            <a:normAutofit fontScale="92500" lnSpcReduction="10000"/>
          </a:bodyPr>
          <a:lstStyle/>
          <a:p>
            <a:pPr lvl="0" fontAlgn="base">
              <a:lnSpc>
                <a:spcPct val="100000"/>
              </a:lnSpc>
            </a:pPr>
            <a:r>
              <a:rPr lang="en-GB" sz="2000" dirty="0" err="1">
                <a:latin typeface="Comic Sans MS" panose="030F0702030302020204" pitchFamily="66" charset="0"/>
              </a:rPr>
              <a:t>Orthographics</a:t>
            </a:r>
            <a:r>
              <a:rPr lang="en-GB" sz="2000" dirty="0">
                <a:latin typeface="Comic Sans MS" panose="030F0702030302020204" pitchFamily="66" charset="0"/>
              </a:rPr>
              <a:t> -  board and freehand  </a:t>
            </a:r>
          </a:p>
          <a:p>
            <a:pPr lvl="0" fontAlgn="base">
              <a:lnSpc>
                <a:spcPct val="10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1 point perspective </a:t>
            </a:r>
          </a:p>
          <a:p>
            <a:pPr lvl="0" fontAlgn="base">
              <a:lnSpc>
                <a:spcPct val="10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Google Sketchup </a:t>
            </a:r>
          </a:p>
          <a:p>
            <a:pPr lvl="0" fontAlgn="base">
              <a:lnSpc>
                <a:spcPct val="10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Inventor - - extrude, revolve, </a:t>
            </a:r>
          </a:p>
          <a:p>
            <a:pPr lvl="0" fontAlgn="base">
              <a:lnSpc>
                <a:spcPct val="100000"/>
              </a:lnSpc>
            </a:pPr>
            <a:r>
              <a:rPr lang="en-GB" sz="2000" dirty="0" err="1">
                <a:latin typeface="Comic Sans MS" panose="030F0702030302020204" pitchFamily="66" charset="0"/>
              </a:rPr>
              <a:t>Dtp</a:t>
            </a:r>
            <a:r>
              <a:rPr lang="en-GB" sz="2000" dirty="0">
                <a:latin typeface="Comic Sans MS" panose="030F0702030302020204" pitchFamily="66" charset="0"/>
              </a:rPr>
              <a:t> (Serif) - alignment, contrast, depth, dominance  </a:t>
            </a:r>
          </a:p>
          <a:p>
            <a:pPr lvl="0" fontAlgn="base">
              <a:lnSpc>
                <a:spcPct val="10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Sketching – everyday shapes/products, thick/thin line technique  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Rendering - pencil rendering, tonal scale, colour theory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7DEE1-B7B6-412B-ACE1-722CA237B4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47" r="11535" b="-1"/>
          <a:stretch/>
        </p:blipFill>
        <p:spPr>
          <a:xfrm>
            <a:off x="6388701" y="2716076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879D47DC-E61B-4484-977F-72C3C197A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4494">
        <p14:conveyor dir="l"/>
      </p:transition>
    </mc:Choice>
    <mc:Fallback xmlns="">
      <p:transition spd="slow" advTm="84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48ED-F3B0-41F0-9B69-4233342F7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– see you soon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837C6-21A1-4413-B437-9C48F6692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187" y="1929384"/>
            <a:ext cx="4629150" cy="32385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73B5170-AB8D-49DE-9525-DB7441150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0"/>
    </mc:Choice>
    <mc:Fallback xmlns="">
      <p:transition spd="slow" advTm="1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DarkSeedRightStep">
      <a:dk1>
        <a:srgbClr val="000000"/>
      </a:dk1>
      <a:lt1>
        <a:srgbClr val="FFFFFF"/>
      </a:lt1>
      <a:dk2>
        <a:srgbClr val="412924"/>
      </a:dk2>
      <a:lt2>
        <a:srgbClr val="E4E2E8"/>
      </a:lt2>
      <a:accent1>
        <a:srgbClr val="85AC33"/>
      </a:accent1>
      <a:accent2>
        <a:srgbClr val="4FB62A"/>
      </a:accent2>
      <a:accent3>
        <a:srgbClr val="36B749"/>
      </a:accent3>
      <a:accent4>
        <a:srgbClr val="29B679"/>
      </a:accent4>
      <a:accent5>
        <a:srgbClr val="34B1AF"/>
      </a:accent5>
      <a:accent6>
        <a:srgbClr val="2C85C0"/>
      </a:accent6>
      <a:hlink>
        <a:srgbClr val="C55368"/>
      </a:hlink>
      <a:folHlink>
        <a:srgbClr val="7F7F7F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243EE07B7554CB01E0AE1DBB9D29F" ma:contentTypeVersion="5" ma:contentTypeDescription="Create a new document." ma:contentTypeScope="" ma:versionID="a64736a63b0e9b80b010b37fc3c00c8f">
  <xsd:schema xmlns:xsd="http://www.w3.org/2001/XMLSchema" xmlns:xs="http://www.w3.org/2001/XMLSchema" xmlns:p="http://schemas.microsoft.com/office/2006/metadata/properties" xmlns:ns2="5fdb8066-e2d9-40ef-a762-3b76f0593a38" targetNamespace="http://schemas.microsoft.com/office/2006/metadata/properties" ma:root="true" ma:fieldsID="2d446d285acd48adfaca05bca467667c" ns2:_="">
    <xsd:import namespace="5fdb8066-e2d9-40ef-a762-3b76f0593a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b8066-e2d9-40ef-a762-3b76f0593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11BC5D-34B4-4D1C-8889-1466C65B141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49D5AED-61D9-4F8D-BEB8-B7D94F293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00BCBE-60A5-4ECA-B1EC-7316BC0F2B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db8066-e2d9-40ef-a762-3b76f0593a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143</Words>
  <Application>Microsoft Office PowerPoint</Application>
  <PresentationFormat>Widescreen</PresentationFormat>
  <Paragraphs>26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Comic Sans MS</vt:lpstr>
      <vt:lpstr>The Hand</vt:lpstr>
      <vt:lpstr>The Serif Hand Black</vt:lpstr>
      <vt:lpstr>SketchyVTI</vt:lpstr>
      <vt:lpstr>Robert Burns Academy</vt:lpstr>
      <vt:lpstr>S1 Curriculum</vt:lpstr>
      <vt:lpstr>Design and Manufacture</vt:lpstr>
      <vt:lpstr>Graphic Communication</vt:lpstr>
      <vt:lpstr>Technical – see you soon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Burns Academy</dc:title>
  <dc:creator>User</dc:creator>
  <cp:lastModifiedBy>Mr McGurn</cp:lastModifiedBy>
  <cp:revision>6</cp:revision>
  <dcterms:created xsi:type="dcterms:W3CDTF">2020-06-01T12:51:22Z</dcterms:created>
  <dcterms:modified xsi:type="dcterms:W3CDTF">2020-06-15T19:30:02Z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0x01010004B243EE07B7554CB01E0AE1DBB9D29F</vt:lpwstr>
  </property>
</Properties>
</file>