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ireland078@outlook.com" initials="c" lastIdx="3" clrIdx="0">
    <p:extLst>
      <p:ext uri="{19B8F6BF-5375-455C-9EA6-DF929625EA0E}">
        <p15:presenceInfo xmlns:p15="http://schemas.microsoft.com/office/powerpoint/2012/main" userId="5d6cce35fb1334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BDEF-C997-4D23-B056-79728685E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F3218-20D0-4B46-B14F-9DA5F1E2E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A955D7-FAEB-4D26-B0A9-D7528509B485}"/>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5" name="Footer Placeholder 4">
            <a:extLst>
              <a:ext uri="{FF2B5EF4-FFF2-40B4-BE49-F238E27FC236}">
                <a16:creationId xmlns:a16="http://schemas.microsoft.com/office/drawing/2014/main" id="{E202416E-0893-4EC5-A8A9-25B03727E6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2C57D8-3037-44B1-990D-5B6D9A3792DC}"/>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141381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B819-9872-45B9-9F7E-D82551D9C9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1E6151-C7B3-4D2E-AC52-C38A1E38E9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4778BF-69AA-4060-BB1C-D1BEBDC45715}"/>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5" name="Footer Placeholder 4">
            <a:extLst>
              <a:ext uri="{FF2B5EF4-FFF2-40B4-BE49-F238E27FC236}">
                <a16:creationId xmlns:a16="http://schemas.microsoft.com/office/drawing/2014/main" id="{C4A4F940-E23C-4A32-81E0-8FB252D07E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228A75F-D04B-45B5-9C78-80A0673F0105}"/>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70780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A675E-0A7C-4301-9AEC-E58201A97F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604BFB-2DDA-4F19-94C9-E724C2EE3D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22D7D3-5087-4FD6-AF9C-A13D734EF1EF}"/>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5" name="Footer Placeholder 4">
            <a:extLst>
              <a:ext uri="{FF2B5EF4-FFF2-40B4-BE49-F238E27FC236}">
                <a16:creationId xmlns:a16="http://schemas.microsoft.com/office/drawing/2014/main" id="{66658D0A-6EB1-47FF-8D62-8FC6BE9F1B7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3FB5B38-3D37-4856-9CB5-AA0130DDA031}"/>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340082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FF6F-2218-49F5-ADE6-E713249410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F74714-7CCF-46F7-9F7E-439F9D5405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B4C81-B543-4088-9EB0-06ECF83D9493}"/>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5" name="Footer Placeholder 4">
            <a:extLst>
              <a:ext uri="{FF2B5EF4-FFF2-40B4-BE49-F238E27FC236}">
                <a16:creationId xmlns:a16="http://schemas.microsoft.com/office/drawing/2014/main" id="{C4AFA543-20DA-479E-B515-617C51ECA8A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6E0C10-F598-4EF0-A4DB-E1424EA44AEF}"/>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83926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ADE5E-0ADE-4546-A544-C796C7F299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8D495E-A1F3-4959-99C0-3CA25C91F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5A61D1-BC7A-4159-A6B2-A9D012C318EB}"/>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5" name="Footer Placeholder 4">
            <a:extLst>
              <a:ext uri="{FF2B5EF4-FFF2-40B4-BE49-F238E27FC236}">
                <a16:creationId xmlns:a16="http://schemas.microsoft.com/office/drawing/2014/main" id="{C7CC6034-F533-4C34-B240-33837EA46DF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CD538FF-C9CB-4FE0-AA8A-087EFAAC1BA6}"/>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189677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9C2B8-9AEB-4744-A69B-D3EA218810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2587F3-F074-421D-9830-78129EA0B1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C615E7F-CD98-453F-BEF5-B203558F1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B3F4D7-E4E5-4844-8E3E-A3FBE38EADE2}"/>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6" name="Footer Placeholder 5">
            <a:extLst>
              <a:ext uri="{FF2B5EF4-FFF2-40B4-BE49-F238E27FC236}">
                <a16:creationId xmlns:a16="http://schemas.microsoft.com/office/drawing/2014/main" id="{CEF1CBD8-1D30-43D2-8FE0-66E838FCD37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8A5D537-490B-4EF6-9C99-8D016F5477E2}"/>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121165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C47BE-1D94-487B-89D0-2D580370810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1EC951-B190-4F43-884E-B9A32D23EB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452BA-6285-4DE1-9DAD-69C50D977A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7791B0-561F-415A-B3B7-D4614F36D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9EAF3B-893E-40B9-A05F-46472951B0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306D86-CB0A-48F7-B18E-4E4866708525}"/>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8" name="Footer Placeholder 7">
            <a:extLst>
              <a:ext uri="{FF2B5EF4-FFF2-40B4-BE49-F238E27FC236}">
                <a16:creationId xmlns:a16="http://schemas.microsoft.com/office/drawing/2014/main" id="{8C6B1888-A52C-42A0-BD55-0CEE6F0FCF5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8FF2C1CD-C6B8-4AB0-9B9D-2A95743F9B1C}"/>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178191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DA6D-C044-4C3A-B6C6-0B65A6C604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69DFCC-0F39-4EC6-B8A2-FC4D6B977142}"/>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4" name="Footer Placeholder 3">
            <a:extLst>
              <a:ext uri="{FF2B5EF4-FFF2-40B4-BE49-F238E27FC236}">
                <a16:creationId xmlns:a16="http://schemas.microsoft.com/office/drawing/2014/main" id="{8508EA28-C30D-48DD-819A-DEE6673AAAD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0022CD2-26C0-479F-A06A-96A34FE36037}"/>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376355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5057D-C675-4091-AAEC-16BD17038D72}"/>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3" name="Footer Placeholder 2">
            <a:extLst>
              <a:ext uri="{FF2B5EF4-FFF2-40B4-BE49-F238E27FC236}">
                <a16:creationId xmlns:a16="http://schemas.microsoft.com/office/drawing/2014/main" id="{C8CAB169-B2E2-4B01-9D02-0D4BCBBBA74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0BA68A7-22C1-4CE3-BE98-FB3C6A4A332F}"/>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76990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FD90C-2870-41A2-AFB7-9E5B90A76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A8589-41C2-46D2-91B2-56B7F1873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2E1C79-64E0-41C0-A2AA-526E7C11F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4FCE8-EF94-408F-854A-48BBFB72DCA3}"/>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6" name="Footer Placeholder 5">
            <a:extLst>
              <a:ext uri="{FF2B5EF4-FFF2-40B4-BE49-F238E27FC236}">
                <a16:creationId xmlns:a16="http://schemas.microsoft.com/office/drawing/2014/main" id="{E578E47C-96AA-45FE-BCBE-79B3F80B4B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652D117-B6AB-42A0-87A1-FC48523D9C0D}"/>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213319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AAF5-6689-40F4-B3F4-3340FB7E7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ED3B76-D95A-4835-8607-379C4B2CD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BD43B1B-A7D9-4962-8F2A-11B7214BE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6F1D8A-F6EA-471B-9E65-A633F7EE5189}"/>
              </a:ext>
            </a:extLst>
          </p:cNvPr>
          <p:cNvSpPr>
            <a:spLocks noGrp="1"/>
          </p:cNvSpPr>
          <p:nvPr>
            <p:ph type="dt" sz="half" idx="10"/>
          </p:nvPr>
        </p:nvSpPr>
        <p:spPr/>
        <p:txBody>
          <a:bodyPr/>
          <a:lstStyle/>
          <a:p>
            <a:fld id="{DFA6A646-EF20-4A3E-BA39-0AEA7AE1E4DC}" type="datetimeFigureOut">
              <a:rPr lang="en-GB" smtClean="0"/>
              <a:pPr/>
              <a:t>15/06/2020</a:t>
            </a:fld>
            <a:endParaRPr lang="en-GB" dirty="0"/>
          </a:p>
        </p:txBody>
      </p:sp>
      <p:sp>
        <p:nvSpPr>
          <p:cNvPr id="6" name="Footer Placeholder 5">
            <a:extLst>
              <a:ext uri="{FF2B5EF4-FFF2-40B4-BE49-F238E27FC236}">
                <a16:creationId xmlns:a16="http://schemas.microsoft.com/office/drawing/2014/main" id="{90145703-0010-47ED-B144-B0076F9ECD7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600593B-8B01-4D19-832E-4721F60E6F71}"/>
              </a:ext>
            </a:extLst>
          </p:cNvPr>
          <p:cNvSpPr>
            <a:spLocks noGrp="1"/>
          </p:cNvSpPr>
          <p:nvPr>
            <p:ph type="sldNum" sz="quarter" idx="12"/>
          </p:nvPr>
        </p:nvSpPr>
        <p:spPr/>
        <p:txBody>
          <a:body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280808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0D438-35F2-4516-9B83-F0D3D7567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99B282-8B25-4E46-BC5B-30757109E5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B276F2-D693-4320-A67B-97AB342607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6A646-EF20-4A3E-BA39-0AEA7AE1E4DC}" type="datetimeFigureOut">
              <a:rPr lang="en-GB" smtClean="0"/>
              <a:pPr/>
              <a:t>15/06/2020</a:t>
            </a:fld>
            <a:endParaRPr lang="en-GB" dirty="0"/>
          </a:p>
        </p:txBody>
      </p:sp>
      <p:sp>
        <p:nvSpPr>
          <p:cNvPr id="5" name="Footer Placeholder 4">
            <a:extLst>
              <a:ext uri="{FF2B5EF4-FFF2-40B4-BE49-F238E27FC236}">
                <a16:creationId xmlns:a16="http://schemas.microsoft.com/office/drawing/2014/main" id="{A846185E-07D9-428A-B4FF-CEF1B81AF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0EA14BC-1BF9-495F-BD44-D101363C1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9BB7F-91C2-4280-9498-BA18BBE1BD6E}" type="slidenum">
              <a:rPr lang="en-GB" smtClean="0"/>
              <a:pPr/>
              <a:t>‹#›</a:t>
            </a:fld>
            <a:endParaRPr lang="en-GB" dirty="0"/>
          </a:p>
        </p:txBody>
      </p:sp>
    </p:spTree>
    <p:extLst>
      <p:ext uri="{BB962C8B-B14F-4D97-AF65-F5344CB8AC3E}">
        <p14:creationId xmlns:p14="http://schemas.microsoft.com/office/powerpoint/2010/main" val="119873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C36D1-D30C-4E25-94E7-1C3F247D4A8C}"/>
              </a:ext>
            </a:extLst>
          </p:cNvPr>
          <p:cNvSpPr>
            <a:spLocks noGrp="1"/>
          </p:cNvSpPr>
          <p:nvPr>
            <p:ph type="ctrTitle"/>
          </p:nvPr>
        </p:nvSpPr>
        <p:spPr>
          <a:xfrm>
            <a:off x="1524000" y="511277"/>
            <a:ext cx="9144000" cy="2123768"/>
          </a:xfrm>
        </p:spPr>
        <p:txBody>
          <a:bodyPr>
            <a:normAutofit/>
          </a:bodyPr>
          <a:lstStyle/>
          <a:p>
            <a:r>
              <a:rPr lang="en-GB" b="1" dirty="0"/>
              <a:t>Welcome to the PE Department</a:t>
            </a:r>
          </a:p>
        </p:txBody>
      </p:sp>
      <p:pic>
        <p:nvPicPr>
          <p:cNvPr id="4" name="Picture 3" descr="Delayed Barony Campus unveils new badge | Cumnock Chronicle"/>
          <p:cNvPicPr/>
          <p:nvPr/>
        </p:nvPicPr>
        <p:blipFill>
          <a:blip r:embed="rId2"/>
          <a:srcRect/>
          <a:stretch>
            <a:fillRect/>
          </a:stretch>
        </p:blipFill>
        <p:spPr bwMode="auto">
          <a:xfrm>
            <a:off x="4093698" y="2861187"/>
            <a:ext cx="4145734" cy="2771664"/>
          </a:xfrm>
          <a:prstGeom prst="rect">
            <a:avLst/>
          </a:prstGeom>
          <a:noFill/>
          <a:ln w="9525">
            <a:noFill/>
            <a:miter lim="800000"/>
            <a:headEnd/>
            <a:tailEnd/>
          </a:ln>
        </p:spPr>
      </p:pic>
    </p:spTree>
    <p:extLst>
      <p:ext uri="{BB962C8B-B14F-4D97-AF65-F5344CB8AC3E}">
        <p14:creationId xmlns:p14="http://schemas.microsoft.com/office/powerpoint/2010/main" val="112492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CE08-5CAE-44BA-A388-C00DDE1CF6EA}"/>
              </a:ext>
            </a:extLst>
          </p:cNvPr>
          <p:cNvSpPr>
            <a:spLocks noGrp="1"/>
          </p:cNvSpPr>
          <p:nvPr>
            <p:ph type="title"/>
          </p:nvPr>
        </p:nvSpPr>
        <p:spPr/>
        <p:txBody>
          <a:bodyPr/>
          <a:lstStyle/>
          <a:p>
            <a:pPr algn="ctr"/>
            <a:r>
              <a:rPr lang="en-GB" b="1" dirty="0"/>
              <a:t>EXPECTATIONS</a:t>
            </a:r>
          </a:p>
        </p:txBody>
      </p:sp>
      <p:sp>
        <p:nvSpPr>
          <p:cNvPr id="3" name="Content Placeholder 2">
            <a:extLst>
              <a:ext uri="{FF2B5EF4-FFF2-40B4-BE49-F238E27FC236}">
                <a16:creationId xmlns:a16="http://schemas.microsoft.com/office/drawing/2014/main" id="{58194471-D9B4-4D36-AF56-FFC2F3E8C788}"/>
              </a:ext>
            </a:extLst>
          </p:cNvPr>
          <p:cNvSpPr>
            <a:spLocks noGrp="1"/>
          </p:cNvSpPr>
          <p:nvPr>
            <p:ph idx="1"/>
          </p:nvPr>
        </p:nvSpPr>
        <p:spPr/>
        <p:txBody>
          <a:bodyPr/>
          <a:lstStyle/>
          <a:p>
            <a:r>
              <a:rPr lang="en-GB" dirty="0"/>
              <a:t>This is simple! When you come to PE we ask you to bring 2 things:</a:t>
            </a:r>
          </a:p>
          <a:p>
            <a:endParaRPr lang="en-GB" dirty="0"/>
          </a:p>
          <a:p>
            <a:pPr algn="ctr"/>
            <a:r>
              <a:rPr lang="en-GB" sz="4000" dirty="0"/>
              <a:t>Your PE kit </a:t>
            </a:r>
          </a:p>
          <a:p>
            <a:endParaRPr lang="en-GB" dirty="0"/>
          </a:p>
          <a:p>
            <a:pPr algn="ctr"/>
            <a:r>
              <a:rPr lang="en-GB" sz="4000" dirty="0"/>
              <a:t>and your manners</a:t>
            </a:r>
          </a:p>
        </p:txBody>
      </p:sp>
    </p:spTree>
    <p:extLst>
      <p:ext uri="{BB962C8B-B14F-4D97-AF65-F5344CB8AC3E}">
        <p14:creationId xmlns:p14="http://schemas.microsoft.com/office/powerpoint/2010/main" val="374396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850E-9B15-4668-8A6D-9C7CB94DC29F}"/>
              </a:ext>
            </a:extLst>
          </p:cNvPr>
          <p:cNvSpPr>
            <a:spLocks noGrp="1"/>
          </p:cNvSpPr>
          <p:nvPr>
            <p:ph type="title"/>
          </p:nvPr>
        </p:nvSpPr>
        <p:spPr/>
        <p:txBody>
          <a:bodyPr/>
          <a:lstStyle/>
          <a:p>
            <a:pPr algn="ctr"/>
            <a:r>
              <a:rPr lang="en-GB" b="1" dirty="0"/>
              <a:t>PE Kit</a:t>
            </a:r>
          </a:p>
        </p:txBody>
      </p:sp>
      <p:sp>
        <p:nvSpPr>
          <p:cNvPr id="3" name="Content Placeholder 2">
            <a:extLst>
              <a:ext uri="{FF2B5EF4-FFF2-40B4-BE49-F238E27FC236}">
                <a16:creationId xmlns:a16="http://schemas.microsoft.com/office/drawing/2014/main" id="{E99C6C21-F37A-4D5D-A476-B7036D8C5836}"/>
              </a:ext>
            </a:extLst>
          </p:cNvPr>
          <p:cNvSpPr>
            <a:spLocks noGrp="1"/>
          </p:cNvSpPr>
          <p:nvPr>
            <p:ph idx="1"/>
          </p:nvPr>
        </p:nvSpPr>
        <p:spPr/>
        <p:txBody>
          <a:bodyPr/>
          <a:lstStyle/>
          <a:p>
            <a:r>
              <a:rPr lang="en-GB" b="1" dirty="0"/>
              <a:t>What is suitable PE kit?</a:t>
            </a:r>
          </a:p>
          <a:p>
            <a:r>
              <a:rPr lang="en-GB" dirty="0"/>
              <a:t>Tops – any type of sports top e.g. t-shirt, long sleeve top, tank top, jumper, or hoodie. NO FOOTBALL TOPS.</a:t>
            </a:r>
          </a:p>
          <a:p>
            <a:r>
              <a:rPr lang="en-GB" dirty="0"/>
              <a:t>Bottoms – shorts, trackies, leggings. NO DENIMS.</a:t>
            </a:r>
          </a:p>
          <a:p>
            <a:r>
              <a:rPr lang="en-GB" dirty="0"/>
              <a:t>Footwear – trainers, sports shoes. NO SANDALS or WHEELIES.</a:t>
            </a:r>
          </a:p>
          <a:p>
            <a:r>
              <a:rPr lang="en-GB" b="1" dirty="0"/>
              <a:t>Why do you need to wear this?</a:t>
            </a:r>
          </a:p>
          <a:p>
            <a:r>
              <a:rPr lang="en-GB" dirty="0"/>
              <a:t>You will take part in wide range of activities where you will be active and move about more and perform a wider range of movements.</a:t>
            </a:r>
          </a:p>
        </p:txBody>
      </p:sp>
    </p:spTree>
    <p:extLst>
      <p:ext uri="{BB962C8B-B14F-4D97-AF65-F5344CB8AC3E}">
        <p14:creationId xmlns:p14="http://schemas.microsoft.com/office/powerpoint/2010/main" val="37363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4E05-B292-401C-AC23-65A265AE48A5}"/>
              </a:ext>
            </a:extLst>
          </p:cNvPr>
          <p:cNvSpPr>
            <a:spLocks noGrp="1"/>
          </p:cNvSpPr>
          <p:nvPr>
            <p:ph type="title"/>
          </p:nvPr>
        </p:nvSpPr>
        <p:spPr>
          <a:xfrm>
            <a:off x="3372464" y="365125"/>
            <a:ext cx="5220929" cy="1325563"/>
          </a:xfrm>
        </p:spPr>
        <p:txBody>
          <a:bodyPr/>
          <a:lstStyle/>
          <a:p>
            <a:pPr algn="ctr"/>
            <a:r>
              <a:rPr lang="en-GB" b="1" dirty="0"/>
              <a:t>Manners</a:t>
            </a:r>
          </a:p>
        </p:txBody>
      </p:sp>
      <p:sp>
        <p:nvSpPr>
          <p:cNvPr id="3" name="Content Placeholder 2">
            <a:extLst>
              <a:ext uri="{FF2B5EF4-FFF2-40B4-BE49-F238E27FC236}">
                <a16:creationId xmlns:a16="http://schemas.microsoft.com/office/drawing/2014/main" id="{EB9CB687-B0EC-4B33-8B13-E750005C7B49}"/>
              </a:ext>
            </a:extLst>
          </p:cNvPr>
          <p:cNvSpPr>
            <a:spLocks noGrp="1"/>
          </p:cNvSpPr>
          <p:nvPr>
            <p:ph idx="1"/>
          </p:nvPr>
        </p:nvSpPr>
        <p:spPr/>
        <p:txBody>
          <a:bodyPr>
            <a:normAutofit lnSpcReduction="10000"/>
          </a:bodyPr>
          <a:lstStyle/>
          <a:p>
            <a:r>
              <a:rPr lang="en-GB" b="1" dirty="0"/>
              <a:t>Why do I need to bring manners?</a:t>
            </a:r>
          </a:p>
          <a:p>
            <a:r>
              <a:rPr lang="en-GB" dirty="0"/>
              <a:t>PE is an extremely interactive subject where we have to work with others to be successful. We cannot get better at PE without working with other people.</a:t>
            </a:r>
          </a:p>
          <a:p>
            <a:r>
              <a:rPr lang="en-GB" dirty="0"/>
              <a:t>Therefore we must be able to rely on others (and they have to rely on you) to help you improve. E.g. In gymnastics you will have to support others and be supported. In team games and competitive games such as football, rugby, netball ,basketball, badminton etc you will have to practice with, and compete against others.</a:t>
            </a:r>
          </a:p>
          <a:p>
            <a:r>
              <a:rPr lang="en-GB" dirty="0"/>
              <a:t>Working RESPECTFULLY with your classmates and the teacher is the most important thing we expect of you in PE.</a:t>
            </a:r>
          </a:p>
        </p:txBody>
      </p:sp>
    </p:spTree>
    <p:extLst>
      <p:ext uri="{BB962C8B-B14F-4D97-AF65-F5344CB8AC3E}">
        <p14:creationId xmlns:p14="http://schemas.microsoft.com/office/powerpoint/2010/main" val="288519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1D97-101A-44E8-8919-DD2AA0EC8A3F}"/>
              </a:ext>
            </a:extLst>
          </p:cNvPr>
          <p:cNvSpPr>
            <a:spLocks noGrp="1"/>
          </p:cNvSpPr>
          <p:nvPr>
            <p:ph type="title"/>
          </p:nvPr>
        </p:nvSpPr>
        <p:spPr>
          <a:xfrm>
            <a:off x="838200" y="265494"/>
            <a:ext cx="10515600" cy="510559"/>
          </a:xfrm>
        </p:spPr>
        <p:txBody>
          <a:bodyPr>
            <a:normAutofit fontScale="90000"/>
          </a:bodyPr>
          <a:lstStyle/>
          <a:p>
            <a:pPr algn="ctr"/>
            <a:r>
              <a:rPr lang="en-GB" b="1" dirty="0"/>
              <a:t>Curriculum activities we usually cover</a:t>
            </a:r>
          </a:p>
        </p:txBody>
      </p:sp>
      <p:pic>
        <p:nvPicPr>
          <p:cNvPr id="13" name="Picture 12" descr="A close up of a basketball game&#10;&#10;Description automatically generated">
            <a:extLst>
              <a:ext uri="{FF2B5EF4-FFF2-40B4-BE49-F238E27FC236}">
                <a16:creationId xmlns:a16="http://schemas.microsoft.com/office/drawing/2014/main" id="{5F13985C-E0CC-4122-AA42-4E050E2C85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403" t="18412" r="161242" b="-18412"/>
          <a:stretch/>
        </p:blipFill>
        <p:spPr>
          <a:xfrm>
            <a:off x="1314282" y="4401312"/>
            <a:ext cx="1808394" cy="1522984"/>
          </a:xfrm>
          <a:prstGeom prst="rect">
            <a:avLst/>
          </a:prstGeom>
        </p:spPr>
      </p:pic>
      <p:pic>
        <p:nvPicPr>
          <p:cNvPr id="19" name="Picture 18" descr="A picture containing person, sport, game, playing&#10;&#10;Description automatically generated">
            <a:extLst>
              <a:ext uri="{FF2B5EF4-FFF2-40B4-BE49-F238E27FC236}">
                <a16:creationId xmlns:a16="http://schemas.microsoft.com/office/drawing/2014/main" id="{419AC618-357A-4557-A679-89EE07F496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29" r="11063"/>
          <a:stretch/>
        </p:blipFill>
        <p:spPr>
          <a:xfrm>
            <a:off x="3086866" y="894040"/>
            <a:ext cx="2058091" cy="1453039"/>
          </a:xfrm>
          <a:prstGeom prst="rect">
            <a:avLst/>
          </a:prstGeom>
          <a:ln>
            <a:noFill/>
          </a:ln>
          <a:effectLst>
            <a:softEdge rad="112500"/>
          </a:effectLst>
        </p:spPr>
      </p:pic>
      <p:pic>
        <p:nvPicPr>
          <p:cNvPr id="21" name="Picture 20" descr="A group of people playing football on a field&#10;&#10;Description automatically generated">
            <a:extLst>
              <a:ext uri="{FF2B5EF4-FFF2-40B4-BE49-F238E27FC236}">
                <a16:creationId xmlns:a16="http://schemas.microsoft.com/office/drawing/2014/main" id="{C508369B-ACF7-4A3E-92AF-88766AAB8F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02" y="815381"/>
            <a:ext cx="2178109" cy="1448531"/>
          </a:xfrm>
          <a:prstGeom prst="rect">
            <a:avLst/>
          </a:prstGeom>
          <a:blipFill dpi="0" rotWithShape="1">
            <a:blip r:embed="rId5">
              <a:alphaModFix amt="50000"/>
            </a:blip>
            <a:srcRect/>
            <a:tile tx="0" ty="0" sx="100000" sy="100000" flip="none" algn="bl"/>
          </a:blipFill>
          <a:ln>
            <a:noFill/>
          </a:ln>
          <a:effectLst>
            <a:softEdge rad="112500"/>
          </a:effectLst>
        </p:spPr>
      </p:pic>
      <p:pic>
        <p:nvPicPr>
          <p:cNvPr id="25" name="Picture 24" descr="A picture containing floor, person, indoor, sport&#10;&#10;Description automatically generated">
            <a:extLst>
              <a:ext uri="{FF2B5EF4-FFF2-40B4-BE49-F238E27FC236}">
                <a16:creationId xmlns:a16="http://schemas.microsoft.com/office/drawing/2014/main" id="{CA621AD9-7A50-460D-8CB4-98040222A820}"/>
              </a:ext>
            </a:extLst>
          </p:cNvPr>
          <p:cNvPicPr>
            <a:picLocks noChangeAspect="1"/>
          </p:cNvPicPr>
          <p:nvPr/>
        </p:nvPicPr>
        <p:blipFill rotWithShape="1">
          <a:blip r:embed="rId6">
            <a:extLst>
              <a:ext uri="{28A0092B-C50C-407E-A947-70E740481C1C}">
                <a14:useLocalDpi xmlns:a14="http://schemas.microsoft.com/office/drawing/2010/main" val="0"/>
              </a:ext>
            </a:extLst>
          </a:blip>
          <a:srcRect t="18144" b="9420"/>
          <a:stretch/>
        </p:blipFill>
        <p:spPr>
          <a:xfrm>
            <a:off x="3213771" y="4579706"/>
            <a:ext cx="1547724" cy="1681648"/>
          </a:xfrm>
          <a:prstGeom prst="rect">
            <a:avLst/>
          </a:prstGeom>
          <a:ln>
            <a:noFill/>
          </a:ln>
          <a:effectLst>
            <a:softEdge rad="112500"/>
          </a:effectLst>
        </p:spPr>
      </p:pic>
      <p:pic>
        <p:nvPicPr>
          <p:cNvPr id="27" name="Picture 26" descr="A person standing in front of a crowd&#10;&#10;Description automatically generated">
            <a:extLst>
              <a:ext uri="{FF2B5EF4-FFF2-40B4-BE49-F238E27FC236}">
                <a16:creationId xmlns:a16="http://schemas.microsoft.com/office/drawing/2014/main" id="{C58651AA-6D70-4D12-A995-E6069EC5C923}"/>
              </a:ext>
            </a:extLst>
          </p:cNvPr>
          <p:cNvPicPr>
            <a:picLocks noChangeAspect="1"/>
          </p:cNvPicPr>
          <p:nvPr/>
        </p:nvPicPr>
        <p:blipFill rotWithShape="1">
          <a:blip r:embed="rId7">
            <a:extLst>
              <a:ext uri="{28A0092B-C50C-407E-A947-70E740481C1C}">
                <a14:useLocalDpi xmlns:a14="http://schemas.microsoft.com/office/drawing/2010/main" val="0"/>
              </a:ext>
            </a:extLst>
          </a:blip>
          <a:srcRect l="6563" r="11196"/>
          <a:stretch/>
        </p:blipFill>
        <p:spPr>
          <a:xfrm>
            <a:off x="419758" y="2651405"/>
            <a:ext cx="2350029" cy="1600200"/>
          </a:xfrm>
          <a:prstGeom prst="rect">
            <a:avLst/>
          </a:prstGeom>
          <a:ln>
            <a:noFill/>
          </a:ln>
          <a:effectLst>
            <a:softEdge rad="112500"/>
          </a:effectLst>
        </p:spPr>
      </p:pic>
      <p:pic>
        <p:nvPicPr>
          <p:cNvPr id="31" name="Content Placeholder 30" descr="A person playing a game of football&#10;&#10;Description automatically generated">
            <a:extLst>
              <a:ext uri="{FF2B5EF4-FFF2-40B4-BE49-F238E27FC236}">
                <a16:creationId xmlns:a16="http://schemas.microsoft.com/office/drawing/2014/main" id="{151A03E2-293D-4742-AB6A-AA0747EEDCC0}"/>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17960" t="1339" r="11975" b="-1339"/>
          <a:stretch/>
        </p:blipFill>
        <p:spPr>
          <a:xfrm>
            <a:off x="510502" y="4599370"/>
            <a:ext cx="2102916" cy="1688245"/>
          </a:xfrm>
          <a:prstGeom prst="rect">
            <a:avLst/>
          </a:prstGeom>
          <a:ln>
            <a:noFill/>
          </a:ln>
          <a:effectLst>
            <a:softEdge rad="112500"/>
          </a:effectLst>
        </p:spPr>
      </p:pic>
      <p:pic>
        <p:nvPicPr>
          <p:cNvPr id="33" name="Picture 32" descr="A group of people playing a game on the court&#10;&#10;Description automatically generated">
            <a:extLst>
              <a:ext uri="{FF2B5EF4-FFF2-40B4-BE49-F238E27FC236}">
                <a16:creationId xmlns:a16="http://schemas.microsoft.com/office/drawing/2014/main" id="{2EE38B72-7623-45F7-A071-C04846454669}"/>
              </a:ext>
            </a:extLst>
          </p:cNvPr>
          <p:cNvPicPr>
            <a:picLocks noChangeAspect="1"/>
          </p:cNvPicPr>
          <p:nvPr/>
        </p:nvPicPr>
        <p:blipFill rotWithShape="1">
          <a:blip r:embed="rId9">
            <a:extLst>
              <a:ext uri="{28A0092B-C50C-407E-A947-70E740481C1C}">
                <a14:useLocalDpi xmlns:a14="http://schemas.microsoft.com/office/drawing/2010/main" val="0"/>
              </a:ext>
            </a:extLst>
          </a:blip>
          <a:srcRect l="6002" r="9595"/>
          <a:stretch/>
        </p:blipFill>
        <p:spPr>
          <a:xfrm>
            <a:off x="3065203" y="2690735"/>
            <a:ext cx="2058090" cy="1624584"/>
          </a:xfrm>
          <a:prstGeom prst="rect">
            <a:avLst/>
          </a:prstGeom>
          <a:ln>
            <a:noFill/>
          </a:ln>
          <a:effectLst>
            <a:softEdge rad="112500"/>
          </a:effectLst>
        </p:spPr>
      </p:pic>
      <p:pic>
        <p:nvPicPr>
          <p:cNvPr id="35" name="Picture 34" descr="A person swinging a racket at a ball&#10;&#10;Description automatically generated">
            <a:extLst>
              <a:ext uri="{FF2B5EF4-FFF2-40B4-BE49-F238E27FC236}">
                <a16:creationId xmlns:a16="http://schemas.microsoft.com/office/drawing/2014/main" id="{941F24E1-5723-446E-8CE3-DD3D84A89870}"/>
              </a:ext>
            </a:extLst>
          </p:cNvPr>
          <p:cNvPicPr>
            <a:picLocks noChangeAspect="1"/>
          </p:cNvPicPr>
          <p:nvPr/>
        </p:nvPicPr>
        <p:blipFill rotWithShape="1">
          <a:blip r:embed="rId10">
            <a:extLst>
              <a:ext uri="{28A0092B-C50C-407E-A947-70E740481C1C}">
                <a14:useLocalDpi xmlns:a14="http://schemas.microsoft.com/office/drawing/2010/main" val="0"/>
              </a:ext>
            </a:extLst>
          </a:blip>
          <a:srcRect l="15749" r="10399"/>
          <a:stretch/>
        </p:blipFill>
        <p:spPr>
          <a:xfrm>
            <a:off x="5543213" y="4553358"/>
            <a:ext cx="1624503" cy="1647624"/>
          </a:xfrm>
          <a:prstGeom prst="rect">
            <a:avLst/>
          </a:prstGeom>
          <a:ln>
            <a:noFill/>
          </a:ln>
          <a:effectLst>
            <a:softEdge rad="112500"/>
          </a:effectLst>
        </p:spPr>
      </p:pic>
      <p:pic>
        <p:nvPicPr>
          <p:cNvPr id="37" name="Picture 36" descr="A picture containing gymnastics, sport, person, red&#10;&#10;Description automatically generated">
            <a:extLst>
              <a:ext uri="{FF2B5EF4-FFF2-40B4-BE49-F238E27FC236}">
                <a16:creationId xmlns:a16="http://schemas.microsoft.com/office/drawing/2014/main" id="{40405A23-F03E-4242-9C62-22003D889756}"/>
              </a:ext>
            </a:extLst>
          </p:cNvPr>
          <p:cNvPicPr>
            <a:picLocks noChangeAspect="1"/>
          </p:cNvPicPr>
          <p:nvPr/>
        </p:nvPicPr>
        <p:blipFill rotWithShape="1">
          <a:blip r:embed="rId11">
            <a:extLst>
              <a:ext uri="{28A0092B-C50C-407E-A947-70E740481C1C}">
                <a14:useLocalDpi xmlns:a14="http://schemas.microsoft.com/office/drawing/2010/main" val="0"/>
              </a:ext>
            </a:extLst>
          </a:blip>
          <a:srcRect l="33810" r="8174" b="9553"/>
          <a:stretch/>
        </p:blipFill>
        <p:spPr>
          <a:xfrm>
            <a:off x="5525372" y="821195"/>
            <a:ext cx="1780234" cy="1486555"/>
          </a:xfrm>
          <a:prstGeom prst="rect">
            <a:avLst/>
          </a:prstGeom>
          <a:ln>
            <a:noFill/>
          </a:ln>
          <a:effectLst>
            <a:softEdge rad="112500"/>
          </a:effectLst>
        </p:spPr>
      </p:pic>
      <p:pic>
        <p:nvPicPr>
          <p:cNvPr id="39" name="Picture 38" descr="A group of people playing frisbee in a field&#10;&#10;Description automatically generated">
            <a:extLst>
              <a:ext uri="{FF2B5EF4-FFF2-40B4-BE49-F238E27FC236}">
                <a16:creationId xmlns:a16="http://schemas.microsoft.com/office/drawing/2014/main" id="{91366EA9-1D55-4D5C-AEBD-E2254429630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5042"/>
          <a:stretch/>
        </p:blipFill>
        <p:spPr>
          <a:xfrm>
            <a:off x="5515540" y="2675789"/>
            <a:ext cx="1932286" cy="1600200"/>
          </a:xfrm>
          <a:prstGeom prst="rect">
            <a:avLst/>
          </a:prstGeom>
          <a:ln>
            <a:noFill/>
          </a:ln>
          <a:effectLst>
            <a:softEdge rad="112500"/>
          </a:effectLst>
        </p:spPr>
      </p:pic>
      <p:pic>
        <p:nvPicPr>
          <p:cNvPr id="41" name="Picture 40" descr="A picture containing sport, person, track, player&#10;&#10;Description automatically generated">
            <a:extLst>
              <a:ext uri="{FF2B5EF4-FFF2-40B4-BE49-F238E27FC236}">
                <a16:creationId xmlns:a16="http://schemas.microsoft.com/office/drawing/2014/main" id="{EBA58AD8-C072-43E3-AFF3-A6F68535289C}"/>
              </a:ext>
            </a:extLst>
          </p:cNvPr>
          <p:cNvPicPr>
            <a:picLocks noChangeAspect="1"/>
          </p:cNvPicPr>
          <p:nvPr/>
        </p:nvPicPr>
        <p:blipFill rotWithShape="1">
          <a:blip r:embed="rId13">
            <a:extLst>
              <a:ext uri="{28A0092B-C50C-407E-A947-70E740481C1C}">
                <a14:useLocalDpi xmlns:a14="http://schemas.microsoft.com/office/drawing/2010/main" val="0"/>
              </a:ext>
            </a:extLst>
          </a:blip>
          <a:srcRect l="6387" r="16694"/>
          <a:stretch/>
        </p:blipFill>
        <p:spPr>
          <a:xfrm>
            <a:off x="7633304" y="821195"/>
            <a:ext cx="2058090" cy="1486555"/>
          </a:xfrm>
          <a:prstGeom prst="rect">
            <a:avLst/>
          </a:prstGeom>
          <a:ln>
            <a:noFill/>
          </a:ln>
          <a:effectLst>
            <a:softEdge rad="112500"/>
          </a:effectLst>
        </p:spPr>
      </p:pic>
      <p:pic>
        <p:nvPicPr>
          <p:cNvPr id="43" name="Picture 42" descr="A baseball player swinging a bat at a ball&#10;&#10;Description automatically generated">
            <a:extLst>
              <a:ext uri="{FF2B5EF4-FFF2-40B4-BE49-F238E27FC236}">
                <a16:creationId xmlns:a16="http://schemas.microsoft.com/office/drawing/2014/main" id="{34B28692-3332-4397-AF0F-93BF7C0EEA5B}"/>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7366" t="7841" r="19759" b="3927"/>
          <a:stretch/>
        </p:blipFill>
        <p:spPr>
          <a:xfrm>
            <a:off x="7730887" y="2663597"/>
            <a:ext cx="2058090" cy="1624584"/>
          </a:xfrm>
          <a:prstGeom prst="rect">
            <a:avLst/>
          </a:prstGeom>
          <a:ln>
            <a:noFill/>
          </a:ln>
          <a:effectLst>
            <a:softEdge rad="112500"/>
          </a:effectLst>
        </p:spPr>
      </p:pic>
      <p:pic>
        <p:nvPicPr>
          <p:cNvPr id="45" name="Picture 44" descr="A group of people playing a game on the court&#10;&#10;Description automatically generated">
            <a:extLst>
              <a:ext uri="{FF2B5EF4-FFF2-40B4-BE49-F238E27FC236}">
                <a16:creationId xmlns:a16="http://schemas.microsoft.com/office/drawing/2014/main" id="{CA4B8C7C-4BC4-4CB7-84DA-68C803C4F25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816" r="9286"/>
          <a:stretch/>
        </p:blipFill>
        <p:spPr>
          <a:xfrm>
            <a:off x="7730887" y="4598502"/>
            <a:ext cx="2062157" cy="1572808"/>
          </a:xfrm>
          <a:prstGeom prst="rect">
            <a:avLst/>
          </a:prstGeom>
          <a:ln>
            <a:noFill/>
          </a:ln>
          <a:effectLst>
            <a:softEdge rad="112500"/>
          </a:effectLst>
        </p:spPr>
      </p:pic>
      <p:pic>
        <p:nvPicPr>
          <p:cNvPr id="47" name="Picture 46" descr="A person swimming in a pool of water&#10;&#10;Description automatically generated">
            <a:extLst>
              <a:ext uri="{FF2B5EF4-FFF2-40B4-BE49-F238E27FC236}">
                <a16:creationId xmlns:a16="http://schemas.microsoft.com/office/drawing/2014/main" id="{5F2DA048-4464-405C-BB77-CB8BE6B210E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8509" t="8954" r="12783" b="15634"/>
          <a:stretch/>
        </p:blipFill>
        <p:spPr>
          <a:xfrm>
            <a:off x="9979595" y="4681453"/>
            <a:ext cx="1965120" cy="1478154"/>
          </a:xfrm>
          <a:prstGeom prst="rect">
            <a:avLst/>
          </a:prstGeom>
          <a:ln>
            <a:noFill/>
          </a:ln>
          <a:effectLst>
            <a:softEdge rad="112500"/>
          </a:effectLst>
        </p:spPr>
      </p:pic>
      <p:pic>
        <p:nvPicPr>
          <p:cNvPr id="49" name="Picture 48" descr="A person standing in front of a crowd&#10;&#10;Description automatically generated">
            <a:extLst>
              <a:ext uri="{FF2B5EF4-FFF2-40B4-BE49-F238E27FC236}">
                <a16:creationId xmlns:a16="http://schemas.microsoft.com/office/drawing/2014/main" id="{7E903BBB-BACD-41FD-9341-77BEC9533FBA}"/>
              </a:ext>
            </a:extLst>
          </p:cNvPr>
          <p:cNvPicPr>
            <a:picLocks noChangeAspect="1"/>
          </p:cNvPicPr>
          <p:nvPr/>
        </p:nvPicPr>
        <p:blipFill rotWithShape="1">
          <a:blip r:embed="rId17">
            <a:extLst>
              <a:ext uri="{28A0092B-C50C-407E-A947-70E740481C1C}">
                <a14:useLocalDpi xmlns:a14="http://schemas.microsoft.com/office/drawing/2010/main" val="0"/>
              </a:ext>
            </a:extLst>
          </a:blip>
          <a:srcRect l="33724" t="10700" r="1536"/>
          <a:stretch/>
        </p:blipFill>
        <p:spPr>
          <a:xfrm>
            <a:off x="10072038" y="2657353"/>
            <a:ext cx="1780234" cy="1637072"/>
          </a:xfrm>
          <a:prstGeom prst="rect">
            <a:avLst/>
          </a:prstGeom>
          <a:ln>
            <a:noFill/>
          </a:ln>
          <a:effectLst>
            <a:softEdge rad="112500"/>
          </a:effectLst>
        </p:spPr>
      </p:pic>
      <p:pic>
        <p:nvPicPr>
          <p:cNvPr id="1026" name="Picture 2" descr="Olympic Sprint and Relay Rules">
            <a:extLst>
              <a:ext uri="{FF2B5EF4-FFF2-40B4-BE49-F238E27FC236}">
                <a16:creationId xmlns:a16="http://schemas.microsoft.com/office/drawing/2014/main" id="{DBB67839-FB27-4F9E-9AF4-ACA9B25609C5}"/>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8620" r="5358"/>
          <a:stretch/>
        </p:blipFill>
        <p:spPr bwMode="auto">
          <a:xfrm>
            <a:off x="9972584" y="815381"/>
            <a:ext cx="1965120" cy="1522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4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500" fill="hold"/>
                                        <p:tgtEl>
                                          <p:spTgt spid="1026"/>
                                        </p:tgtEl>
                                        <p:attrNameLst>
                                          <p:attrName>ppt_x</p:attrName>
                                        </p:attrNameLst>
                                      </p:cBhvr>
                                      <p:tavLst>
                                        <p:tav tm="0">
                                          <p:val>
                                            <p:strVal val="#ppt_x"/>
                                          </p:val>
                                        </p:tav>
                                        <p:tav tm="100000">
                                          <p:val>
                                            <p:strVal val="#ppt_x"/>
                                          </p:val>
                                        </p:tav>
                                      </p:tavLst>
                                    </p:anim>
                                    <p:anim calcmode="lin" valueType="num">
                                      <p:cBhvr additive="base">
                                        <p:cTn id="3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ppt_x"/>
                                          </p:val>
                                        </p:tav>
                                        <p:tav tm="100000">
                                          <p:val>
                                            <p:strVal val="#ppt_x"/>
                                          </p:val>
                                        </p:tav>
                                      </p:tavLst>
                                    </p:anim>
                                    <p:anim calcmode="lin" valueType="num">
                                      <p:cBhvr additive="base">
                                        <p:cTn id="4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fill="hold"/>
                                        <p:tgtEl>
                                          <p:spTgt spid="31"/>
                                        </p:tgtEl>
                                        <p:attrNameLst>
                                          <p:attrName>ppt_x</p:attrName>
                                        </p:attrNameLst>
                                      </p:cBhvr>
                                      <p:tavLst>
                                        <p:tav tm="0">
                                          <p:val>
                                            <p:strVal val="#ppt_x"/>
                                          </p:val>
                                        </p:tav>
                                        <p:tav tm="100000">
                                          <p:val>
                                            <p:strVal val="#ppt_x"/>
                                          </p:val>
                                        </p:tav>
                                      </p:tavLst>
                                    </p:anim>
                                    <p:anim calcmode="lin" valueType="num">
                                      <p:cBhvr additive="base">
                                        <p:cTn id="7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additive="base">
                                        <p:cTn id="78" dur="500" fill="hold"/>
                                        <p:tgtEl>
                                          <p:spTgt spid="25"/>
                                        </p:tgtEl>
                                        <p:attrNameLst>
                                          <p:attrName>ppt_x</p:attrName>
                                        </p:attrNameLst>
                                      </p:cBhvr>
                                      <p:tavLst>
                                        <p:tav tm="0">
                                          <p:val>
                                            <p:strVal val="#ppt_x"/>
                                          </p:val>
                                        </p:tav>
                                        <p:tav tm="100000">
                                          <p:val>
                                            <p:strVal val="#ppt_x"/>
                                          </p:val>
                                        </p:tav>
                                      </p:tavLst>
                                    </p:anim>
                                    <p:anim calcmode="lin" valueType="num">
                                      <p:cBhvr additive="base">
                                        <p:cTn id="7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additive="base">
                                        <p:cTn id="84" dur="500" fill="hold"/>
                                        <p:tgtEl>
                                          <p:spTgt spid="35"/>
                                        </p:tgtEl>
                                        <p:attrNameLst>
                                          <p:attrName>ppt_x</p:attrName>
                                        </p:attrNameLst>
                                      </p:cBhvr>
                                      <p:tavLst>
                                        <p:tav tm="0">
                                          <p:val>
                                            <p:strVal val="#ppt_x"/>
                                          </p:val>
                                        </p:tav>
                                        <p:tav tm="100000">
                                          <p:val>
                                            <p:strVal val="#ppt_x"/>
                                          </p:val>
                                        </p:tav>
                                      </p:tavLst>
                                    </p:anim>
                                    <p:anim calcmode="lin" valueType="num">
                                      <p:cBhvr additive="base">
                                        <p:cTn id="8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5"/>
                                        </p:tgtEl>
                                        <p:attrNameLst>
                                          <p:attrName>style.visibility</p:attrName>
                                        </p:attrNameLst>
                                      </p:cBhvr>
                                      <p:to>
                                        <p:strVal val="visible"/>
                                      </p:to>
                                    </p:set>
                                    <p:anim calcmode="lin" valueType="num">
                                      <p:cBhvr additive="base">
                                        <p:cTn id="90" dur="500" fill="hold"/>
                                        <p:tgtEl>
                                          <p:spTgt spid="45"/>
                                        </p:tgtEl>
                                        <p:attrNameLst>
                                          <p:attrName>ppt_x</p:attrName>
                                        </p:attrNameLst>
                                      </p:cBhvr>
                                      <p:tavLst>
                                        <p:tav tm="0">
                                          <p:val>
                                            <p:strVal val="#ppt_x"/>
                                          </p:val>
                                        </p:tav>
                                        <p:tav tm="100000">
                                          <p:val>
                                            <p:strVal val="#ppt_x"/>
                                          </p:val>
                                        </p:tav>
                                      </p:tavLst>
                                    </p:anim>
                                    <p:anim calcmode="lin" valueType="num">
                                      <p:cBhvr additive="base">
                                        <p:cTn id="9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47"/>
                                        </p:tgtEl>
                                        <p:attrNameLst>
                                          <p:attrName>style.visibility</p:attrName>
                                        </p:attrNameLst>
                                      </p:cBhvr>
                                      <p:to>
                                        <p:strVal val="visible"/>
                                      </p:to>
                                    </p:set>
                                    <p:anim calcmode="lin" valueType="num">
                                      <p:cBhvr additive="base">
                                        <p:cTn id="96" dur="500" fill="hold"/>
                                        <p:tgtEl>
                                          <p:spTgt spid="47"/>
                                        </p:tgtEl>
                                        <p:attrNameLst>
                                          <p:attrName>ppt_x</p:attrName>
                                        </p:attrNameLst>
                                      </p:cBhvr>
                                      <p:tavLst>
                                        <p:tav tm="0">
                                          <p:val>
                                            <p:strVal val="#ppt_x"/>
                                          </p:val>
                                        </p:tav>
                                        <p:tav tm="100000">
                                          <p:val>
                                            <p:strVal val="#ppt_x"/>
                                          </p:val>
                                        </p:tav>
                                      </p:tavLst>
                                    </p:anim>
                                    <p:anim calcmode="lin" valueType="num">
                                      <p:cBhvr additive="base">
                                        <p:cTn id="9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4D39-18EA-4F97-AB33-833BF528EB17}"/>
              </a:ext>
            </a:extLst>
          </p:cNvPr>
          <p:cNvSpPr>
            <a:spLocks noGrp="1"/>
          </p:cNvSpPr>
          <p:nvPr>
            <p:ph type="title"/>
          </p:nvPr>
        </p:nvSpPr>
        <p:spPr/>
        <p:txBody>
          <a:bodyPr/>
          <a:lstStyle/>
          <a:p>
            <a:pPr algn="ctr"/>
            <a:r>
              <a:rPr lang="en-GB" b="1" dirty="0"/>
              <a:t>What is core PE about?</a:t>
            </a:r>
          </a:p>
        </p:txBody>
      </p:sp>
      <p:sp>
        <p:nvSpPr>
          <p:cNvPr id="3" name="Content Placeholder 2">
            <a:extLst>
              <a:ext uri="{FF2B5EF4-FFF2-40B4-BE49-F238E27FC236}">
                <a16:creationId xmlns:a16="http://schemas.microsoft.com/office/drawing/2014/main" id="{C0F881DB-82E9-474D-9124-0B1A8E5A0AC8}"/>
              </a:ext>
            </a:extLst>
          </p:cNvPr>
          <p:cNvSpPr>
            <a:spLocks noGrp="1"/>
          </p:cNvSpPr>
          <p:nvPr>
            <p:ph idx="1"/>
          </p:nvPr>
        </p:nvSpPr>
        <p:spPr>
          <a:xfrm>
            <a:off x="838200" y="1514168"/>
            <a:ext cx="10515600" cy="4662795"/>
          </a:xfrm>
        </p:spPr>
        <p:txBody>
          <a:bodyPr/>
          <a:lstStyle/>
          <a:p>
            <a:r>
              <a:rPr lang="en-GB" dirty="0"/>
              <a:t>Many pupils have the wrong idea about PE.</a:t>
            </a:r>
          </a:p>
          <a:p>
            <a:endParaRPr lang="en-GB" dirty="0"/>
          </a:p>
          <a:p>
            <a:r>
              <a:rPr lang="en-GB" dirty="0"/>
              <a:t>PE is about taking part and giving different activities a try.</a:t>
            </a:r>
          </a:p>
          <a:p>
            <a:r>
              <a:rPr lang="en-GB" dirty="0"/>
              <a:t>It is NOT about being good at sport.</a:t>
            </a:r>
          </a:p>
          <a:p>
            <a:r>
              <a:rPr lang="en-GB" dirty="0"/>
              <a:t>Through taking part and working with other people you will naturally get better at the sports/activities.</a:t>
            </a:r>
          </a:p>
          <a:p>
            <a:r>
              <a:rPr lang="en-GB" dirty="0"/>
              <a:t>Our main focus is to develop an enjoyment of being active and making you a better person e.g. develop your co-operation, communication and leadership skills, build your resilience and tolerance of others, develop compassion and empathy for others etc.</a:t>
            </a:r>
          </a:p>
        </p:txBody>
      </p:sp>
    </p:spTree>
    <p:extLst>
      <p:ext uri="{BB962C8B-B14F-4D97-AF65-F5344CB8AC3E}">
        <p14:creationId xmlns:p14="http://schemas.microsoft.com/office/powerpoint/2010/main" val="406981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F400-D967-49BB-B4A1-8473A256FDCD}"/>
              </a:ext>
            </a:extLst>
          </p:cNvPr>
          <p:cNvSpPr>
            <a:spLocks noGrp="1"/>
          </p:cNvSpPr>
          <p:nvPr>
            <p:ph type="title"/>
          </p:nvPr>
        </p:nvSpPr>
        <p:spPr>
          <a:xfrm>
            <a:off x="838200" y="365126"/>
            <a:ext cx="10515600" cy="873740"/>
          </a:xfrm>
        </p:spPr>
        <p:txBody>
          <a:bodyPr/>
          <a:lstStyle/>
          <a:p>
            <a:pPr algn="ctr"/>
            <a:r>
              <a:rPr lang="en-GB" b="1" dirty="0"/>
              <a:t>Extra-Curricular Teams/Clubs</a:t>
            </a:r>
          </a:p>
        </p:txBody>
      </p:sp>
      <p:sp>
        <p:nvSpPr>
          <p:cNvPr id="3" name="Content Placeholder 2">
            <a:extLst>
              <a:ext uri="{FF2B5EF4-FFF2-40B4-BE49-F238E27FC236}">
                <a16:creationId xmlns:a16="http://schemas.microsoft.com/office/drawing/2014/main" id="{E748841B-2E34-42FF-8709-DEA97620558B}"/>
              </a:ext>
            </a:extLst>
          </p:cNvPr>
          <p:cNvSpPr>
            <a:spLocks noGrp="1"/>
          </p:cNvSpPr>
          <p:nvPr>
            <p:ph idx="1"/>
          </p:nvPr>
        </p:nvSpPr>
        <p:spPr>
          <a:xfrm>
            <a:off x="838200" y="1347019"/>
            <a:ext cx="10515600" cy="4829944"/>
          </a:xfrm>
        </p:spPr>
        <p:txBody>
          <a:bodyPr/>
          <a:lstStyle/>
          <a:p>
            <a:pPr marL="0" indent="0">
              <a:buNone/>
            </a:pPr>
            <a:r>
              <a:rPr lang="en-GB" b="1" dirty="0"/>
              <a:t>We will have a wide range of extra-curricular opportunities for you.</a:t>
            </a:r>
          </a:p>
          <a:p>
            <a:r>
              <a:rPr lang="en-GB" dirty="0"/>
              <a:t>Clubs usually run at lunchtime or afterschool and include:</a:t>
            </a:r>
          </a:p>
          <a:p>
            <a:r>
              <a:rPr lang="en-GB" dirty="0"/>
              <a:t>Netball, Football, Badminton, Gymnastics, Rugby, Dance, Volleyball, Handball.</a:t>
            </a:r>
          </a:p>
          <a:p>
            <a:r>
              <a:rPr lang="en-GB" dirty="0"/>
              <a:t>If you would like to see any other extra-curricular activities offered the PE department are usually able to support these.</a:t>
            </a:r>
          </a:p>
          <a:p>
            <a:r>
              <a:rPr lang="en-GB" b="1" dirty="0"/>
              <a:t>We also have school teams which take part in competitive leagues/competitions.</a:t>
            </a:r>
          </a:p>
          <a:p>
            <a:r>
              <a:rPr lang="en-GB" dirty="0"/>
              <a:t>These include: Netball, Football, Rugby, Handball, Cross-Country, and Athletics teams.</a:t>
            </a:r>
          </a:p>
        </p:txBody>
      </p:sp>
    </p:spTree>
    <p:extLst>
      <p:ext uri="{BB962C8B-B14F-4D97-AF65-F5344CB8AC3E}">
        <p14:creationId xmlns:p14="http://schemas.microsoft.com/office/powerpoint/2010/main" val="612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450</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Welcome to the PE Department</vt:lpstr>
      <vt:lpstr>EXPECTATIONS</vt:lpstr>
      <vt:lpstr>PE Kit</vt:lpstr>
      <vt:lpstr>Manners</vt:lpstr>
      <vt:lpstr>Curriculum activities we usually cover</vt:lpstr>
      <vt:lpstr>What is core PE about?</vt:lpstr>
      <vt:lpstr>Extra-Curricular Teams/Clubs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PE Department</dc:title>
  <dc:creator>christopherireland078@outlook.com</dc:creator>
  <cp:lastModifiedBy>Mr McGurn</cp:lastModifiedBy>
  <cp:revision>29</cp:revision>
  <dcterms:created xsi:type="dcterms:W3CDTF">2020-06-13T15:22:38Z</dcterms:created>
  <dcterms:modified xsi:type="dcterms:W3CDTF">2020-06-15T18:46:38Z</dcterms:modified>
</cp:coreProperties>
</file>