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71" r:id="rId2"/>
    <p:sldId id="284" r:id="rId3"/>
    <p:sldId id="272" r:id="rId4"/>
    <p:sldId id="289" r:id="rId5"/>
    <p:sldId id="286" r:id="rId6"/>
    <p:sldId id="285" r:id="rId7"/>
    <p:sldId id="287" r:id="rId8"/>
    <p:sldId id="288" r:id="rId9"/>
    <p:sldId id="290" r:id="rId10"/>
    <p:sldId id="291" r:id="rId11"/>
    <p:sldId id="292" r:id="rId1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2" autoAdjust="0"/>
    <p:restoredTop sz="79694" autoAdjust="0"/>
  </p:normalViewPr>
  <p:slideViewPr>
    <p:cSldViewPr>
      <p:cViewPr varScale="1">
        <p:scale>
          <a:sx n="104" d="100"/>
          <a:sy n="104" d="100"/>
        </p:scale>
        <p:origin x="174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5A329-6E95-41B6-BAE1-FDAE47D04DF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0220FDF2-5787-4128-A62E-06FDA7CA8620}">
      <dgm:prSet phldrT="[Text]"/>
      <dgm:spPr>
        <a:solidFill>
          <a:schemeClr val="tx2">
            <a:lumMod val="50000"/>
          </a:schemeClr>
        </a:solidFill>
      </dgm:spPr>
      <dgm:t>
        <a:bodyPr/>
        <a:lstStyle/>
        <a:p>
          <a:r>
            <a:rPr lang="en-US" b="1" dirty="0" smtClean="0"/>
            <a:t>Create a culture of safety, support and inclusion where the wellbeing </a:t>
          </a:r>
          <a:r>
            <a:rPr lang="en-US" b="1" smtClean="0"/>
            <a:t>of all in </a:t>
          </a:r>
          <a:r>
            <a:rPr lang="en-US" b="1" dirty="0" smtClean="0"/>
            <a:t>our school community is a priority</a:t>
          </a:r>
          <a:endParaRPr lang="en-US" b="1" dirty="0"/>
        </a:p>
      </dgm:t>
    </dgm:pt>
    <dgm:pt modelId="{F399F82D-F264-4E49-A378-4C5C6BBB66A7}" type="parTrans" cxnId="{250011E2-E31A-4035-A342-77A79850DF44}">
      <dgm:prSet/>
      <dgm:spPr/>
      <dgm:t>
        <a:bodyPr/>
        <a:lstStyle/>
        <a:p>
          <a:endParaRPr lang="en-US"/>
        </a:p>
      </dgm:t>
    </dgm:pt>
    <dgm:pt modelId="{E45F5C0B-73BE-4D8F-A7E6-F02B51868368}" type="sibTrans" cxnId="{250011E2-E31A-4035-A342-77A79850DF44}">
      <dgm:prSet/>
      <dgm:spPr/>
      <dgm:t>
        <a:bodyPr/>
        <a:lstStyle/>
        <a:p>
          <a:endParaRPr lang="en-US"/>
        </a:p>
      </dgm:t>
    </dgm:pt>
    <dgm:pt modelId="{9C4889CD-7E19-4FEE-B91F-F84ED5049F81}">
      <dgm:prSet phldrT="[Text]"/>
      <dgm:spPr/>
      <dgm:t>
        <a:bodyPr/>
        <a:lstStyle/>
        <a:p>
          <a:r>
            <a:rPr lang="en-US" b="1" dirty="0" smtClean="0">
              <a:solidFill>
                <a:srgbClr val="FF0000"/>
              </a:solidFill>
            </a:rPr>
            <a:t>Promote Awareness</a:t>
          </a:r>
          <a:endParaRPr lang="en-US" b="1" dirty="0">
            <a:solidFill>
              <a:srgbClr val="FF0000"/>
            </a:solidFill>
          </a:endParaRPr>
        </a:p>
      </dgm:t>
    </dgm:pt>
    <dgm:pt modelId="{E61794E0-A49E-4C0F-B0DA-FE07EF7222A0}" type="parTrans" cxnId="{8E62A1C0-834B-4EE9-828E-2943E89FBA87}">
      <dgm:prSet/>
      <dgm:spPr/>
      <dgm:t>
        <a:bodyPr/>
        <a:lstStyle/>
        <a:p>
          <a:endParaRPr lang="en-US"/>
        </a:p>
      </dgm:t>
    </dgm:pt>
    <dgm:pt modelId="{F66851FE-FB58-48A0-A649-A4F53B881802}" type="sibTrans" cxnId="{8E62A1C0-834B-4EE9-828E-2943E89FBA87}">
      <dgm:prSet/>
      <dgm:spPr/>
      <dgm:t>
        <a:bodyPr/>
        <a:lstStyle/>
        <a:p>
          <a:endParaRPr lang="en-US"/>
        </a:p>
      </dgm:t>
    </dgm:pt>
    <dgm:pt modelId="{D47C3F2E-6FD6-4D6E-B83D-20D4E9C2E021}">
      <dgm:prSet phldrT="[Text]"/>
      <dgm:spPr/>
      <dgm:t>
        <a:bodyPr/>
        <a:lstStyle/>
        <a:p>
          <a:r>
            <a:rPr lang="en-US" b="1" dirty="0" smtClean="0">
              <a:solidFill>
                <a:schemeClr val="accent6">
                  <a:lumMod val="50000"/>
                </a:schemeClr>
              </a:solidFill>
            </a:rPr>
            <a:t>Develop Staff Capacity </a:t>
          </a:r>
          <a:endParaRPr lang="en-US" b="1" dirty="0">
            <a:solidFill>
              <a:schemeClr val="accent6">
                <a:lumMod val="50000"/>
              </a:schemeClr>
            </a:solidFill>
          </a:endParaRPr>
        </a:p>
      </dgm:t>
    </dgm:pt>
    <dgm:pt modelId="{3C529F9C-890B-4130-B4AB-7C53D08EF169}" type="parTrans" cxnId="{DBBED3AF-A469-4BA1-8DBE-73838C8C0A9C}">
      <dgm:prSet/>
      <dgm:spPr/>
      <dgm:t>
        <a:bodyPr/>
        <a:lstStyle/>
        <a:p>
          <a:endParaRPr lang="en-US"/>
        </a:p>
      </dgm:t>
    </dgm:pt>
    <dgm:pt modelId="{22D7EFE7-C9E2-48D7-938C-AB88C816A603}" type="sibTrans" cxnId="{DBBED3AF-A469-4BA1-8DBE-73838C8C0A9C}">
      <dgm:prSet/>
      <dgm:spPr/>
      <dgm:t>
        <a:bodyPr/>
        <a:lstStyle/>
        <a:p>
          <a:endParaRPr lang="en-US"/>
        </a:p>
      </dgm:t>
    </dgm:pt>
    <dgm:pt modelId="{239D90D6-BFB8-4B7C-B2BF-1208180AEEFE}">
      <dgm:prSet phldrT="[Text]"/>
      <dgm:spPr/>
      <dgm:t>
        <a:bodyPr/>
        <a:lstStyle/>
        <a:p>
          <a:r>
            <a:rPr lang="en-US" b="1" dirty="0" smtClean="0">
              <a:solidFill>
                <a:srgbClr val="7030A0"/>
              </a:solidFill>
            </a:rPr>
            <a:t>Enhance Support</a:t>
          </a:r>
          <a:endParaRPr lang="en-US" b="1" dirty="0">
            <a:solidFill>
              <a:srgbClr val="7030A0"/>
            </a:solidFill>
          </a:endParaRPr>
        </a:p>
      </dgm:t>
    </dgm:pt>
    <dgm:pt modelId="{12398A7E-B3FD-4D16-AF1A-9BFBB6703683}" type="parTrans" cxnId="{AFCB0036-C7F6-4A87-85B3-13AFDB0A2169}">
      <dgm:prSet/>
      <dgm:spPr/>
      <dgm:t>
        <a:bodyPr/>
        <a:lstStyle/>
        <a:p>
          <a:endParaRPr lang="en-US"/>
        </a:p>
      </dgm:t>
    </dgm:pt>
    <dgm:pt modelId="{B35B4474-22C8-4F56-AF48-2E848D6EC9F7}" type="sibTrans" cxnId="{AFCB0036-C7F6-4A87-85B3-13AFDB0A2169}">
      <dgm:prSet/>
      <dgm:spPr/>
      <dgm:t>
        <a:bodyPr/>
        <a:lstStyle/>
        <a:p>
          <a:endParaRPr lang="en-US"/>
        </a:p>
      </dgm:t>
    </dgm:pt>
    <dgm:pt modelId="{ACDB670B-52B0-4FBE-839C-8346472FB7A1}">
      <dgm:prSet phldrT="[Text]" phldr="1"/>
      <dgm:spPr/>
      <dgm:t>
        <a:bodyPr/>
        <a:lstStyle/>
        <a:p>
          <a:endParaRPr lang="en-US"/>
        </a:p>
      </dgm:t>
    </dgm:pt>
    <dgm:pt modelId="{EA1228EE-367E-469F-8416-335E1690BD21}" type="parTrans" cxnId="{ACB80624-000B-4CEF-9B0C-1C445D0D153E}">
      <dgm:prSet/>
      <dgm:spPr/>
      <dgm:t>
        <a:bodyPr/>
        <a:lstStyle/>
        <a:p>
          <a:endParaRPr lang="en-US"/>
        </a:p>
      </dgm:t>
    </dgm:pt>
    <dgm:pt modelId="{253DB60B-BF13-46D3-BD1C-964276BA344E}" type="sibTrans" cxnId="{ACB80624-000B-4CEF-9B0C-1C445D0D153E}">
      <dgm:prSet/>
      <dgm:spPr/>
      <dgm:t>
        <a:bodyPr/>
        <a:lstStyle/>
        <a:p>
          <a:endParaRPr lang="en-US"/>
        </a:p>
      </dgm:t>
    </dgm:pt>
    <dgm:pt modelId="{D16684DE-8357-41FA-8894-DF42C3417D7E}" type="pres">
      <dgm:prSet presAssocID="{3C05A329-6E95-41B6-BAE1-FDAE47D04DFE}" presName="Name0" presStyleCnt="0">
        <dgm:presLayoutVars>
          <dgm:chMax val="1"/>
          <dgm:chPref val="1"/>
          <dgm:dir/>
          <dgm:animOne val="branch"/>
          <dgm:animLvl val="lvl"/>
        </dgm:presLayoutVars>
      </dgm:prSet>
      <dgm:spPr/>
      <dgm:t>
        <a:bodyPr/>
        <a:lstStyle/>
        <a:p>
          <a:endParaRPr lang="en-US"/>
        </a:p>
      </dgm:t>
    </dgm:pt>
    <dgm:pt modelId="{EE96F973-9F3F-42A8-B19F-5A0D27872371}" type="pres">
      <dgm:prSet presAssocID="{0220FDF2-5787-4128-A62E-06FDA7CA8620}" presName="singleCycle" presStyleCnt="0"/>
      <dgm:spPr/>
    </dgm:pt>
    <dgm:pt modelId="{7B1E4C59-9249-4FF4-829C-E685EBBB9EB4}" type="pres">
      <dgm:prSet presAssocID="{0220FDF2-5787-4128-A62E-06FDA7CA8620}" presName="singleCenter" presStyleLbl="node1" presStyleIdx="0" presStyleCnt="4" custScaleX="372190" custScaleY="76865" custLinFactNeighborX="2136" custLinFactNeighborY="-16408">
        <dgm:presLayoutVars>
          <dgm:chMax val="7"/>
          <dgm:chPref val="7"/>
        </dgm:presLayoutVars>
      </dgm:prSet>
      <dgm:spPr/>
      <dgm:t>
        <a:bodyPr/>
        <a:lstStyle/>
        <a:p>
          <a:endParaRPr lang="en-US"/>
        </a:p>
      </dgm:t>
    </dgm:pt>
    <dgm:pt modelId="{6CA1CC56-A5ED-46BC-97AD-7AEF7BB896BE}" type="pres">
      <dgm:prSet presAssocID="{E61794E0-A49E-4C0F-B0DA-FE07EF7222A0}" presName="Name56" presStyleLbl="parChTrans1D2" presStyleIdx="0" presStyleCnt="3"/>
      <dgm:spPr/>
      <dgm:t>
        <a:bodyPr/>
        <a:lstStyle/>
        <a:p>
          <a:endParaRPr lang="en-US"/>
        </a:p>
      </dgm:t>
    </dgm:pt>
    <dgm:pt modelId="{5EF5DE3B-6C89-4B5E-86C5-618F159D40B2}" type="pres">
      <dgm:prSet presAssocID="{9C4889CD-7E19-4FEE-B91F-F84ED5049F81}" presName="text0" presStyleLbl="node1" presStyleIdx="1" presStyleCnt="4" custScaleX="348937" custRadScaleRad="115189" custRadScaleInc="1532">
        <dgm:presLayoutVars>
          <dgm:bulletEnabled val="1"/>
        </dgm:presLayoutVars>
      </dgm:prSet>
      <dgm:spPr/>
      <dgm:t>
        <a:bodyPr/>
        <a:lstStyle/>
        <a:p>
          <a:endParaRPr lang="en-US"/>
        </a:p>
      </dgm:t>
    </dgm:pt>
    <dgm:pt modelId="{C8C81D6B-D1A1-46A7-865B-E1BAF40764FD}" type="pres">
      <dgm:prSet presAssocID="{3C529F9C-890B-4130-B4AB-7C53D08EF169}" presName="Name56" presStyleLbl="parChTrans1D2" presStyleIdx="1" presStyleCnt="3"/>
      <dgm:spPr/>
      <dgm:t>
        <a:bodyPr/>
        <a:lstStyle/>
        <a:p>
          <a:endParaRPr lang="en-US"/>
        </a:p>
      </dgm:t>
    </dgm:pt>
    <dgm:pt modelId="{3254421D-243B-4249-A2E8-63920044DADA}" type="pres">
      <dgm:prSet presAssocID="{D47C3F2E-6FD6-4D6E-B83D-20D4E9C2E021}" presName="text0" presStyleLbl="node1" presStyleIdx="2" presStyleCnt="4" custScaleX="377286" custRadScaleRad="115738" custRadScaleInc="-3809">
        <dgm:presLayoutVars>
          <dgm:bulletEnabled val="1"/>
        </dgm:presLayoutVars>
      </dgm:prSet>
      <dgm:spPr/>
      <dgm:t>
        <a:bodyPr/>
        <a:lstStyle/>
        <a:p>
          <a:endParaRPr lang="en-US"/>
        </a:p>
      </dgm:t>
    </dgm:pt>
    <dgm:pt modelId="{51E2C779-495A-42F0-8ECC-35792993A812}" type="pres">
      <dgm:prSet presAssocID="{12398A7E-B3FD-4D16-AF1A-9BFBB6703683}" presName="Name56" presStyleLbl="parChTrans1D2" presStyleIdx="2" presStyleCnt="3"/>
      <dgm:spPr/>
      <dgm:t>
        <a:bodyPr/>
        <a:lstStyle/>
        <a:p>
          <a:endParaRPr lang="en-US"/>
        </a:p>
      </dgm:t>
    </dgm:pt>
    <dgm:pt modelId="{AADA33A6-5575-47CD-BD5C-A68D533841F7}" type="pres">
      <dgm:prSet presAssocID="{239D90D6-BFB8-4B7C-B2BF-1208180AEEFE}" presName="text0" presStyleLbl="node1" presStyleIdx="3" presStyleCnt="4" custScaleX="300386" custRadScaleRad="120144" custRadScaleInc="4009">
        <dgm:presLayoutVars>
          <dgm:bulletEnabled val="1"/>
        </dgm:presLayoutVars>
      </dgm:prSet>
      <dgm:spPr/>
      <dgm:t>
        <a:bodyPr/>
        <a:lstStyle/>
        <a:p>
          <a:endParaRPr lang="en-US"/>
        </a:p>
      </dgm:t>
    </dgm:pt>
  </dgm:ptLst>
  <dgm:cxnLst>
    <dgm:cxn modelId="{48F98874-AE64-4F27-890C-1049865F8ECC}" type="presOf" srcId="{3C05A329-6E95-41B6-BAE1-FDAE47D04DFE}" destId="{D16684DE-8357-41FA-8894-DF42C3417D7E}" srcOrd="0" destOrd="0" presId="urn:microsoft.com/office/officeart/2008/layout/RadialCluster"/>
    <dgm:cxn modelId="{DBBED3AF-A469-4BA1-8DBE-73838C8C0A9C}" srcId="{0220FDF2-5787-4128-A62E-06FDA7CA8620}" destId="{D47C3F2E-6FD6-4D6E-B83D-20D4E9C2E021}" srcOrd="1" destOrd="0" parTransId="{3C529F9C-890B-4130-B4AB-7C53D08EF169}" sibTransId="{22D7EFE7-C9E2-48D7-938C-AB88C816A603}"/>
    <dgm:cxn modelId="{F32F125D-B021-4225-B4F3-1EBF99390913}" type="presOf" srcId="{0220FDF2-5787-4128-A62E-06FDA7CA8620}" destId="{7B1E4C59-9249-4FF4-829C-E685EBBB9EB4}" srcOrd="0" destOrd="0" presId="urn:microsoft.com/office/officeart/2008/layout/RadialCluster"/>
    <dgm:cxn modelId="{250011E2-E31A-4035-A342-77A79850DF44}" srcId="{3C05A329-6E95-41B6-BAE1-FDAE47D04DFE}" destId="{0220FDF2-5787-4128-A62E-06FDA7CA8620}" srcOrd="0" destOrd="0" parTransId="{F399F82D-F264-4E49-A378-4C5C6BBB66A7}" sibTransId="{E45F5C0B-73BE-4D8F-A7E6-F02B51868368}"/>
    <dgm:cxn modelId="{AFCB0036-C7F6-4A87-85B3-13AFDB0A2169}" srcId="{0220FDF2-5787-4128-A62E-06FDA7CA8620}" destId="{239D90D6-BFB8-4B7C-B2BF-1208180AEEFE}" srcOrd="2" destOrd="0" parTransId="{12398A7E-B3FD-4D16-AF1A-9BFBB6703683}" sibTransId="{B35B4474-22C8-4F56-AF48-2E848D6EC9F7}"/>
    <dgm:cxn modelId="{04AFFF52-A81E-43BE-867C-B6EAF6DA83D3}" type="presOf" srcId="{9C4889CD-7E19-4FEE-B91F-F84ED5049F81}" destId="{5EF5DE3B-6C89-4B5E-86C5-618F159D40B2}" srcOrd="0" destOrd="0" presId="urn:microsoft.com/office/officeart/2008/layout/RadialCluster"/>
    <dgm:cxn modelId="{E93F394B-8CEE-4D29-8F6F-2F9E1E240F2C}" type="presOf" srcId="{12398A7E-B3FD-4D16-AF1A-9BFBB6703683}" destId="{51E2C779-495A-42F0-8ECC-35792993A812}" srcOrd="0" destOrd="0" presId="urn:microsoft.com/office/officeart/2008/layout/RadialCluster"/>
    <dgm:cxn modelId="{8B9941E4-A62A-47C6-B3E9-6CC8CDC9818C}" type="presOf" srcId="{E61794E0-A49E-4C0F-B0DA-FE07EF7222A0}" destId="{6CA1CC56-A5ED-46BC-97AD-7AEF7BB896BE}" srcOrd="0" destOrd="0" presId="urn:microsoft.com/office/officeart/2008/layout/RadialCluster"/>
    <dgm:cxn modelId="{8E62A1C0-834B-4EE9-828E-2943E89FBA87}" srcId="{0220FDF2-5787-4128-A62E-06FDA7CA8620}" destId="{9C4889CD-7E19-4FEE-B91F-F84ED5049F81}" srcOrd="0" destOrd="0" parTransId="{E61794E0-A49E-4C0F-B0DA-FE07EF7222A0}" sibTransId="{F66851FE-FB58-48A0-A649-A4F53B881802}"/>
    <dgm:cxn modelId="{ACB80624-000B-4CEF-9B0C-1C445D0D153E}" srcId="{3C05A329-6E95-41B6-BAE1-FDAE47D04DFE}" destId="{ACDB670B-52B0-4FBE-839C-8346472FB7A1}" srcOrd="1" destOrd="0" parTransId="{EA1228EE-367E-469F-8416-335E1690BD21}" sibTransId="{253DB60B-BF13-46D3-BD1C-964276BA344E}"/>
    <dgm:cxn modelId="{4F5002DF-A881-41F4-97B2-83A874F20D52}" type="presOf" srcId="{3C529F9C-890B-4130-B4AB-7C53D08EF169}" destId="{C8C81D6B-D1A1-46A7-865B-E1BAF40764FD}" srcOrd="0" destOrd="0" presId="urn:microsoft.com/office/officeart/2008/layout/RadialCluster"/>
    <dgm:cxn modelId="{D4861D34-03A2-415B-B336-31908A99DA55}" type="presOf" srcId="{D47C3F2E-6FD6-4D6E-B83D-20D4E9C2E021}" destId="{3254421D-243B-4249-A2E8-63920044DADA}" srcOrd="0" destOrd="0" presId="urn:microsoft.com/office/officeart/2008/layout/RadialCluster"/>
    <dgm:cxn modelId="{F0982609-8F7E-4E0C-9090-3FACD16A12A6}" type="presOf" srcId="{239D90D6-BFB8-4B7C-B2BF-1208180AEEFE}" destId="{AADA33A6-5575-47CD-BD5C-A68D533841F7}" srcOrd="0" destOrd="0" presId="urn:microsoft.com/office/officeart/2008/layout/RadialCluster"/>
    <dgm:cxn modelId="{FC8CFF5F-9479-4FAC-BAEE-E20EFCBB53E5}" type="presParOf" srcId="{D16684DE-8357-41FA-8894-DF42C3417D7E}" destId="{EE96F973-9F3F-42A8-B19F-5A0D27872371}" srcOrd="0" destOrd="0" presId="urn:microsoft.com/office/officeart/2008/layout/RadialCluster"/>
    <dgm:cxn modelId="{91B47C89-C7EE-4DB9-9782-9761CFDFC308}" type="presParOf" srcId="{EE96F973-9F3F-42A8-B19F-5A0D27872371}" destId="{7B1E4C59-9249-4FF4-829C-E685EBBB9EB4}" srcOrd="0" destOrd="0" presId="urn:microsoft.com/office/officeart/2008/layout/RadialCluster"/>
    <dgm:cxn modelId="{04B8FB62-69C1-49D1-B383-3D12602BCBA1}" type="presParOf" srcId="{EE96F973-9F3F-42A8-B19F-5A0D27872371}" destId="{6CA1CC56-A5ED-46BC-97AD-7AEF7BB896BE}" srcOrd="1" destOrd="0" presId="urn:microsoft.com/office/officeart/2008/layout/RadialCluster"/>
    <dgm:cxn modelId="{02BBC1CE-B3F9-41F3-B2DA-C50CAADFEC73}" type="presParOf" srcId="{EE96F973-9F3F-42A8-B19F-5A0D27872371}" destId="{5EF5DE3B-6C89-4B5E-86C5-618F159D40B2}" srcOrd="2" destOrd="0" presId="urn:microsoft.com/office/officeart/2008/layout/RadialCluster"/>
    <dgm:cxn modelId="{2D2978DD-62BA-4E86-822F-B65135026FA0}" type="presParOf" srcId="{EE96F973-9F3F-42A8-B19F-5A0D27872371}" destId="{C8C81D6B-D1A1-46A7-865B-E1BAF40764FD}" srcOrd="3" destOrd="0" presId="urn:microsoft.com/office/officeart/2008/layout/RadialCluster"/>
    <dgm:cxn modelId="{A0C6FEAE-55CB-4A5F-AA6C-847A9BAF427B}" type="presParOf" srcId="{EE96F973-9F3F-42A8-B19F-5A0D27872371}" destId="{3254421D-243B-4249-A2E8-63920044DADA}" srcOrd="4" destOrd="0" presId="urn:microsoft.com/office/officeart/2008/layout/RadialCluster"/>
    <dgm:cxn modelId="{40DAE5AE-588D-4448-9ECB-118F36A7A3AC}" type="presParOf" srcId="{EE96F973-9F3F-42A8-B19F-5A0D27872371}" destId="{51E2C779-495A-42F0-8ECC-35792993A812}" srcOrd="5" destOrd="0" presId="urn:microsoft.com/office/officeart/2008/layout/RadialCluster"/>
    <dgm:cxn modelId="{5021BBBB-DDEE-4A34-9209-7D3BBC3074DF}" type="presParOf" srcId="{EE96F973-9F3F-42A8-B19F-5A0D27872371}" destId="{AADA33A6-5575-47CD-BD5C-A68D533841F7}"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4C59-9249-4FF4-829C-E685EBBB9EB4}">
      <dsp:nvSpPr>
        <dsp:cNvPr id="0" name=""/>
        <dsp:cNvSpPr/>
      </dsp:nvSpPr>
      <dsp:spPr>
        <a:xfrm>
          <a:off x="1303010" y="1474369"/>
          <a:ext cx="4721398" cy="975067"/>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Create a culture of safety, support and inclusion where the wellbeing </a:t>
          </a:r>
          <a:r>
            <a:rPr lang="en-US" sz="1800" b="1" kern="1200" smtClean="0"/>
            <a:t>of all in </a:t>
          </a:r>
          <a:r>
            <a:rPr lang="en-US" sz="1800" b="1" kern="1200" dirty="0" smtClean="0"/>
            <a:t>our school community is a priority</a:t>
          </a:r>
          <a:endParaRPr lang="en-US" sz="1800" b="1" kern="1200" dirty="0"/>
        </a:p>
      </dsp:txBody>
      <dsp:txXfrm>
        <a:off x="1350609" y="1521968"/>
        <a:ext cx="4626200" cy="879869"/>
      </dsp:txXfrm>
    </dsp:sp>
    <dsp:sp modelId="{6CA1CC56-A5ED-46BC-97AD-7AEF7BB896BE}">
      <dsp:nvSpPr>
        <dsp:cNvPr id="0" name=""/>
        <dsp:cNvSpPr/>
      </dsp:nvSpPr>
      <dsp:spPr>
        <a:xfrm rot="16094353">
          <a:off x="3326755" y="1162147"/>
          <a:ext cx="624739" cy="0"/>
        </a:xfrm>
        <a:custGeom>
          <a:avLst/>
          <a:gdLst/>
          <a:ahLst/>
          <a:cxnLst/>
          <a:rect l="0" t="0" r="0" b="0"/>
          <a:pathLst>
            <a:path>
              <a:moveTo>
                <a:pt x="0" y="0"/>
              </a:moveTo>
              <a:lnTo>
                <a:pt x="6247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F5DE3B-6C89-4B5E-86C5-618F159D40B2}">
      <dsp:nvSpPr>
        <dsp:cNvPr id="0" name=""/>
        <dsp:cNvSpPr/>
      </dsp:nvSpPr>
      <dsp:spPr>
        <a:xfrm>
          <a:off x="2133610" y="0"/>
          <a:ext cx="2965703" cy="84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Promote Awareness</a:t>
          </a:r>
          <a:endParaRPr lang="en-US" sz="2500" b="1" kern="1200" dirty="0">
            <a:solidFill>
              <a:srgbClr val="FF0000"/>
            </a:solidFill>
          </a:endParaRPr>
        </a:p>
      </dsp:txBody>
      <dsp:txXfrm>
        <a:off x="2175100" y="41490"/>
        <a:ext cx="2882723" cy="766945"/>
      </dsp:txXfrm>
    </dsp:sp>
    <dsp:sp modelId="{C8C81D6B-D1A1-46A7-865B-E1BAF40764FD}">
      <dsp:nvSpPr>
        <dsp:cNvPr id="0" name=""/>
        <dsp:cNvSpPr/>
      </dsp:nvSpPr>
      <dsp:spPr>
        <a:xfrm rot="2485529">
          <a:off x="4069460" y="2837543"/>
          <a:ext cx="1173157" cy="0"/>
        </a:xfrm>
        <a:custGeom>
          <a:avLst/>
          <a:gdLst/>
          <a:ahLst/>
          <a:cxnLst/>
          <a:rect l="0" t="0" r="0" b="0"/>
          <a:pathLst>
            <a:path>
              <a:moveTo>
                <a:pt x="0" y="0"/>
              </a:moveTo>
              <a:lnTo>
                <a:pt x="117315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4421D-243B-4249-A2E8-63920044DADA}">
      <dsp:nvSpPr>
        <dsp:cNvPr id="0" name=""/>
        <dsp:cNvSpPr/>
      </dsp:nvSpPr>
      <dsp:spPr>
        <a:xfrm>
          <a:off x="3974134" y="3225650"/>
          <a:ext cx="3206649" cy="84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6">
                  <a:lumMod val="50000"/>
                </a:schemeClr>
              </a:solidFill>
            </a:rPr>
            <a:t>Develop Staff Capacity </a:t>
          </a:r>
          <a:endParaRPr lang="en-US" sz="2500" b="1" kern="1200" dirty="0">
            <a:solidFill>
              <a:schemeClr val="accent6">
                <a:lumMod val="50000"/>
              </a:schemeClr>
            </a:solidFill>
          </a:endParaRPr>
        </a:p>
      </dsp:txBody>
      <dsp:txXfrm>
        <a:off x="4015624" y="3267140"/>
        <a:ext cx="3123669" cy="766945"/>
      </dsp:txXfrm>
    </dsp:sp>
    <dsp:sp modelId="{51E2C779-495A-42F0-8ECC-35792993A812}">
      <dsp:nvSpPr>
        <dsp:cNvPr id="0" name=""/>
        <dsp:cNvSpPr/>
      </dsp:nvSpPr>
      <dsp:spPr>
        <a:xfrm rot="8482897">
          <a:off x="1894904" y="2855340"/>
          <a:ext cx="1300702" cy="0"/>
        </a:xfrm>
        <a:custGeom>
          <a:avLst/>
          <a:gdLst/>
          <a:ahLst/>
          <a:cxnLst/>
          <a:rect l="0" t="0" r="0" b="0"/>
          <a:pathLst>
            <a:path>
              <a:moveTo>
                <a:pt x="0" y="0"/>
              </a:moveTo>
              <a:lnTo>
                <a:pt x="13007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DA33A6-5575-47CD-BD5C-A68D533841F7}">
      <dsp:nvSpPr>
        <dsp:cNvPr id="0" name=""/>
        <dsp:cNvSpPr/>
      </dsp:nvSpPr>
      <dsp:spPr>
        <a:xfrm>
          <a:off x="228604" y="3261244"/>
          <a:ext cx="2553056" cy="84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7030A0"/>
              </a:solidFill>
            </a:rPr>
            <a:t>Enhance Support</a:t>
          </a:r>
          <a:endParaRPr lang="en-US" sz="2600" b="1" kern="1200" dirty="0">
            <a:solidFill>
              <a:srgbClr val="7030A0"/>
            </a:solidFill>
          </a:endParaRPr>
        </a:p>
      </dsp:txBody>
      <dsp:txXfrm>
        <a:off x="270094" y="3302734"/>
        <a:ext cx="2470076" cy="76694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D37E7DE-7F69-475B-9979-75D56F3A8670}" type="datetimeFigureOut">
              <a:rPr lang="en-GB" smtClean="0"/>
              <a:t>20/01/2022</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FD70E94-CD90-4CDC-956F-DB1AF041B547}" type="slidenum">
              <a:rPr lang="en-GB" smtClean="0"/>
              <a:t>‹#›</a:t>
            </a:fld>
            <a:endParaRPr lang="en-GB"/>
          </a:p>
        </p:txBody>
      </p:sp>
    </p:spTree>
    <p:extLst>
      <p:ext uri="{BB962C8B-B14F-4D97-AF65-F5344CB8AC3E}">
        <p14:creationId xmlns:p14="http://schemas.microsoft.com/office/powerpoint/2010/main" val="1948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405146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10</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92850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11</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62455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2</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405146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3</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77520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4</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42087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5</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405146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6</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77520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7</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77520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8</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77520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9</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b="0" i="1" dirty="0" smtClean="0"/>
          </a:p>
        </p:txBody>
      </p:sp>
    </p:spTree>
    <p:extLst>
      <p:ext uri="{BB962C8B-B14F-4D97-AF65-F5344CB8AC3E}">
        <p14:creationId xmlns:p14="http://schemas.microsoft.com/office/powerpoint/2010/main" val="48196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5102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253332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89034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1151930"/>
            <a:ext cx="7358063" cy="2321719"/>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92969" y="3536156"/>
            <a:ext cx="3625453" cy="794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5578" y="3536156"/>
            <a:ext cx="3625453" cy="3437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5578" y="3987105"/>
            <a:ext cx="3625453" cy="3437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7319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07505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0E992-A687-4DD9-909E-75A7D7B7B13A}"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33436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90E992-A687-4DD9-909E-75A7D7B7B13A}"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420342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90E992-A687-4DD9-909E-75A7D7B7B13A}" type="datetimeFigureOut">
              <a:rPr lang="en-GB" smtClean="0"/>
              <a:t>20/01/2022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332970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90E992-A687-4DD9-909E-75A7D7B7B13A}" type="datetimeFigureOut">
              <a:rPr lang="en-GB" smtClean="0"/>
              <a:t>20/01/2022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26711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0E992-A687-4DD9-909E-75A7D7B7B13A}" type="datetimeFigureOut">
              <a:rPr lang="en-GB" smtClean="0"/>
              <a:t>20/01/2022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283200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0E992-A687-4DD9-909E-75A7D7B7B13A}"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2930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0E992-A687-4DD9-909E-75A7D7B7B13A}"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211126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90E992-A687-4DD9-909E-75A7D7B7B13A}" type="datetimeFigureOut">
              <a:rPr lang="en-GB" smtClean="0"/>
              <a:t>20/01/2022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9FD0AA-6F33-4766-9CFC-779224A898FE}" type="slidenum">
              <a:rPr lang="en-GB" smtClean="0"/>
              <a:t>‹#›</a:t>
            </a:fld>
            <a:endParaRPr lang="en-GB"/>
          </a:p>
        </p:txBody>
      </p:sp>
    </p:spTree>
    <p:extLst>
      <p:ext uri="{BB962C8B-B14F-4D97-AF65-F5344CB8AC3E}">
        <p14:creationId xmlns:p14="http://schemas.microsoft.com/office/powerpoint/2010/main" val="18883817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emf"/><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987" y="724747"/>
            <a:ext cx="5262413" cy="4068373"/>
          </a:xfrm>
          <a:prstGeom prst="rect">
            <a:avLst/>
          </a:prstGeom>
        </p:spPr>
      </p:pic>
      <p:sp>
        <p:nvSpPr>
          <p:cNvPr id="9" name="TextBox 8"/>
          <p:cNvSpPr txBox="1"/>
          <p:nvPr/>
        </p:nvSpPr>
        <p:spPr>
          <a:xfrm>
            <a:off x="1844117" y="4992420"/>
            <a:ext cx="5303365" cy="800219"/>
          </a:xfrm>
          <a:prstGeom prst="rect">
            <a:avLst/>
          </a:prstGeom>
          <a:noFill/>
        </p:spPr>
        <p:txBody>
          <a:bodyPr wrap="square" rtlCol="0">
            <a:spAutoFit/>
          </a:bodyPr>
          <a:lstStyle/>
          <a:p>
            <a:pPr algn="ctr"/>
            <a:r>
              <a:rPr lang="en-GB" sz="2800" b="1" dirty="0" smtClean="0"/>
              <a:t>Introduction to LearnWell </a:t>
            </a:r>
          </a:p>
          <a:p>
            <a:pPr algn="ctr"/>
            <a:endParaRPr lang="en-GB" dirty="0"/>
          </a:p>
        </p:txBody>
      </p:sp>
    </p:spTree>
    <p:extLst>
      <p:ext uri="{BB962C8B-B14F-4D97-AF65-F5344CB8AC3E}">
        <p14:creationId xmlns:p14="http://schemas.microsoft.com/office/powerpoint/2010/main" val="334703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693227" y="2895600"/>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09600" y="810889"/>
            <a:ext cx="7696338" cy="5257800"/>
          </a:xfrm>
          <a:prstGeom prst="rect">
            <a:avLst/>
          </a:prstGeom>
        </p:spPr>
      </p:pic>
    </p:spTree>
    <p:extLst>
      <p:ext uri="{BB962C8B-B14F-4D97-AF65-F5344CB8AC3E}">
        <p14:creationId xmlns:p14="http://schemas.microsoft.com/office/powerpoint/2010/main" val="322313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693227" y="2895600"/>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609600" y="762234"/>
            <a:ext cx="7696338" cy="5409966"/>
          </a:xfrm>
          <a:prstGeom prst="rect">
            <a:avLst/>
          </a:prstGeom>
        </p:spPr>
      </p:pic>
    </p:spTree>
    <p:extLst>
      <p:ext uri="{BB962C8B-B14F-4D97-AF65-F5344CB8AC3E}">
        <p14:creationId xmlns:p14="http://schemas.microsoft.com/office/powerpoint/2010/main" val="1141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5" name="Subtitle 4"/>
          <p:cNvSpPr>
            <a:spLocks noGrp="1"/>
          </p:cNvSpPr>
          <p:nvPr>
            <p:ph type="subTitle" idx="1"/>
          </p:nvPr>
        </p:nvSpPr>
        <p:spPr/>
        <p:txBody>
          <a:bodyPr>
            <a:normAutofit/>
          </a:bodyPr>
          <a:lstStyle/>
          <a:p>
            <a:endParaRPr lang="en-GB" sz="3200" b="1" i="1" dirty="0" smtClean="0">
              <a:solidFill>
                <a:srgbClr val="7030A0"/>
              </a:solidFill>
              <a:latin typeface="Baskerville Old Face" panose="02020602080505020303" pitchFamily="18" charset="0"/>
            </a:endParaRPr>
          </a:p>
          <a:p>
            <a:endParaRPr lang="en-GB" sz="1400" b="1" i="1" dirty="0" smtClean="0">
              <a:latin typeface="Baskerville Old Face" panose="02020602080505020303" pitchFamily="18" charset="0"/>
            </a:endParaRPr>
          </a:p>
        </p:txBody>
      </p:sp>
      <p:sp>
        <p:nvSpPr>
          <p:cNvPr id="6" name="Title 5"/>
          <p:cNvSpPr>
            <a:spLocks noGrp="1"/>
          </p:cNvSpPr>
          <p:nvPr>
            <p:ph type="ctrTitle"/>
          </p:nvPr>
        </p:nvSpPr>
        <p:spPr>
          <a:xfrm>
            <a:off x="1143000" y="1122363"/>
            <a:ext cx="6858000" cy="706437"/>
          </a:xfrm>
        </p:spPr>
        <p:txBody>
          <a:bodyPr>
            <a:noAutofit/>
          </a:bodyPr>
          <a:lstStyle/>
          <a:p>
            <a:r>
              <a:rPr lang="en-GB" sz="3200" b="1" dirty="0" smtClean="0"/>
              <a:t>Context</a:t>
            </a:r>
            <a:endParaRPr lang="en-GB" sz="3200" b="1" dirty="0"/>
          </a:p>
        </p:txBody>
      </p:sp>
      <p:sp>
        <p:nvSpPr>
          <p:cNvPr id="9" name="TextBox 8"/>
          <p:cNvSpPr txBox="1"/>
          <p:nvPr/>
        </p:nvSpPr>
        <p:spPr>
          <a:xfrm>
            <a:off x="1086749" y="2133600"/>
            <a:ext cx="7071523" cy="3939540"/>
          </a:xfrm>
          <a:prstGeom prst="rect">
            <a:avLst/>
          </a:prstGeom>
          <a:noFill/>
        </p:spPr>
        <p:txBody>
          <a:bodyPr wrap="square" rtlCol="0">
            <a:spAutoFit/>
          </a:bodyPr>
          <a:lstStyle/>
          <a:p>
            <a:pPr algn="ctr"/>
            <a:r>
              <a:rPr lang="en-GB" sz="2400" b="1" u="sng" dirty="0"/>
              <a:t>Scotland’s Mental Health Strategy 2017 -27</a:t>
            </a:r>
            <a:endParaRPr lang="en-GB" sz="2400" dirty="0"/>
          </a:p>
          <a:p>
            <a:pPr algn="ctr"/>
            <a:r>
              <a:rPr lang="en-GB" sz="2000" b="1" dirty="0"/>
              <a:t>Prevention and early intervention</a:t>
            </a:r>
            <a:endParaRPr lang="en-GB" sz="2000" dirty="0"/>
          </a:p>
          <a:p>
            <a:r>
              <a:rPr lang="en-GB" sz="2000" b="1" dirty="0" smtClean="0"/>
              <a:t>Ambitions</a:t>
            </a:r>
            <a:endParaRPr lang="en-GB" sz="2000" dirty="0"/>
          </a:p>
          <a:p>
            <a:pPr marL="171450" lvl="0" indent="-171450">
              <a:buFont typeface="Arial" panose="020B0604020202020204" pitchFamily="34" charset="0"/>
              <a:buChar char="•"/>
            </a:pPr>
            <a:r>
              <a:rPr lang="en-GB" sz="1200" dirty="0"/>
              <a:t>Every child and young person to have appropriate access to emotional and mental well-being support in school.</a:t>
            </a:r>
          </a:p>
          <a:p>
            <a:pPr marL="17145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Appropriate, evidence-based, parenting programmes should be available across Scotland.</a:t>
            </a:r>
          </a:p>
          <a:p>
            <a:pPr marL="17145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Evidence-based interventions to address behavioural and emotional issues in children and young people should be available across Scotland.</a:t>
            </a:r>
          </a:p>
          <a:p>
            <a:pPr marL="17145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Mental health support and treatment for young people involved in offending who have mental health problems should be available across Scotland.</a:t>
            </a:r>
          </a:p>
          <a:p>
            <a:pPr marL="17145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Mental health training for non-mental health staff should be available across health and social care services.</a:t>
            </a:r>
          </a:p>
          <a:p>
            <a:pPr marL="17145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Training in first aid approaches for mental health should become as common as physical first aid.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0862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628650" y="1813059"/>
            <a:ext cx="7886700" cy="4043363"/>
          </a:xfrm>
        </p:spPr>
        <p:txBody>
          <a:bodyPr>
            <a:normAutofit/>
          </a:bodyPr>
          <a:lstStyle/>
          <a:p>
            <a:pPr marL="0" indent="0">
              <a:buNone/>
            </a:pPr>
            <a:r>
              <a:rPr lang="en-GB" sz="2000" b="1" dirty="0"/>
              <a:t>Education</a:t>
            </a:r>
            <a:endParaRPr lang="en-GB" sz="2000" dirty="0"/>
          </a:p>
          <a:p>
            <a:pPr marL="0" indent="0">
              <a:buNone/>
            </a:pPr>
            <a:r>
              <a:rPr lang="en-GB" sz="1200" dirty="0"/>
              <a:t>Along with literacy and numeracy, health and wellbeing is one of the three core areas that are the responsibility of all staff in the school. </a:t>
            </a:r>
            <a:endParaRPr lang="en-GB" sz="1200" dirty="0" smtClean="0"/>
          </a:p>
          <a:p>
            <a:pPr marL="0" indent="0">
              <a:buNone/>
            </a:pPr>
            <a:r>
              <a:rPr lang="en-GB" sz="1200" b="1" dirty="0" smtClean="0"/>
              <a:t>All </a:t>
            </a:r>
            <a:r>
              <a:rPr lang="en-GB" sz="1200" b="1" dirty="0"/>
              <a:t>adults who work in Scotland's schools have a responsibility to support and develop the mental, emotional, social and physical wellbeing of pupils, as part of what is referred to as 'Responsibility of All'</a:t>
            </a:r>
            <a:r>
              <a:rPr lang="en-GB" sz="1200" dirty="0"/>
              <a:t>. </a:t>
            </a:r>
            <a:endParaRPr lang="en-GB" sz="1200" dirty="0" smtClean="0"/>
          </a:p>
          <a:p>
            <a:pPr marL="0" indent="0">
              <a:buNone/>
            </a:pPr>
            <a:r>
              <a:rPr lang="en-GB" sz="1200" dirty="0" smtClean="0"/>
              <a:t>To </a:t>
            </a:r>
            <a:r>
              <a:rPr lang="en-GB" sz="1200" dirty="0"/>
              <a:t>support this responsibility, Education Scotland provides training and professional development, as well as promoting good practice on positive relationship and behaviour approaches</a:t>
            </a:r>
            <a:r>
              <a:rPr lang="en-GB" sz="1200" dirty="0" smtClean="0"/>
              <a:t>.</a:t>
            </a:r>
            <a:endParaRPr lang="en-GB" sz="1200" dirty="0"/>
          </a:p>
          <a:p>
            <a:pPr marL="0" indent="0">
              <a:buNone/>
            </a:pPr>
            <a:r>
              <a:rPr lang="en-GB" sz="1200" dirty="0"/>
              <a:t>Making sure that children and young people are included, engaged and involved in their education is fundamental to achievement and attainment in school. </a:t>
            </a:r>
            <a:endParaRPr lang="en-GB" sz="1200" dirty="0" smtClean="0"/>
          </a:p>
          <a:p>
            <a:pPr marL="0" indent="0">
              <a:buNone/>
            </a:pPr>
            <a:r>
              <a:rPr lang="en-GB" sz="1200" b="1" dirty="0" smtClean="0"/>
              <a:t>That </a:t>
            </a:r>
            <a:r>
              <a:rPr lang="en-GB" sz="1200" b="1" dirty="0"/>
              <a:t>means ensuring that schools provide a positive culture for all students' social, emotional and mental wellbeing,</a:t>
            </a:r>
            <a:r>
              <a:rPr lang="en-GB" sz="1200" dirty="0"/>
              <a:t> and that appropriate pastoral care and access to educational psychologists is available. The school environment can then help children to feel secure, resilient, confident, supported, and ready to learn</a:t>
            </a:r>
            <a:r>
              <a:rPr lang="en-GB" sz="1200" dirty="0" smtClean="0"/>
              <a:t>.</a:t>
            </a:r>
          </a:p>
          <a:p>
            <a:pPr marL="0" indent="0">
              <a:buNone/>
            </a:pPr>
            <a:endParaRPr lang="en-GB" sz="1200" dirty="0"/>
          </a:p>
          <a:p>
            <a:pPr marL="0" lvl="0" indent="0">
              <a:buNone/>
            </a:pPr>
            <a:r>
              <a:rPr lang="en-GB" sz="1200" b="1" dirty="0"/>
              <a:t>Action 1</a:t>
            </a:r>
            <a:r>
              <a:rPr lang="en-GB" sz="1200" dirty="0"/>
              <a:t> </a:t>
            </a:r>
            <a:r>
              <a:rPr lang="en-GB" sz="1200" b="1" dirty="0"/>
              <a:t>:</a:t>
            </a:r>
            <a:r>
              <a:rPr lang="en-GB" sz="1200" dirty="0"/>
              <a:t> Review Personal and Social Education (PSE), the role of </a:t>
            </a:r>
            <a:r>
              <a:rPr lang="en-GB" sz="1200" b="1" dirty="0"/>
              <a:t>pastoral guidance</a:t>
            </a:r>
            <a:r>
              <a:rPr lang="en-GB" sz="1200" dirty="0"/>
              <a:t> in local authority schools, and services for counselling for children and young people.</a:t>
            </a:r>
          </a:p>
          <a:p>
            <a:endParaRPr lang="en-GB" sz="1200" dirty="0"/>
          </a:p>
          <a:p>
            <a:pPr marL="0" lvl="0" indent="0">
              <a:buNone/>
            </a:pPr>
            <a:r>
              <a:rPr lang="en-GB" sz="1200" b="1" dirty="0"/>
              <a:t>Action 2</a:t>
            </a:r>
            <a:r>
              <a:rPr lang="en-GB" sz="1200" dirty="0"/>
              <a:t> </a:t>
            </a:r>
            <a:r>
              <a:rPr lang="en-GB" sz="1200" b="1" dirty="0"/>
              <a:t>:</a:t>
            </a:r>
            <a:r>
              <a:rPr lang="en-GB" sz="1200" dirty="0"/>
              <a:t> Roll out </a:t>
            </a:r>
            <a:r>
              <a:rPr lang="en-GB" sz="1200" b="1" dirty="0"/>
              <a:t>mental health training</a:t>
            </a:r>
            <a:r>
              <a:rPr lang="en-GB" sz="1200" dirty="0"/>
              <a:t> for those who support young people in educational settings.</a:t>
            </a:r>
          </a:p>
          <a:p>
            <a:endParaRPr lang="en-GB" dirty="0"/>
          </a:p>
          <a:p>
            <a:pPr marL="0" indent="0">
              <a:buNone/>
            </a:pPr>
            <a:endParaRPr lang="en-GB" sz="1600" b="1" dirty="0" smtClean="0"/>
          </a:p>
        </p:txBody>
      </p:sp>
      <p:sp>
        <p:nvSpPr>
          <p:cNvPr id="20" name="Title 5"/>
          <p:cNvSpPr txBox="1">
            <a:spLocks/>
          </p:cNvSpPr>
          <p:nvPr/>
        </p:nvSpPr>
        <p:spPr>
          <a:xfrm>
            <a:off x="1143000" y="1122363"/>
            <a:ext cx="6858000" cy="7064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3200" b="1" dirty="0" smtClean="0"/>
              <a:t>Context</a:t>
            </a:r>
            <a:endParaRPr lang="en-GB" sz="3200" b="1" dirty="0"/>
          </a:p>
        </p:txBody>
      </p:sp>
    </p:spTree>
    <p:extLst>
      <p:ext uri="{BB962C8B-B14F-4D97-AF65-F5344CB8AC3E}">
        <p14:creationId xmlns:p14="http://schemas.microsoft.com/office/powerpoint/2010/main" val="333587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19" descr="makeadiffe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089" y="5791200"/>
            <a:ext cx="5251167" cy="677500"/>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6" descr="2Q=="/>
          <p:cNvSpPr>
            <a:spLocks noChangeAspect="1" noChangeArrowheads="1"/>
          </p:cNvSpPr>
          <p:nvPr/>
        </p:nvSpPr>
        <p:spPr bwMode="auto">
          <a:xfrm>
            <a:off x="3880545" y="29116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22" name="Rectangle 21"/>
          <p:cNvSpPr/>
          <p:nvPr/>
        </p:nvSpPr>
        <p:spPr>
          <a:xfrm>
            <a:off x="1468147" y="914400"/>
            <a:ext cx="6054551" cy="584775"/>
          </a:xfrm>
          <a:prstGeom prst="rect">
            <a:avLst/>
          </a:prstGeom>
        </p:spPr>
        <p:txBody>
          <a:bodyPr wrap="square">
            <a:spAutoFit/>
          </a:bodyPr>
          <a:lstStyle/>
          <a:p>
            <a:pPr algn="ctr"/>
            <a:r>
              <a:rPr lang="en-GB" sz="3200" b="1" dirty="0" smtClean="0"/>
              <a:t>What is LearnWell</a:t>
            </a:r>
            <a:endParaRPr lang="en-GB" sz="3200" b="1" dirty="0"/>
          </a:p>
        </p:txBody>
      </p:sp>
      <p:sp>
        <p:nvSpPr>
          <p:cNvPr id="5" name="TextBox 4"/>
          <p:cNvSpPr txBox="1"/>
          <p:nvPr/>
        </p:nvSpPr>
        <p:spPr>
          <a:xfrm>
            <a:off x="873993" y="1567695"/>
            <a:ext cx="7467738" cy="4154984"/>
          </a:xfrm>
          <a:prstGeom prst="rect">
            <a:avLst/>
          </a:prstGeom>
          <a:noFill/>
        </p:spPr>
        <p:txBody>
          <a:bodyPr wrap="square" rtlCol="0">
            <a:spAutoFit/>
          </a:bodyPr>
          <a:lstStyle/>
          <a:p>
            <a:r>
              <a:rPr lang="en-GB" sz="1200" dirty="0"/>
              <a:t>LearnWell is a whole school initiative launching St. Joseph’s </a:t>
            </a:r>
            <a:r>
              <a:rPr lang="en-GB" sz="1200" dirty="0" smtClean="0"/>
              <a:t>Academy in 2021/22.  </a:t>
            </a:r>
            <a:r>
              <a:rPr lang="en-GB" sz="1200" dirty="0"/>
              <a:t>It is aimed at supporting the wellbeing of young </a:t>
            </a:r>
            <a:r>
              <a:rPr lang="en-GB" sz="1200" dirty="0" smtClean="0"/>
              <a:t>people, in </a:t>
            </a:r>
            <a:r>
              <a:rPr lang="en-GB" sz="1200" dirty="0"/>
              <a:t>order that they have the best possible opportunity to </a:t>
            </a:r>
          </a:p>
          <a:p>
            <a:r>
              <a:rPr lang="en-GB" sz="1200" dirty="0"/>
              <a:t>meet their potential. </a:t>
            </a:r>
            <a:r>
              <a:rPr lang="en-GB" sz="1200" dirty="0" smtClean="0"/>
              <a:t>It will also look to support</a:t>
            </a:r>
            <a:r>
              <a:rPr lang="en-GB" sz="1200" dirty="0"/>
              <a:t> </a:t>
            </a:r>
            <a:r>
              <a:rPr lang="en-GB" sz="1200" dirty="0" smtClean="0"/>
              <a:t>the Wellbeing of staff </a:t>
            </a:r>
            <a:r>
              <a:rPr lang="en-GB" sz="1200" dirty="0"/>
              <a:t>and </a:t>
            </a:r>
            <a:r>
              <a:rPr lang="en-GB" sz="1200" dirty="0" smtClean="0"/>
              <a:t>parent/carers and all involved in our community. </a:t>
            </a:r>
          </a:p>
          <a:p>
            <a:endParaRPr lang="en-GB" sz="1200" dirty="0" smtClean="0"/>
          </a:p>
          <a:p>
            <a:r>
              <a:rPr lang="en-GB" sz="1200" dirty="0" smtClean="0"/>
              <a:t>This </a:t>
            </a:r>
            <a:r>
              <a:rPr lang="en-GB" sz="1200" dirty="0"/>
              <a:t>initiative will focus on 4 main areas:- </a:t>
            </a:r>
          </a:p>
          <a:p>
            <a:r>
              <a:rPr lang="en-GB" sz="1200" b="1" dirty="0"/>
              <a:t>Physical </a:t>
            </a:r>
            <a:r>
              <a:rPr lang="en-GB" sz="1200" b="1" dirty="0" smtClean="0"/>
              <a:t>Wellbeing 	Mental Wellbeing	Social </a:t>
            </a:r>
            <a:r>
              <a:rPr lang="en-GB" sz="1200" b="1" dirty="0"/>
              <a:t>Wellbeing </a:t>
            </a:r>
            <a:r>
              <a:rPr lang="en-GB" sz="1200" b="1" dirty="0" smtClean="0"/>
              <a:t>	 </a:t>
            </a:r>
            <a:r>
              <a:rPr lang="en-GB" sz="1200" b="1" dirty="0"/>
              <a:t>Spiritual </a:t>
            </a:r>
            <a:r>
              <a:rPr lang="en-GB" sz="1200" b="1" dirty="0" smtClean="0"/>
              <a:t>Wellbeing</a:t>
            </a:r>
            <a:endParaRPr lang="en-GB" sz="1200" b="1" dirty="0"/>
          </a:p>
          <a:p>
            <a:endParaRPr lang="en-GB" sz="1200" dirty="0" smtClean="0"/>
          </a:p>
          <a:p>
            <a:r>
              <a:rPr lang="en-GB" sz="1200" dirty="0" smtClean="0"/>
              <a:t>Each </a:t>
            </a:r>
            <a:r>
              <a:rPr lang="en-GB" sz="1200" dirty="0"/>
              <a:t>year, there will be a calendar of events and initiatives to focusing </a:t>
            </a:r>
            <a:r>
              <a:rPr lang="en-GB" sz="1200" dirty="0" smtClean="0"/>
              <a:t> on </a:t>
            </a:r>
            <a:r>
              <a:rPr lang="en-GB" sz="1200" dirty="0"/>
              <a:t>each of these areas of Wellbeing.  There are many pre-existing </a:t>
            </a:r>
            <a:r>
              <a:rPr lang="en-GB" sz="1200" dirty="0" smtClean="0"/>
              <a:t>activities in </a:t>
            </a:r>
            <a:r>
              <a:rPr lang="en-GB" sz="1200" dirty="0"/>
              <a:t>school which already work towards these areas, but LearnWell will look</a:t>
            </a:r>
          </a:p>
          <a:p>
            <a:r>
              <a:rPr lang="en-GB" sz="1200" dirty="0"/>
              <a:t> to build on these and provide a comprehensive plan to </a:t>
            </a:r>
            <a:r>
              <a:rPr lang="en-GB" sz="1200" dirty="0" smtClean="0"/>
              <a:t>complement and </a:t>
            </a:r>
            <a:r>
              <a:rPr lang="en-GB" sz="1200" dirty="0"/>
              <a:t>enhance support.</a:t>
            </a:r>
          </a:p>
          <a:p>
            <a:r>
              <a:rPr lang="en-GB" sz="1200" dirty="0"/>
              <a:t> </a:t>
            </a:r>
          </a:p>
          <a:p>
            <a:r>
              <a:rPr lang="en-GB" sz="1200" dirty="0"/>
              <a:t>LearnWell also provides an umbrella term which allows us to calendar and catalogue the huge amount of and variety of activities, initiatives and supports which take place in school to support wellbeing. These vary in nature </a:t>
            </a:r>
            <a:r>
              <a:rPr lang="en-GB" sz="1200" dirty="0" smtClean="0"/>
              <a:t>and using this as term under one of the 4 areas of </a:t>
            </a:r>
            <a:r>
              <a:rPr lang="en-GB" sz="1200" dirty="0" err="1" smtClean="0"/>
              <a:t>Learnwell</a:t>
            </a:r>
            <a:r>
              <a:rPr lang="en-GB" sz="1200" dirty="0" smtClean="0"/>
              <a:t> will help to inform young </a:t>
            </a:r>
            <a:r>
              <a:rPr lang="en-GB" sz="1200" dirty="0"/>
              <a:t>people, parents and </a:t>
            </a:r>
            <a:r>
              <a:rPr lang="en-GB" sz="1200" dirty="0" smtClean="0"/>
              <a:t>partners. The aim is that the butterfly symbol will become synonymous with the support the school provides and that we prioritise the wellbeing of everyone in our community. </a:t>
            </a:r>
          </a:p>
          <a:p>
            <a:endParaRPr lang="en-GB" sz="1200" dirty="0"/>
          </a:p>
          <a:p>
            <a:r>
              <a:rPr lang="en-GB" sz="1200" dirty="0" smtClean="0"/>
              <a:t>Using </a:t>
            </a:r>
            <a:r>
              <a:rPr lang="en-GB" sz="1200" dirty="0"/>
              <a:t>the calendar, a blog, </a:t>
            </a:r>
            <a:r>
              <a:rPr lang="en-GB" sz="1200" dirty="0" smtClean="0"/>
              <a:t>leaflet, events </a:t>
            </a:r>
            <a:r>
              <a:rPr lang="en-GB" sz="1200" dirty="0"/>
              <a:t>and other methods of promotion will better show what we are doing as a school to support wellbeing. </a:t>
            </a:r>
          </a:p>
          <a:p>
            <a:r>
              <a:rPr lang="en-GB" sz="1200" dirty="0"/>
              <a:t> </a:t>
            </a:r>
          </a:p>
          <a:p>
            <a:r>
              <a:rPr lang="en-GB" sz="1200" dirty="0"/>
              <a:t>The 4 aspects of Wellbeing also gives a foundation for us to self-evaluate progress in each </a:t>
            </a:r>
            <a:r>
              <a:rPr lang="en-GB" sz="1200" dirty="0" smtClean="0"/>
              <a:t>area.</a:t>
            </a:r>
            <a:endParaRPr lang="en-GB" sz="1200" dirty="0"/>
          </a:p>
        </p:txBody>
      </p:sp>
    </p:spTree>
    <p:extLst>
      <p:ext uri="{BB962C8B-B14F-4D97-AF65-F5344CB8AC3E}">
        <p14:creationId xmlns:p14="http://schemas.microsoft.com/office/powerpoint/2010/main" val="30260458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Rectangle 3"/>
          <p:cNvSpPr/>
          <p:nvPr/>
        </p:nvSpPr>
        <p:spPr>
          <a:xfrm>
            <a:off x="377312" y="834892"/>
            <a:ext cx="8229600" cy="338554"/>
          </a:xfrm>
          <a:prstGeom prst="rect">
            <a:avLst/>
          </a:prstGeom>
        </p:spPr>
        <p:txBody>
          <a:bodyPr wrap="square">
            <a:spAutoFit/>
          </a:bodyPr>
          <a:lstStyle/>
          <a:p>
            <a:r>
              <a:rPr lang="en-GB" sz="1600" dirty="0" smtClean="0"/>
              <a:t> </a:t>
            </a:r>
          </a:p>
        </p:txBody>
      </p:sp>
      <p:pic>
        <p:nvPicPr>
          <p:cNvPr id="5" name="Picture 4"/>
          <p:cNvPicPr>
            <a:picLocks noChangeAspect="1"/>
          </p:cNvPicPr>
          <p:nvPr/>
        </p:nvPicPr>
        <p:blipFill>
          <a:blip r:embed="rId5"/>
          <a:stretch>
            <a:fillRect/>
          </a:stretch>
        </p:blipFill>
        <p:spPr>
          <a:xfrm>
            <a:off x="696162" y="1003811"/>
            <a:ext cx="7844912" cy="5303677"/>
          </a:xfrm>
          <a:prstGeom prst="rect">
            <a:avLst/>
          </a:prstGeom>
        </p:spPr>
      </p:pic>
      <p:sp>
        <p:nvSpPr>
          <p:cNvPr id="18" name="Rectangle 17"/>
          <p:cNvSpPr/>
          <p:nvPr/>
        </p:nvSpPr>
        <p:spPr>
          <a:xfrm>
            <a:off x="1464836" y="692289"/>
            <a:ext cx="6054551" cy="584775"/>
          </a:xfrm>
          <a:prstGeom prst="rect">
            <a:avLst/>
          </a:prstGeom>
        </p:spPr>
        <p:txBody>
          <a:bodyPr wrap="square">
            <a:spAutoFit/>
          </a:bodyPr>
          <a:lstStyle/>
          <a:p>
            <a:pPr algn="ctr"/>
            <a:r>
              <a:rPr lang="en-GB" sz="3200" b="1" dirty="0" smtClean="0"/>
              <a:t>What is LearnWell</a:t>
            </a:r>
            <a:endParaRPr lang="en-GB" sz="3200" b="1" dirty="0"/>
          </a:p>
        </p:txBody>
      </p:sp>
    </p:spTree>
    <p:extLst>
      <p:ext uri="{BB962C8B-B14F-4D97-AF65-F5344CB8AC3E}">
        <p14:creationId xmlns:p14="http://schemas.microsoft.com/office/powerpoint/2010/main" val="1812826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628650" y="1402050"/>
            <a:ext cx="7886700" cy="4774913"/>
          </a:xfrm>
        </p:spPr>
        <p:txBody>
          <a:bodyPr>
            <a:normAutofit/>
          </a:bodyPr>
          <a:lstStyle/>
          <a:p>
            <a:pPr marL="0" indent="0">
              <a:buNone/>
            </a:pPr>
            <a:r>
              <a:rPr lang="en-GB" sz="1600" b="1" dirty="0" smtClean="0"/>
              <a:t> </a:t>
            </a:r>
          </a:p>
          <a:p>
            <a:pPr marL="0" indent="0">
              <a:buNone/>
            </a:pPr>
            <a:endParaRPr lang="en-GB" sz="1600" b="1" dirty="0"/>
          </a:p>
          <a:p>
            <a:pPr marL="0" indent="0">
              <a:buNone/>
            </a:pPr>
            <a:endParaRPr lang="en-GB" sz="1600" b="1" dirty="0" smtClean="0"/>
          </a:p>
          <a:p>
            <a:pPr marL="0" indent="0">
              <a:buNone/>
            </a:pPr>
            <a:endParaRPr lang="en-GB" sz="1600" b="1" dirty="0"/>
          </a:p>
        </p:txBody>
      </p:sp>
      <p:sp>
        <p:nvSpPr>
          <p:cNvPr id="20" name="Rectangle 19"/>
          <p:cNvSpPr/>
          <p:nvPr/>
        </p:nvSpPr>
        <p:spPr>
          <a:xfrm>
            <a:off x="1464836" y="692289"/>
            <a:ext cx="6054551" cy="584775"/>
          </a:xfrm>
          <a:prstGeom prst="rect">
            <a:avLst/>
          </a:prstGeom>
        </p:spPr>
        <p:txBody>
          <a:bodyPr wrap="square">
            <a:spAutoFit/>
          </a:bodyPr>
          <a:lstStyle/>
          <a:p>
            <a:pPr algn="ctr"/>
            <a:r>
              <a:rPr lang="en-GB" sz="3200" b="1" dirty="0" smtClean="0"/>
              <a:t>What is LearnWell</a:t>
            </a:r>
            <a:endParaRPr lang="en-GB" sz="3200" b="1" dirty="0"/>
          </a:p>
        </p:txBody>
      </p:sp>
      <p:graphicFrame>
        <p:nvGraphicFramePr>
          <p:cNvPr id="4" name="Diagram 3"/>
          <p:cNvGraphicFramePr/>
          <p:nvPr>
            <p:extLst>
              <p:ext uri="{D42A27DB-BD31-4B8C-83A1-F6EECF244321}">
                <p14:modId xmlns:p14="http://schemas.microsoft.com/office/powerpoint/2010/main" val="97916134"/>
              </p:ext>
            </p:extLst>
          </p:nvPr>
        </p:nvGraphicFramePr>
        <p:xfrm>
          <a:off x="762000" y="1749020"/>
          <a:ext cx="7487688" cy="4228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7188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8"/>
          <p:cNvPicPr>
            <a:picLocks noGrp="1" noChangeAspect="1"/>
          </p:cNvPicPr>
          <p:nvPr>
            <p:ph idx="1"/>
          </p:nvPr>
        </p:nvPicPr>
        <p:blipFill>
          <a:blip r:embed="rId5"/>
          <a:stretch>
            <a:fillRect/>
          </a:stretch>
        </p:blipFill>
        <p:spPr>
          <a:xfrm>
            <a:off x="685800" y="762000"/>
            <a:ext cx="7620138" cy="5414963"/>
          </a:xfrm>
          <a:prstGeom prst="rect">
            <a:avLst/>
          </a:prstGeom>
        </p:spPr>
      </p:pic>
    </p:spTree>
    <p:extLst>
      <p:ext uri="{BB962C8B-B14F-4D97-AF65-F5344CB8AC3E}">
        <p14:creationId xmlns:p14="http://schemas.microsoft.com/office/powerpoint/2010/main" val="182441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693227" y="2895600"/>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762000" y="838200"/>
            <a:ext cx="7543938" cy="5257800"/>
          </a:xfrm>
          <a:prstGeom prst="rect">
            <a:avLst/>
          </a:prstGeom>
        </p:spPr>
      </p:pic>
    </p:spTree>
    <p:extLst>
      <p:ext uri="{BB962C8B-B14F-4D97-AF65-F5344CB8AC3E}">
        <p14:creationId xmlns:p14="http://schemas.microsoft.com/office/powerpoint/2010/main" val="226255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sp>
        <p:nvSpPr>
          <p:cNvPr id="17414" name="AutoShape 6" descr="2Q=="/>
          <p:cNvSpPr>
            <a:spLocks noChangeAspect="1" noChangeArrowheads="1"/>
          </p:cNvSpPr>
          <p:nvPr/>
        </p:nvSpPr>
        <p:spPr bwMode="auto">
          <a:xfrm>
            <a:off x="3693227" y="2895600"/>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18" name="Picture 4" descr="workingtoge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6019801"/>
            <a:ext cx="5002261" cy="67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609600" y="838200"/>
            <a:ext cx="7696338" cy="5257800"/>
          </a:xfrm>
          <a:prstGeom prst="rect">
            <a:avLst/>
          </a:prstGeom>
        </p:spPr>
      </p:pic>
    </p:spTree>
    <p:extLst>
      <p:ext uri="{BB962C8B-B14F-4D97-AF65-F5344CB8AC3E}">
        <p14:creationId xmlns:p14="http://schemas.microsoft.com/office/powerpoint/2010/main" val="23193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1594</TotalTime>
  <Words>775</Words>
  <Application>Microsoft Office PowerPoint</Application>
  <PresentationFormat>On-screen Show (4:3)</PresentationFormat>
  <Paragraphs>85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Baskerville Old Face</vt:lpstr>
      <vt:lpstr>Calibri</vt:lpstr>
      <vt:lpstr>Calibri Light</vt:lpstr>
      <vt:lpstr>Gill Sans</vt:lpstr>
      <vt:lpstr>Office Theme</vt:lpstr>
      <vt:lpstr>  </vt:lpstr>
      <vt:lpstr>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SQA assembly</dc:title>
  <dc:creator>Marjorie</dc:creator>
  <cp:lastModifiedBy>Boyle, Andrew (Education)</cp:lastModifiedBy>
  <cp:revision>76</cp:revision>
  <cp:lastPrinted>2017-08-18T11:04:52Z</cp:lastPrinted>
  <dcterms:created xsi:type="dcterms:W3CDTF">2016-04-24T10:44:03Z</dcterms:created>
  <dcterms:modified xsi:type="dcterms:W3CDTF">2022-01-20T14:19:38Z</dcterms:modified>
</cp:coreProperties>
</file>