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88" r:id="rId2"/>
    <p:sldId id="423" r:id="rId3"/>
    <p:sldId id="390" r:id="rId4"/>
    <p:sldId id="391" r:id="rId5"/>
    <p:sldId id="396" r:id="rId6"/>
    <p:sldId id="399" r:id="rId7"/>
    <p:sldId id="424" r:id="rId8"/>
    <p:sldId id="397" r:id="rId9"/>
    <p:sldId id="398" r:id="rId10"/>
    <p:sldId id="401" r:id="rId11"/>
    <p:sldId id="402" r:id="rId12"/>
    <p:sldId id="403" r:id="rId13"/>
    <p:sldId id="404" r:id="rId14"/>
    <p:sldId id="421" r:id="rId15"/>
    <p:sldId id="425" r:id="rId16"/>
    <p:sldId id="426" r:id="rId17"/>
    <p:sldId id="428" r:id="rId18"/>
    <p:sldId id="427" r:id="rId19"/>
    <p:sldId id="429" r:id="rId20"/>
    <p:sldId id="411" r:id="rId21"/>
    <p:sldId id="430" r:id="rId22"/>
    <p:sldId id="414" r:id="rId23"/>
    <p:sldId id="432" r:id="rId24"/>
    <p:sldId id="420" r:id="rId25"/>
    <p:sldId id="419" r:id="rId26"/>
    <p:sldId id="431" r:id="rId27"/>
    <p:sldId id="416" r:id="rId28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66E9"/>
    <a:srgbClr val="EB4393"/>
    <a:srgbClr val="DA9AEA"/>
    <a:srgbClr val="F9ECFA"/>
    <a:srgbClr val="EDC8F0"/>
    <a:srgbClr val="FDF9FD"/>
    <a:srgbClr val="EDC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07"/>
    <p:restoredTop sz="94665"/>
  </p:normalViewPr>
  <p:slideViewPr>
    <p:cSldViewPr snapToGrid="0" snapToObjects="1">
      <p:cViewPr varScale="1">
        <p:scale>
          <a:sx n="86" d="100"/>
          <a:sy n="86" d="100"/>
        </p:scale>
        <p:origin x="10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A960F-D0B5-4429-9121-B6BC75D61D66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B6817-96FD-450C-ACB2-555C8C8DF2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70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06451-B959-C34E-BA95-BAE56A0DD58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12C44-4076-5744-BB9C-6F3403E7A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43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602D-B928-0C44-89EF-6BE600D79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EE8EF-E15F-9044-8758-A0D386A4F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E315D-78AD-9C46-BEB4-659D0DC8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41CD0-18A4-A04C-ACC4-2C45C44C0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AD932-3A81-824A-8F76-4236426A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2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AD79-F683-6749-A5B1-69E13E61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D29B5-AAE7-0443-8565-C99A080A2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99C58-F976-9B49-BE07-DB079BB8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C1D60-BBBA-EE46-B46A-E7789F38A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831C8-A2F6-3143-905C-247850DB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6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11F266-6CBB-8444-95B3-A130372F2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CFDF2-DE3C-DA43-B24B-4D83DF119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71806-5D6B-9249-AF45-6818B0E0A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CCA72-A0DE-A043-813C-CCE77F04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87E2A-D4ED-0842-BB78-6E781197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3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974ED-D3BE-104F-B28B-8E1AC5783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ACDFF-328C-8746-B1DC-E2EB2BB65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02DBD-71B5-CB41-911C-5B2A600E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44088-35DA-4444-A616-69869B66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3B7D7-0FCD-A54E-A6D8-AC66FBC8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0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12D3-4407-8444-9B1A-1CF6B36DB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BAEA4-35E9-6F42-A814-800A470D1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AD8CB-4161-D548-84CF-5D5BA52D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5124F-AD2F-5D4F-A818-9B43221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AF60E-C1B4-CB43-A54B-16FAA11AB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1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C970-D84D-A248-A65A-B69CC1FA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6FB35-852A-E642-842F-77298706F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FA59F-5781-D54F-8694-7A5B0CF18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0842F-B47E-744A-81C5-B6B8E511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3B199-56C9-4E48-9C00-C26150AD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5E626-0D1D-CC4B-B417-B813FFF7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2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13FB-B019-1049-BDFE-F40EA5ED5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15ED5-4461-F344-8B0E-7602688EE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D40DD-AE48-984E-93E5-92F352C0D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ECDB2-5D31-CE48-AE0D-A669E7803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F764A8-65CF-F44C-BEF7-652B1A608E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C664CC-01AF-A94C-80EC-07B516C8C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1315A2-98C0-AB45-96D2-2951AC7C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9DCF0C-2C10-1143-9767-1C74D533D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1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E75E-332D-5C47-B341-30B9611B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F9004-2FA5-4347-BF14-0F6289F2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4968E-0C7A-6742-946F-287742AC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603E1-399A-6847-862B-85D268AA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5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70BF9C-2951-3B44-B564-A76BB2E2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A0EF0D-6910-DF42-9FB3-E0349F69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D3D20-55FB-BC46-9662-FD523F138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7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94867-470D-F848-A993-E587000D7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A504E-6CEF-F44A-AE7E-7D8126AF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74AF6-0789-9043-B49C-311A10D76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936B4-D305-E645-AEAF-B8266D7C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FF88A-C6EA-DD49-A1CE-31118B224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D1995-CF34-8D43-A3FB-621EDA8A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8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02DF-EEF2-6E41-89BE-9D4F8CA7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55F818-F7DE-324E-9C00-6F85319E3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4D566-0404-F54A-A304-970B0908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9D6E3-E952-A648-BFA9-A163B1EE8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F4E77-6B92-074D-9339-A4959633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7DD09-0030-2B41-982B-FC55B00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4CBFE1-0284-4D49-9323-1B1A4E625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7697C-965F-954D-8C9F-B7FC2D7F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1B9B0-52A6-8345-8016-3032ADEC3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D76E8-07B1-6A4A-89EB-18AADB20C650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26107-A3FE-514C-AA56-5CA7298C4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83F4-C935-C640-B135-7ECF5250F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CB78-3C64-2D45-A458-5C5E64A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6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0674A-1845-6B4D-837A-5CB2DF579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28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Tuesday 3/12/2019 </a:t>
            </a:r>
            <a:endParaRPr lang="en-US" sz="4800" b="1" u="sng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34255-C1AD-A145-9491-4F65BC79C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84632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1500" b="1" dirty="0">
                <a:solidFill>
                  <a:srgbClr val="7030A0"/>
                </a:solidFill>
                <a:latin typeface="Comic Sans MS" panose="030F0902030302020204" pitchFamily="66" charset="0"/>
              </a:rPr>
              <a:t>Skills: Support and Oppose </a:t>
            </a:r>
          </a:p>
        </p:txBody>
      </p:sp>
    </p:spTree>
    <p:extLst>
      <p:ext uri="{BB962C8B-B14F-4D97-AF65-F5344CB8AC3E}">
        <p14:creationId xmlns:p14="http://schemas.microsoft.com/office/powerpoint/2010/main" val="3054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0BC8-89D3-4446-AC57-AE562D2A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F78EE5-D2C0-DE4D-AF1E-FC19AD093913}"/>
              </a:ext>
            </a:extLst>
          </p:cNvPr>
          <p:cNvSpPr txBox="1"/>
          <p:nvPr/>
        </p:nvSpPr>
        <p:spPr>
          <a:xfrm>
            <a:off x="2606566" y="214210"/>
            <a:ext cx="71995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902030302020204" pitchFamily="66" charset="0"/>
              </a:rPr>
              <a:t>SOURCE 2 </a:t>
            </a:r>
          </a:p>
        </p:txBody>
      </p:sp>
      <p:sp>
        <p:nvSpPr>
          <p:cNvPr id="14" name="Text Box 141">
            <a:extLst>
              <a:ext uri="{FF2B5EF4-FFF2-40B4-BE49-F238E27FC236}">
                <a16:creationId xmlns:a16="http://schemas.microsoft.com/office/drawing/2014/main" id="{132C3E43-3160-6F41-A6D3-428631374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37091"/>
            <a:ext cx="11251769" cy="164902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Comic Sans MS" panose="030F0702030302020204" pitchFamily="66" charset="0"/>
                <a:ea typeface="SimSun" panose="02010600030101010101" pitchFamily="2" charset="-122"/>
              </a:rPr>
              <a:t>Having free healthcare in the UK is better than having to pay for healthcare in the USA. </a:t>
            </a:r>
            <a:endParaRPr lang="en-US" altLang="zh-CN" sz="2800" b="1" dirty="0">
              <a:latin typeface="Comic Sans MS" panose="030F0702030302020204" pitchFamily="66" charset="0"/>
              <a:ea typeface="SimSun" panose="02010600030101010101" pitchFamily="2" charset="-122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2400" b="1" dirty="0">
              <a:latin typeface="Comic Sans MS" panose="030F0702030302020204" pitchFamily="66" charset="0"/>
              <a:ea typeface="SimSun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i="1" dirty="0">
                <a:latin typeface="Comic Sans MS" panose="030F0702030302020204" pitchFamily="66" charset="0"/>
                <a:ea typeface="SimSun" panose="02010600030101010101" pitchFamily="2" charset="-122"/>
              </a:rPr>
              <a:t>View of Tracy Knowles</a:t>
            </a:r>
            <a:endParaRPr lang="en-US" altLang="zh-CN" sz="4000" b="1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98367"/>
              </p:ext>
            </p:extLst>
          </p:nvPr>
        </p:nvGraphicFramePr>
        <p:xfrm>
          <a:off x="1074548" y="1011456"/>
          <a:ext cx="10042904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0726">
                  <a:extLst>
                    <a:ext uri="{9D8B030D-6E8A-4147-A177-3AD203B41FA5}">
                      <a16:colId xmlns:a16="http://schemas.microsoft.com/office/drawing/2014/main" val="2204443730"/>
                    </a:ext>
                  </a:extLst>
                </a:gridCol>
                <a:gridCol w="2510726">
                  <a:extLst>
                    <a:ext uri="{9D8B030D-6E8A-4147-A177-3AD203B41FA5}">
                      <a16:colId xmlns:a16="http://schemas.microsoft.com/office/drawing/2014/main" val="6237844"/>
                    </a:ext>
                  </a:extLst>
                </a:gridCol>
                <a:gridCol w="2510726">
                  <a:extLst>
                    <a:ext uri="{9D8B030D-6E8A-4147-A177-3AD203B41FA5}">
                      <a16:colId xmlns:a16="http://schemas.microsoft.com/office/drawing/2014/main" val="3531088404"/>
                    </a:ext>
                  </a:extLst>
                </a:gridCol>
                <a:gridCol w="2510726">
                  <a:extLst>
                    <a:ext uri="{9D8B030D-6E8A-4147-A177-3AD203B41FA5}">
                      <a16:colId xmlns:a16="http://schemas.microsoft.com/office/drawing/2014/main" val="3617360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Free Healthcare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Number of deaths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in 2018 because people couldn’t afford to pay for healthcare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Have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to pay for healthcare, i.e. doctors appointments, hospital visits, medication </a:t>
                      </a:r>
                      <a:r>
                        <a:rPr lang="en-GB" sz="2400" baseline="0" dirty="0" err="1">
                          <a:latin typeface="Comic Sans MS" panose="030F0702030302020204" pitchFamily="66" charset="0"/>
                        </a:rPr>
                        <a:t>etc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Comic Sans MS" panose="030F0702030302020204" pitchFamily="66" charset="0"/>
                        </a:rPr>
                        <a:t>Number of deaths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in 2018 because people couldn’t afford to pay for healthcare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566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omic Sans MS" panose="030F0702030302020204" pitchFamily="66" charset="0"/>
                        </a:rPr>
                        <a:t>United Kingdom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omic Sans MS" panose="030F0702030302020204" pitchFamily="66" charset="0"/>
                        </a:rPr>
                        <a:t>United States of America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omic Sans MS" panose="030F0702030302020204" pitchFamily="66" charset="0"/>
                        </a:rPr>
                        <a:t>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215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5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39" y="1305734"/>
            <a:ext cx="11205275" cy="490908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rgbClr val="FF3399"/>
                </a:solidFill>
                <a:latin typeface="Comic Sans MS" panose="030F0702030302020204" pitchFamily="66" charset="0"/>
              </a:rPr>
              <a:t>I support the view of Tracy Knowles when she says </a:t>
            </a:r>
            <a:r>
              <a:rPr lang="en-US" sz="3600" dirty="0">
                <a:latin typeface="Comic Sans MS" panose="030F0702030302020204" pitchFamily="66" charset="0"/>
                <a:ea typeface="SimSun" panose="02010600030101010101" pitchFamily="2" charset="-122"/>
              </a:rPr>
              <a:t>“H</a:t>
            </a:r>
            <a:r>
              <a:rPr lang="en-US" altLang="zh-CN" sz="3600" dirty="0">
                <a:latin typeface="Comic Sans MS" panose="030F0702030302020204" pitchFamily="66" charset="0"/>
                <a:ea typeface="SimSun" panose="02010600030101010101" pitchFamily="2" charset="-122"/>
              </a:rPr>
              <a:t>aving free healthcare in the UK is better than having to pay for healthcare in the USA.”</a:t>
            </a:r>
            <a:endParaRPr lang="en-US" altLang="zh-CN" sz="4000" b="1" dirty="0">
              <a:latin typeface="Comic Sans MS" panose="030F0702030302020204" pitchFamily="66" charset="0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sz="36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2 shows </a:t>
            </a:r>
            <a:r>
              <a:rPr lang="en-US" sz="3600" dirty="0">
                <a:latin typeface="Comic Sans MS" panose="030F0902030302020204" pitchFamily="66" charset="0"/>
              </a:rPr>
              <a:t>in 2018 0 people died in the UK because they couldn’t afford healthcare compared to 45,000 people in the USA where they have to pay for healthcare.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022888" y="194563"/>
            <a:ext cx="9872420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23725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0BC8-89D3-4446-AC57-AE562D2A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F78EE5-D2C0-DE4D-AF1E-FC19AD093913}"/>
              </a:ext>
            </a:extLst>
          </p:cNvPr>
          <p:cNvSpPr txBox="1"/>
          <p:nvPr/>
        </p:nvSpPr>
        <p:spPr>
          <a:xfrm>
            <a:off x="2606566" y="365125"/>
            <a:ext cx="719958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omic Sans MS" panose="030F0902030302020204" pitchFamily="66" charset="0"/>
              </a:rPr>
              <a:t>SOURCE 3 </a:t>
            </a:r>
          </a:p>
        </p:txBody>
      </p:sp>
      <p:sp>
        <p:nvSpPr>
          <p:cNvPr id="14" name="Text Box 141">
            <a:extLst>
              <a:ext uri="{FF2B5EF4-FFF2-40B4-BE49-F238E27FC236}">
                <a16:creationId xmlns:a16="http://schemas.microsoft.com/office/drawing/2014/main" id="{132C3E43-3160-6F41-A6D3-428631374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444" y="4901441"/>
            <a:ext cx="11220773" cy="165745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800" b="1" dirty="0">
                <a:latin typeface="Comic Sans MS" panose="030F0702030302020204" pitchFamily="66" charset="0"/>
                <a:ea typeface="SimSun" panose="02010600030101010101" pitchFamily="2" charset="-122"/>
              </a:rPr>
              <a:t>Most pupils in St Joseph’s Academy found the 2018 National 5 </a:t>
            </a:r>
            <a:r>
              <a:rPr lang="en-US" altLang="zh-CN" sz="2800" b="1" dirty="0" err="1">
                <a:latin typeface="Comic Sans MS" panose="030F0702030302020204" pitchFamily="66" charset="0"/>
                <a:ea typeface="SimSun" panose="02010600030101010101" pitchFamily="2" charset="-122"/>
              </a:rPr>
              <a:t>Maths</a:t>
            </a:r>
            <a:r>
              <a:rPr lang="en-US" altLang="zh-CN" sz="2800" b="1" dirty="0">
                <a:latin typeface="Comic Sans MS" panose="030F0702030302020204" pitchFamily="66" charset="0"/>
                <a:ea typeface="SimSun" panose="02010600030101010101" pitchFamily="2" charset="-122"/>
              </a:rPr>
              <a:t> exam very difficult. </a:t>
            </a:r>
            <a:endParaRPr lang="en-US" altLang="zh-CN" sz="3200" b="1" dirty="0">
              <a:latin typeface="Comic Sans MS" panose="030F0702030302020204" pitchFamily="66" charset="0"/>
              <a:ea typeface="SimSun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latin typeface="Comic Sans MS" panose="030F0702030302020204" pitchFamily="66" charset="0"/>
              <a:ea typeface="SimSun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i="1" dirty="0">
                <a:latin typeface="Comic Sans MS" panose="030F0702030302020204" pitchFamily="66" charset="0"/>
                <a:ea typeface="SimSun" panose="02010600030101010101" pitchFamily="2" charset="-122"/>
              </a:rPr>
              <a:t>View of </a:t>
            </a:r>
            <a:r>
              <a:rPr lang="en-US" altLang="zh-CN" sz="2400" b="1" i="1" dirty="0" err="1">
                <a:latin typeface="Comic Sans MS" panose="030F0702030302020204" pitchFamily="66" charset="0"/>
                <a:ea typeface="SimSun" panose="02010600030101010101" pitchFamily="2" charset="-122"/>
              </a:rPr>
              <a:t>Mr</a:t>
            </a:r>
            <a:r>
              <a:rPr lang="en-US" altLang="zh-CN" sz="2400" b="1" i="1" dirty="0">
                <a:latin typeface="Comic Sans MS" panose="030F0702030302020204" pitchFamily="66" charset="0"/>
                <a:ea typeface="SimSun" panose="02010600030101010101" pitchFamily="2" charset="-122"/>
              </a:rPr>
              <a:t> Johnstone, Head of </a:t>
            </a:r>
            <a:r>
              <a:rPr lang="en-US" altLang="zh-CN" sz="2400" b="1" i="1" dirty="0" err="1">
                <a:latin typeface="Comic Sans MS" panose="030F0702030302020204" pitchFamily="66" charset="0"/>
                <a:ea typeface="SimSun" panose="02010600030101010101" pitchFamily="2" charset="-122"/>
              </a:rPr>
              <a:t>Maths</a:t>
            </a:r>
            <a:r>
              <a:rPr lang="en-US" altLang="zh-CN" sz="2400" b="1" i="1" dirty="0">
                <a:latin typeface="Comic Sans MS" panose="030F0702030302020204" pitchFamily="66" charset="0"/>
                <a:ea typeface="SimSun" panose="02010600030101010101" pitchFamily="2" charset="-122"/>
              </a:rPr>
              <a:t> at St Joseph’s Academy</a:t>
            </a:r>
            <a:endParaRPr lang="en-US" altLang="zh-CN" sz="36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61679"/>
              </p:ext>
            </p:extLst>
          </p:nvPr>
        </p:nvGraphicFramePr>
        <p:xfrm>
          <a:off x="1441339" y="2345871"/>
          <a:ext cx="942297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1486">
                  <a:extLst>
                    <a:ext uri="{9D8B030D-6E8A-4147-A177-3AD203B41FA5}">
                      <a16:colId xmlns:a16="http://schemas.microsoft.com/office/drawing/2014/main" val="3052400984"/>
                    </a:ext>
                  </a:extLst>
                </a:gridCol>
                <a:gridCol w="4711486">
                  <a:extLst>
                    <a:ext uri="{9D8B030D-6E8A-4147-A177-3AD203B41FA5}">
                      <a16:colId xmlns:a16="http://schemas.microsoft.com/office/drawing/2014/main" val="396520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sz="3600" baseline="0" dirty="0">
                          <a:latin typeface="Comic Sans MS" panose="030F0702030302020204" pitchFamily="66" charset="0"/>
                        </a:rPr>
                        <a:t> 2018 Maths Exam Was Very Easy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Comic Sans MS" panose="030F0702030302020204" pitchFamily="66" charset="0"/>
                        </a:rPr>
                        <a:t>The 2018 Maths</a:t>
                      </a:r>
                      <a:r>
                        <a:rPr lang="en-GB" sz="3600" baseline="0" dirty="0">
                          <a:latin typeface="Comic Sans MS" panose="030F0702030302020204" pitchFamily="66" charset="0"/>
                        </a:rPr>
                        <a:t> Exam was Very Difficult</a:t>
                      </a:r>
                      <a:endParaRPr lang="en-GB" sz="3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09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latin typeface="Comic Sans MS" panose="030F0702030302020204" pitchFamily="66" charset="0"/>
                        </a:rPr>
                        <a:t>Agree = 267 pupils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1" dirty="0">
                          <a:latin typeface="Comic Sans MS" panose="030F0702030302020204" pitchFamily="66" charset="0"/>
                        </a:rPr>
                        <a:t>Agree = 172 pupils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4570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3F78EE5-D2C0-DE4D-AF1E-FC19AD093913}"/>
              </a:ext>
            </a:extLst>
          </p:cNvPr>
          <p:cNvSpPr txBox="1"/>
          <p:nvPr/>
        </p:nvSpPr>
        <p:spPr>
          <a:xfrm>
            <a:off x="838200" y="1213634"/>
            <a:ext cx="10515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omic Sans MS" panose="030F0902030302020204" pitchFamily="66" charset="0"/>
              </a:rPr>
              <a:t>Survey results of St Joseph’s Academy pupils about how they found the 2018 National 5 </a:t>
            </a:r>
            <a:r>
              <a:rPr lang="en-US" sz="2800" b="1" dirty="0" err="1">
                <a:latin typeface="Comic Sans MS" panose="030F0902030302020204" pitchFamily="66" charset="0"/>
              </a:rPr>
              <a:t>Maths</a:t>
            </a:r>
            <a:r>
              <a:rPr lang="en-US" sz="2800" b="1" dirty="0">
                <a:latin typeface="Comic Sans MS" panose="030F0902030302020204" pitchFamily="66" charset="0"/>
              </a:rPr>
              <a:t> exam:</a:t>
            </a:r>
          </a:p>
        </p:txBody>
      </p:sp>
    </p:spTree>
    <p:extLst>
      <p:ext uri="{BB962C8B-B14F-4D97-AF65-F5344CB8AC3E}">
        <p14:creationId xmlns:p14="http://schemas.microsoft.com/office/powerpoint/2010/main" val="16533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389" y="1600201"/>
            <a:ext cx="10135891" cy="452596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FF3399"/>
                </a:solidFill>
                <a:latin typeface="Comic Sans MS" panose="030F0902030302020204" pitchFamily="66" charset="0"/>
              </a:rPr>
              <a:t>I </a:t>
            </a:r>
            <a:r>
              <a:rPr lang="en-US" b="1" u="sng" dirty="0">
                <a:solidFill>
                  <a:srgbClr val="7030A0"/>
                </a:solidFill>
                <a:latin typeface="Comic Sans MS" panose="030F0902030302020204" pitchFamily="66" charset="0"/>
              </a:rPr>
              <a:t>oppose</a:t>
            </a:r>
            <a:r>
              <a:rPr lang="en-US" b="1" dirty="0">
                <a:solidFill>
                  <a:srgbClr val="FF3399"/>
                </a:solidFill>
                <a:latin typeface="Comic Sans MS" panose="030F0902030302020204" pitchFamily="66" charset="0"/>
              </a:rPr>
              <a:t> the view of </a:t>
            </a:r>
            <a:r>
              <a:rPr lang="en-US" b="1" dirty="0" err="1">
                <a:solidFill>
                  <a:srgbClr val="FF3399"/>
                </a:solidFill>
                <a:latin typeface="Comic Sans MS" panose="030F0902030302020204" pitchFamily="66" charset="0"/>
              </a:rPr>
              <a:t>Mr</a:t>
            </a:r>
            <a:r>
              <a:rPr lang="en-US" b="1" dirty="0">
                <a:solidFill>
                  <a:srgbClr val="FF3399"/>
                </a:solidFill>
                <a:latin typeface="Comic Sans MS" panose="030F0902030302020204" pitchFamily="66" charset="0"/>
              </a:rPr>
              <a:t> Johnstone when he says “</a:t>
            </a:r>
            <a:r>
              <a:rPr lang="en-US" altLang="zh-CN" sz="3200" dirty="0">
                <a:latin typeface="Comic Sans MS" panose="030F0902030302020204" pitchFamily="66" charset="0"/>
                <a:ea typeface="SimSun" panose="02010600030101010101" pitchFamily="2" charset="-122"/>
              </a:rPr>
              <a:t>Most pupils in St Joseph’s Academy found the 2018 National 5 Math exam very difficult.” </a:t>
            </a:r>
            <a:endParaRPr lang="en-US" altLang="zh-CN" sz="36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32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sz="32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3 shows that </a:t>
            </a:r>
            <a:r>
              <a:rPr lang="en-US" sz="3200" dirty="0">
                <a:latin typeface="Comic Sans MS" panose="030F0902030302020204" pitchFamily="66" charset="0"/>
              </a:rPr>
              <a:t>267 pupils said they found the 2018 N5 exam to be very easy compared to only 172 pupils who said they found the exam very difficult.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007389" y="427038"/>
            <a:ext cx="10135891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10723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0BC8-89D3-4446-AC57-AE562D2A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F78EE5-D2C0-DE4D-AF1E-FC19AD093913}"/>
              </a:ext>
            </a:extLst>
          </p:cNvPr>
          <p:cNvSpPr txBox="1"/>
          <p:nvPr/>
        </p:nvSpPr>
        <p:spPr>
          <a:xfrm>
            <a:off x="1039210" y="386157"/>
            <a:ext cx="1011358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mic Sans MS" panose="030F0902030302020204" pitchFamily="66" charset="0"/>
              </a:rPr>
              <a:t>SOURCE 3 </a:t>
            </a:r>
          </a:p>
        </p:txBody>
      </p:sp>
      <p:sp>
        <p:nvSpPr>
          <p:cNvPr id="14" name="Text Box 141">
            <a:extLst>
              <a:ext uri="{FF2B5EF4-FFF2-40B4-BE49-F238E27FC236}">
                <a16:creationId xmlns:a16="http://schemas.microsoft.com/office/drawing/2014/main" id="{132C3E43-3160-6F41-A6D3-428631374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89" y="4954394"/>
            <a:ext cx="11121674" cy="13255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Comic Sans MS" panose="030F0902030302020204" pitchFamily="66" charset="0"/>
                <a:ea typeface="SimSun" panose="02010600030101010101" pitchFamily="2" charset="-122"/>
              </a:rPr>
              <a:t>Computing is the most popular subject at St Joseph’s Academy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400" b="1" i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i="1" dirty="0">
                <a:latin typeface="Comic Sans MS" panose="030F0902030302020204" pitchFamily="66" charset="0"/>
                <a:ea typeface="SimSun" panose="02010600030101010101" pitchFamily="2" charset="-122"/>
              </a:rPr>
              <a:t>View of Matthew Lewis, S6 pupil</a:t>
            </a:r>
            <a:endParaRPr lang="en-US" altLang="zh-CN" sz="3600" i="1" dirty="0">
              <a:latin typeface="Comic Sans MS" panose="030F09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F78EE5-D2C0-DE4D-AF1E-FC19AD093913}"/>
              </a:ext>
            </a:extLst>
          </p:cNvPr>
          <p:cNvSpPr txBox="1"/>
          <p:nvPr/>
        </p:nvSpPr>
        <p:spPr>
          <a:xfrm>
            <a:off x="2496207" y="1359403"/>
            <a:ext cx="7199586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mic Sans MS" panose="030F0902030302020204" pitchFamily="66" charset="0"/>
              </a:rPr>
              <a:t>Survey results of St Joseph’s Academy pupils about how they found the 2018 National 5 </a:t>
            </a:r>
            <a:r>
              <a:rPr lang="en-US" sz="2000" b="1" dirty="0" err="1">
                <a:latin typeface="Comic Sans MS" panose="030F0902030302020204" pitchFamily="66" charset="0"/>
              </a:rPr>
              <a:t>Maths</a:t>
            </a:r>
            <a:r>
              <a:rPr lang="en-US" sz="2000" b="1" dirty="0">
                <a:latin typeface="Comic Sans MS" panose="030F0902030302020204" pitchFamily="66" charset="0"/>
              </a:rPr>
              <a:t> exam: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004795"/>
              </p:ext>
            </p:extLst>
          </p:nvPr>
        </p:nvGraphicFramePr>
        <p:xfrm>
          <a:off x="637189" y="1240824"/>
          <a:ext cx="1112167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0837">
                  <a:extLst>
                    <a:ext uri="{9D8B030D-6E8A-4147-A177-3AD203B41FA5}">
                      <a16:colId xmlns:a16="http://schemas.microsoft.com/office/drawing/2014/main" val="1393489712"/>
                    </a:ext>
                  </a:extLst>
                </a:gridCol>
                <a:gridCol w="5560837">
                  <a:extLst>
                    <a:ext uri="{9D8B030D-6E8A-4147-A177-3AD203B41FA5}">
                      <a16:colId xmlns:a16="http://schemas.microsoft.com/office/drawing/2014/main" val="2351372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Number</a:t>
                      </a:r>
                      <a:r>
                        <a:rPr lang="en-GB" sz="3200" baseline="0" dirty="0">
                          <a:latin typeface="Comic Sans MS" panose="030F0902030302020204" pitchFamily="66" charset="0"/>
                        </a:rPr>
                        <a:t> of votes as best subject</a:t>
                      </a:r>
                      <a:endParaRPr lang="en-GB" sz="32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39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546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4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Social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28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Art and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>
                          <a:latin typeface="Comic Sans MS" panose="030F0902030302020204" pitchFamily="66" charset="0"/>
                        </a:rPr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643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389" y="1503949"/>
            <a:ext cx="10135891" cy="492701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>
                <a:solidFill>
                  <a:srgbClr val="FF3399"/>
                </a:solidFill>
                <a:latin typeface="Comic Sans MS" panose="030F0902030302020204" pitchFamily="66" charset="0"/>
              </a:rPr>
              <a:t>I </a:t>
            </a:r>
            <a:r>
              <a:rPr lang="en-US" sz="3200" b="1" u="sng" dirty="0">
                <a:solidFill>
                  <a:srgbClr val="7030A0"/>
                </a:solidFill>
                <a:latin typeface="Comic Sans MS" panose="030F0902030302020204" pitchFamily="66" charset="0"/>
              </a:rPr>
              <a:t>oppose</a:t>
            </a:r>
            <a:r>
              <a:rPr lang="en-US" sz="3200" b="1" dirty="0">
                <a:solidFill>
                  <a:srgbClr val="FF3399"/>
                </a:solidFill>
                <a:latin typeface="Comic Sans MS" panose="030F0902030302020204" pitchFamily="66" charset="0"/>
              </a:rPr>
              <a:t> the view of Matthew Lewis when he says </a:t>
            </a:r>
            <a:r>
              <a:rPr lang="en-US" sz="3200" b="1" dirty="0">
                <a:latin typeface="Comic Sans MS" panose="030F0902030302020204" pitchFamily="66" charset="0"/>
              </a:rPr>
              <a:t>“</a:t>
            </a:r>
            <a:r>
              <a:rPr lang="en-US" altLang="zh-CN" sz="3600" dirty="0">
                <a:latin typeface="Comic Sans MS" panose="030F0902030302020204" pitchFamily="66" charset="0"/>
                <a:ea typeface="SimSun" panose="02010600030101010101" pitchFamily="2" charset="-122"/>
              </a:rPr>
              <a:t>Computing is the most popular subject at St Joseph’s Academy.”</a:t>
            </a:r>
            <a:endParaRPr lang="en-US" altLang="zh-CN" sz="40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36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sz="36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3 shows that </a:t>
            </a:r>
            <a:r>
              <a:rPr lang="en-US" sz="3600" dirty="0">
                <a:latin typeface="Comic Sans MS" panose="030F0902030302020204" pitchFamily="66" charset="0"/>
              </a:rPr>
              <a:t>only 178 pupils voted computing as being the best subject, compared to </a:t>
            </a:r>
            <a:r>
              <a:rPr lang="en-US" sz="3600" dirty="0" smtClean="0">
                <a:latin typeface="Comic Sans MS" panose="030F0902030302020204" pitchFamily="66" charset="0"/>
              </a:rPr>
              <a:t>Social Subjects that </a:t>
            </a:r>
            <a:r>
              <a:rPr lang="en-US" sz="3600" dirty="0">
                <a:latin typeface="Comic Sans MS" panose="030F0902030302020204" pitchFamily="66" charset="0"/>
              </a:rPr>
              <a:t>had </a:t>
            </a:r>
            <a:r>
              <a:rPr lang="en-US" sz="3600" dirty="0" smtClean="0">
                <a:latin typeface="Comic Sans MS" panose="030F0902030302020204" pitchFamily="66" charset="0"/>
              </a:rPr>
              <a:t>201 </a:t>
            </a:r>
            <a:r>
              <a:rPr lang="en-US" sz="3600" dirty="0">
                <a:latin typeface="Comic Sans MS" panose="030F0902030302020204" pitchFamily="66" charset="0"/>
              </a:rPr>
              <a:t>votes.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007389" y="427038"/>
            <a:ext cx="10135891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28811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24E8D69A-CE56-B84D-AD4F-D749D807A1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925" y="1138926"/>
            <a:ext cx="11486147" cy="2783431"/>
          </a:xfr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9DE92606-ED5D-6649-A1DA-D0ED214320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348979"/>
            <a:ext cx="10515600" cy="5355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mic Sans MS" panose="030F0902030302020204" pitchFamily="66" charset="0"/>
              </a:rPr>
              <a:t>SOURCE 1 </a:t>
            </a:r>
          </a:p>
        </p:txBody>
      </p:sp>
      <p:sp>
        <p:nvSpPr>
          <p:cNvPr id="10" name="Text Box 141">
            <a:extLst>
              <a:ext uri="{FF2B5EF4-FFF2-40B4-BE49-F238E27FC236}">
                <a16:creationId xmlns:a16="http://schemas.microsoft.com/office/drawing/2014/main" id="{68B2A60A-2174-CF41-9689-6FCE227B2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61" y="4188532"/>
            <a:ext cx="11121674" cy="232048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Comic Sans MS" panose="030F0902030302020204" pitchFamily="66" charset="0"/>
                <a:ea typeface="SimSun" panose="02010600030101010101" pitchFamily="2" charset="-122"/>
              </a:rPr>
              <a:t>More 18-29-year </a:t>
            </a:r>
            <a:r>
              <a:rPr lang="en-US" altLang="zh-CN" sz="3600" b="1" dirty="0" err="1">
                <a:latin typeface="Comic Sans MS" panose="030F0902030302020204" pitchFamily="66" charset="0"/>
                <a:ea typeface="SimSun" panose="02010600030101010101" pitchFamily="2" charset="-122"/>
              </a:rPr>
              <a:t>olds</a:t>
            </a:r>
            <a:r>
              <a:rPr lang="en-US" altLang="zh-CN" sz="3600" b="1" dirty="0">
                <a:latin typeface="Comic Sans MS" panose="030F0902030302020204" pitchFamily="66" charset="0"/>
                <a:ea typeface="SimSun" panose="02010600030101010101" pitchFamily="2" charset="-122"/>
              </a:rPr>
              <a:t> have signed a petition than 60+ year </a:t>
            </a:r>
            <a:r>
              <a:rPr lang="en-US" altLang="zh-CN" sz="3600" b="1" dirty="0" err="1">
                <a:latin typeface="Comic Sans MS" panose="030F0902030302020204" pitchFamily="66" charset="0"/>
                <a:ea typeface="SimSun" panose="02010600030101010101" pitchFamily="2" charset="-122"/>
              </a:rPr>
              <a:t>olds</a:t>
            </a:r>
            <a:endParaRPr lang="en-US" altLang="zh-CN" sz="36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36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i="1" dirty="0">
                <a:latin typeface="Comic Sans MS" panose="030F0902030302020204" pitchFamily="66" charset="0"/>
              </a:rPr>
              <a:t>View of Ross Monroe</a:t>
            </a:r>
          </a:p>
        </p:txBody>
      </p:sp>
    </p:spTree>
    <p:extLst>
      <p:ext uri="{BB962C8B-B14F-4D97-AF65-F5344CB8AC3E}">
        <p14:creationId xmlns:p14="http://schemas.microsoft.com/office/powerpoint/2010/main" val="40171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389" y="1503949"/>
            <a:ext cx="10135891" cy="492701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rgbClr val="FF3399"/>
                </a:solidFill>
                <a:latin typeface="Comic Sans MS" panose="030F0902030302020204" pitchFamily="66" charset="0"/>
              </a:rPr>
              <a:t>I </a:t>
            </a:r>
            <a:r>
              <a:rPr lang="en-US" sz="3600" b="1" u="sng" dirty="0">
                <a:solidFill>
                  <a:srgbClr val="7030A0"/>
                </a:solidFill>
                <a:latin typeface="Comic Sans MS" panose="030F0902030302020204" pitchFamily="66" charset="0"/>
              </a:rPr>
              <a:t>support </a:t>
            </a:r>
            <a:r>
              <a:rPr lang="en-US" sz="36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the view of Ross Monroe when he says </a:t>
            </a:r>
            <a:r>
              <a:rPr lang="en-US" sz="3600" b="1" dirty="0">
                <a:latin typeface="Comic Sans MS" panose="030F0902030302020204" pitchFamily="66" charset="0"/>
              </a:rPr>
              <a:t>“</a:t>
            </a:r>
            <a:r>
              <a:rPr lang="en-US" altLang="zh-CN" sz="4000" dirty="0">
                <a:latin typeface="Comic Sans MS" panose="030F0902030302020204" pitchFamily="66" charset="0"/>
                <a:ea typeface="SimSun" panose="02010600030101010101" pitchFamily="2" charset="-122"/>
              </a:rPr>
              <a:t>More 18-29 year </a:t>
            </a:r>
            <a:r>
              <a:rPr lang="en-US" altLang="zh-CN" sz="4000" dirty="0" err="1">
                <a:latin typeface="Comic Sans MS" panose="030F0902030302020204" pitchFamily="66" charset="0"/>
                <a:ea typeface="SimSun" panose="02010600030101010101" pitchFamily="2" charset="-122"/>
              </a:rPr>
              <a:t>olds</a:t>
            </a:r>
            <a:r>
              <a:rPr lang="en-US" altLang="zh-CN" sz="4000" dirty="0">
                <a:latin typeface="Comic Sans MS" panose="030F0902030302020204" pitchFamily="66" charset="0"/>
                <a:ea typeface="SimSun" panose="02010600030101010101" pitchFamily="2" charset="-122"/>
              </a:rPr>
              <a:t> have signed a petition than 60+ year </a:t>
            </a:r>
            <a:r>
              <a:rPr lang="en-US" altLang="zh-CN" sz="4000" dirty="0" err="1">
                <a:latin typeface="Comic Sans MS" panose="030F0902030302020204" pitchFamily="66" charset="0"/>
                <a:ea typeface="SimSun" panose="02010600030101010101" pitchFamily="2" charset="-122"/>
              </a:rPr>
              <a:t>olds</a:t>
            </a:r>
            <a:r>
              <a:rPr lang="en-US" altLang="zh-CN" sz="4000" dirty="0">
                <a:latin typeface="Comic Sans MS" panose="030F0902030302020204" pitchFamily="66" charset="0"/>
                <a:ea typeface="SimSun" panose="02010600030101010101" pitchFamily="2" charset="-122"/>
              </a:rPr>
              <a:t>.”</a:t>
            </a:r>
            <a:endParaRPr lang="en-US" altLang="zh-CN" sz="44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sz="40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1 shows that </a:t>
            </a:r>
            <a:r>
              <a:rPr lang="en-US" sz="4000" dirty="0">
                <a:latin typeface="Comic Sans MS" panose="030F0902030302020204" pitchFamily="66" charset="0"/>
              </a:rPr>
              <a:t>36% of 18-29 year </a:t>
            </a:r>
            <a:r>
              <a:rPr lang="en-US" sz="4000" dirty="0" err="1">
                <a:latin typeface="Comic Sans MS" panose="030F0902030302020204" pitchFamily="66" charset="0"/>
              </a:rPr>
              <a:t>olds</a:t>
            </a:r>
            <a:r>
              <a:rPr lang="en-US" sz="4000" dirty="0">
                <a:latin typeface="Comic Sans MS" panose="030F0902030302020204" pitchFamily="66" charset="0"/>
              </a:rPr>
              <a:t> signed a petition compared to only 30% of 60+ year </a:t>
            </a:r>
            <a:r>
              <a:rPr lang="en-US" sz="4000" dirty="0" err="1">
                <a:latin typeface="Comic Sans MS" panose="030F0902030302020204" pitchFamily="66" charset="0"/>
              </a:rPr>
              <a:t>olds</a:t>
            </a:r>
            <a:r>
              <a:rPr lang="en-US" sz="4000" dirty="0">
                <a:latin typeface="Comic Sans MS" panose="030F0902030302020204" pitchFamily="66" charset="0"/>
              </a:rPr>
              <a:t>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007389" y="427038"/>
            <a:ext cx="10135891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5181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>
            <a:extLst>
              <a:ext uri="{FF2B5EF4-FFF2-40B4-BE49-F238E27FC236}">
                <a16:creationId xmlns:a16="http://schemas.microsoft.com/office/drawing/2014/main" id="{B5B8E605-07C2-DA46-8D09-70309C0708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58688"/>
            <a:ext cx="10515600" cy="5355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mic Sans MS" panose="030F0902030302020204" pitchFamily="66" charset="0"/>
              </a:rPr>
              <a:t>SOURCE 2 </a:t>
            </a:r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9F61B62-6344-614D-83EF-4AF56DB5C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880" y="797060"/>
            <a:ext cx="12125120" cy="3069087"/>
          </a:xfrm>
        </p:spPr>
      </p:pic>
      <p:sp>
        <p:nvSpPr>
          <p:cNvPr id="10" name="Text Box 141">
            <a:extLst>
              <a:ext uri="{FF2B5EF4-FFF2-40B4-BE49-F238E27FC236}">
                <a16:creationId xmlns:a16="http://schemas.microsoft.com/office/drawing/2014/main" id="{DE54CEA0-89A5-E44D-B1BE-67B06F8AD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03" y="4186990"/>
            <a:ext cx="11121674" cy="233585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3600" dirty="0">
                <a:latin typeface="Comic Sans MS" panose="030F0902030302020204" pitchFamily="66" charset="0"/>
              </a:rPr>
              <a:t>More people turned out to vote in Glasgow than they did in East Dunbartonshire. </a:t>
            </a:r>
          </a:p>
          <a:p>
            <a:pPr marL="57150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3600" i="1" dirty="0">
              <a:latin typeface="Comic Sans MS" panose="030F0902030302020204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i="1" dirty="0">
                <a:latin typeface="Comic Sans MS" panose="030F0902030302020204" pitchFamily="66" charset="0"/>
              </a:rPr>
              <a:t>View of Ross Monroe</a:t>
            </a:r>
          </a:p>
        </p:txBody>
      </p:sp>
    </p:spTree>
    <p:extLst>
      <p:ext uri="{BB962C8B-B14F-4D97-AF65-F5344CB8AC3E}">
        <p14:creationId xmlns:p14="http://schemas.microsoft.com/office/powerpoint/2010/main" val="15993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534" y="1267007"/>
            <a:ext cx="11034930" cy="537882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I </a:t>
            </a:r>
            <a:r>
              <a:rPr lang="en-US" sz="4000" b="1" u="sng" dirty="0">
                <a:solidFill>
                  <a:srgbClr val="7030A0"/>
                </a:solidFill>
                <a:latin typeface="Comic Sans MS" panose="030F0902030302020204" pitchFamily="66" charset="0"/>
              </a:rPr>
              <a:t>oppose </a:t>
            </a: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the view of Ross Monroe when he says </a:t>
            </a:r>
            <a:r>
              <a:rPr lang="en-US" sz="4000" b="1" dirty="0">
                <a:latin typeface="Comic Sans MS" panose="030F0902030302020204" pitchFamily="66" charset="0"/>
              </a:rPr>
              <a:t>“</a:t>
            </a:r>
            <a:r>
              <a:rPr lang="en-US" altLang="zh-CN" sz="4400" dirty="0">
                <a:latin typeface="Comic Sans MS" panose="030F0902030302020204" pitchFamily="66" charset="0"/>
                <a:ea typeface="SimSun" panose="02010600030101010101" pitchFamily="2" charset="-122"/>
              </a:rPr>
              <a:t>More people turned out to vote in Glasgow than they did in East Dunbartonshire.”</a:t>
            </a:r>
            <a:endParaRPr lang="en-US" altLang="zh-CN" sz="4800" b="1" dirty="0">
              <a:latin typeface="Comic Sans MS" panose="030F0902030302020204" pitchFamily="66" charset="0"/>
              <a:ea typeface="SimSun" panose="02010600030101010101" pitchFamily="2" charset="-122"/>
            </a:endParaRPr>
          </a:p>
          <a:p>
            <a:pPr marL="0" indent="0" algn="ctr">
              <a:buNone/>
            </a:pPr>
            <a:endParaRPr lang="en-US" sz="40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2 shows that </a:t>
            </a:r>
            <a:r>
              <a:rPr lang="en-US" sz="4000" dirty="0">
                <a:latin typeface="Comic Sans MS" panose="030F0902030302020204" pitchFamily="66" charset="0"/>
              </a:rPr>
              <a:t>75% of people turned out to vote in Glasgow compared to 91% of people in East Dunbartonshire.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028054" y="212169"/>
            <a:ext cx="10135891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125581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3D1A-0104-484A-A9FC-47DAAA381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solidFill>
                  <a:srgbClr val="FF0000"/>
                </a:solidFill>
                <a:latin typeface="Comic Sans MS" panose="030F0902030302020204" pitchFamily="66" charset="0"/>
              </a:rPr>
              <a:t>Learning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9F811-BA1C-E545-90FD-FFB139635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17003"/>
            <a:ext cx="10515600" cy="186297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en-GB" b="1" dirty="0">
                <a:latin typeface="Comic Sans MS" panose="030F0902030302020204" pitchFamily="66" charset="0"/>
              </a:rPr>
              <a:t>Decide whether I support or oppose the views of different people</a:t>
            </a:r>
          </a:p>
          <a:p>
            <a:pPr lvl="0"/>
            <a:r>
              <a:rPr lang="en-US" dirty="0">
                <a:latin typeface="Comic Sans MS" panose="030F0902030302020204" pitchFamily="66" charset="0"/>
              </a:rPr>
              <a:t>Understand how to use evidence to </a:t>
            </a:r>
            <a:r>
              <a:rPr lang="en-GB" dirty="0">
                <a:latin typeface="Comic Sans MS" panose="030F0902030302020204" pitchFamily="66" charset="0"/>
              </a:rPr>
              <a:t>back up my decision</a:t>
            </a:r>
          </a:p>
          <a:p>
            <a:pPr lvl="0"/>
            <a:r>
              <a:rPr lang="en-GB" b="1" dirty="0">
                <a:latin typeface="Comic Sans MS" panose="030F0902030302020204" pitchFamily="66" charset="0"/>
              </a:rPr>
              <a:t>Understand how to write a model answer for a support and oppose question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302801"/>
            <a:ext cx="2436886" cy="523220"/>
          </a:xfrm>
          <a:prstGeom prst="rect">
            <a:avLst/>
          </a:prstGeom>
          <a:solidFill>
            <a:srgbClr val="EB4393"/>
          </a:solidFill>
        </p:spPr>
        <p:txBody>
          <a:bodyPr wrap="non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Comic Sans MS" panose="030F0902030302020204" pitchFamily="66" charset="0"/>
              </a:rPr>
              <a:t>Today I will:</a:t>
            </a:r>
            <a:endParaRPr lang="en-GB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4485159"/>
            <a:ext cx="10515601" cy="2308324"/>
          </a:xfrm>
          <a:prstGeom prst="rect">
            <a:avLst/>
          </a:prstGeom>
          <a:solidFill>
            <a:srgbClr val="EDC6F0"/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omic Sans MS" panose="030F0902030302020204" pitchFamily="66" charset="0"/>
              </a:rPr>
              <a:t>I can independently decide whether I support or oppose the views of different people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902030302020204" pitchFamily="66" charset="0"/>
              </a:rPr>
              <a:t>I can provide correct source evidence to justify whether I support or oppose the views of different people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omic Sans MS" panose="030F0902030302020204" pitchFamily="66" charset="0"/>
              </a:rPr>
              <a:t>I can use SQA language and structure when writing support and oppose answers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3870957"/>
            <a:ext cx="4047903" cy="523220"/>
          </a:xfrm>
          <a:prstGeom prst="rect">
            <a:avLst/>
          </a:prstGeom>
          <a:solidFill>
            <a:srgbClr val="EB4393"/>
          </a:solidFill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latin typeface="Comic Sans MS" panose="030F0902030302020204" pitchFamily="66" charset="0"/>
              </a:rPr>
              <a:t>Success Criteria:</a:t>
            </a:r>
            <a:endParaRPr lang="en-GB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4" y="1206847"/>
            <a:ext cx="11325727" cy="546496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latin typeface="Comic Sans MS" panose="030F0902030302020204" pitchFamily="66" charset="0"/>
              </a:rPr>
              <a:t>Everyone has a source sheet in from them and a support and oppose table.</a:t>
            </a:r>
            <a:endParaRPr lang="en-US" sz="3200" dirty="0"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1: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>
                <a:solidFill>
                  <a:srgbClr val="7030A0"/>
                </a:solidFill>
                <a:latin typeface="Comic Sans MS" panose="030F0902030302020204" pitchFamily="66" charset="0"/>
              </a:rPr>
              <a:t>Highlight the view of </a:t>
            </a:r>
            <a:r>
              <a:rPr lang="en-US" sz="3200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Hong Wu- “Workers in China are happy with their working conditions”</a:t>
            </a:r>
            <a:endParaRPr lang="en-US" sz="3200" dirty="0"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2: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>
                <a:solidFill>
                  <a:srgbClr val="00B050"/>
                </a:solidFill>
                <a:latin typeface="Comic Sans MS" panose="030F0902030302020204" pitchFamily="66" charset="0"/>
              </a:rPr>
              <a:t>Choose one highlighter </a:t>
            </a:r>
            <a:r>
              <a:rPr lang="en-US" sz="3200" b="1" dirty="0" err="1">
                <a:solidFill>
                  <a:srgbClr val="00B050"/>
                </a:solidFill>
                <a:latin typeface="Comic Sans MS" panose="030F0902030302020204" pitchFamily="66" charset="0"/>
              </a:rPr>
              <a:t>colour</a:t>
            </a:r>
            <a:r>
              <a:rPr lang="en-US" sz="3200" b="1" dirty="0">
                <a:solidFill>
                  <a:srgbClr val="00B050"/>
                </a:solidFill>
                <a:latin typeface="Comic Sans MS" panose="030F0902030302020204" pitchFamily="66" charset="0"/>
              </a:rPr>
              <a:t> for support and one highlighter </a:t>
            </a:r>
            <a:r>
              <a:rPr lang="en-US" sz="3200" b="1" dirty="0" err="1">
                <a:solidFill>
                  <a:srgbClr val="00B050"/>
                </a:solidFill>
                <a:latin typeface="Comic Sans MS" panose="030F0902030302020204" pitchFamily="66" charset="0"/>
              </a:rPr>
              <a:t>colour</a:t>
            </a:r>
            <a:r>
              <a:rPr lang="en-US" sz="3200" b="1" dirty="0">
                <a:solidFill>
                  <a:srgbClr val="00B050"/>
                </a:solidFill>
                <a:latin typeface="Comic Sans MS" panose="030F0902030302020204" pitchFamily="66" charset="0"/>
              </a:rPr>
              <a:t> for oppose – make a key</a:t>
            </a:r>
            <a:r>
              <a:rPr lang="en-US" sz="3200" b="1" dirty="0" smtClean="0">
                <a:solidFill>
                  <a:srgbClr val="00B050"/>
                </a:solidFill>
                <a:latin typeface="Comic Sans MS" panose="030F0902030302020204" pitchFamily="66" charset="0"/>
              </a:rPr>
              <a:t>.</a:t>
            </a:r>
            <a:endParaRPr lang="en-US" sz="3200" dirty="0"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</a:t>
            </a:r>
            <a:r>
              <a:rPr lang="en-US" sz="3200" b="1" u="sng" dirty="0" smtClean="0">
                <a:solidFill>
                  <a:srgbClr val="EB4393"/>
                </a:solidFill>
                <a:latin typeface="Comic Sans MS" panose="030F0902030302020204" pitchFamily="66" charset="0"/>
              </a:rPr>
              <a:t>3</a:t>
            </a:r>
            <a:endParaRPr lang="en-US" sz="3200" b="1" u="sng" dirty="0">
              <a:solidFill>
                <a:srgbClr val="EB4393"/>
              </a:solidFill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READ SOURCE 1 ONLY – are there any words you don’t understand?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186184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u="sng" dirty="0">
                <a:solidFill>
                  <a:srgbClr val="FF0000"/>
                </a:solidFill>
                <a:latin typeface="Comic Sans MS" panose="030F0902030302020204" pitchFamily="66" charset="0"/>
              </a:rPr>
              <a:t>Task: Exam Style Question</a:t>
            </a:r>
          </a:p>
        </p:txBody>
      </p:sp>
    </p:spTree>
    <p:extLst>
      <p:ext uri="{BB962C8B-B14F-4D97-AF65-F5344CB8AC3E}">
        <p14:creationId xmlns:p14="http://schemas.microsoft.com/office/powerpoint/2010/main" val="267611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4" y="1206848"/>
            <a:ext cx="11325727" cy="52860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4: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7030A0"/>
                </a:solidFill>
                <a:latin typeface="Comic Sans MS" panose="030F0902030302020204" pitchFamily="66" charset="0"/>
              </a:rPr>
              <a:t>Is there any information in Source 1 that SUPPORTS the view </a:t>
            </a:r>
            <a:r>
              <a:rPr lang="en-US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of Hong Wu? </a:t>
            </a:r>
            <a:r>
              <a:rPr lang="en-US" b="1" dirty="0">
                <a:solidFill>
                  <a:srgbClr val="7030A0"/>
                </a:solidFill>
                <a:latin typeface="Comic Sans MS" panose="030F0902030302020204" pitchFamily="66" charset="0"/>
              </a:rPr>
              <a:t>Highlight it in your support </a:t>
            </a:r>
            <a:r>
              <a:rPr lang="en-US" b="1" dirty="0" err="1">
                <a:solidFill>
                  <a:srgbClr val="7030A0"/>
                </a:solidFill>
                <a:latin typeface="Comic Sans MS" panose="030F0902030302020204" pitchFamily="66" charset="0"/>
              </a:rPr>
              <a:t>colour</a:t>
            </a:r>
            <a:r>
              <a:rPr lang="en-US" b="1" dirty="0">
                <a:solidFill>
                  <a:srgbClr val="7030A0"/>
                </a:solidFill>
                <a:latin typeface="Comic Sans MS" panose="030F0902030302020204" pitchFamily="66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5: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Add this information into your table in the column that says SUPPORT and SOURCE 1.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b="1" dirty="0">
              <a:solidFill>
                <a:srgbClr val="00B050"/>
              </a:solidFill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6: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Is there anything in this source that OPPOSES the view </a:t>
            </a:r>
            <a:r>
              <a:rPr lang="en-US" sz="3200" b="1" dirty="0" err="1" smtClean="0">
                <a:solidFill>
                  <a:srgbClr val="FF0000"/>
                </a:solidFill>
                <a:latin typeface="Comic Sans MS" panose="030F0902030302020204" pitchFamily="66" charset="0"/>
              </a:rPr>
              <a:t>ofHong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 Wu? </a:t>
            </a: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Highlight this in a different 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colour</a:t>
            </a: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3600" b="1" dirty="0">
              <a:solidFill>
                <a:srgbClr val="00B050"/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186184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u="sng" dirty="0">
                <a:solidFill>
                  <a:srgbClr val="FF0000"/>
                </a:solidFill>
                <a:latin typeface="Comic Sans MS" panose="030F0902030302020204" pitchFamily="66" charset="0"/>
              </a:rPr>
              <a:t>Task: Exam Style Question</a:t>
            </a:r>
          </a:p>
        </p:txBody>
      </p:sp>
    </p:spTree>
    <p:extLst>
      <p:ext uri="{BB962C8B-B14F-4D97-AF65-F5344CB8AC3E}">
        <p14:creationId xmlns:p14="http://schemas.microsoft.com/office/powerpoint/2010/main" val="48554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1600201"/>
            <a:ext cx="8928992" cy="452596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One reason to support/oppose</a:t>
            </a:r>
            <a:r>
              <a:rPr lang="en-US" sz="4000" dirty="0" smtClean="0">
                <a:latin typeface="Comic Sans MS" panose="030F0902030302020204" pitchFamily="66" charset="0"/>
              </a:rPr>
              <a:t> </a:t>
            </a:r>
            <a:r>
              <a:rPr lang="en-US" sz="4000" i="1" dirty="0">
                <a:latin typeface="Comic Sans MS" panose="030F0902030302020204" pitchFamily="66" charset="0"/>
              </a:rPr>
              <a:t>[choose one] </a:t>
            </a:r>
            <a:r>
              <a:rPr lang="en-US" sz="4000" b="1" dirty="0">
                <a:solidFill>
                  <a:srgbClr val="7030A0"/>
                </a:solidFill>
                <a:latin typeface="Comic Sans MS" panose="030F0902030302020204" pitchFamily="66" charset="0"/>
              </a:rPr>
              <a:t>the view of </a:t>
            </a:r>
            <a:r>
              <a:rPr lang="en-US" sz="4000" i="1" dirty="0">
                <a:latin typeface="Comic Sans MS" panose="030F0902030302020204" pitchFamily="66" charset="0"/>
              </a:rPr>
              <a:t>[name here] </a:t>
            </a:r>
            <a:r>
              <a:rPr lang="en-US" sz="4000" b="1" dirty="0">
                <a:solidFill>
                  <a:srgbClr val="7030A0"/>
                </a:solidFill>
                <a:latin typeface="Comic Sans MS" panose="030F0902030302020204" pitchFamily="66" charset="0"/>
              </a:rPr>
              <a:t>when he/she says</a:t>
            </a:r>
            <a:r>
              <a:rPr lang="en-US" sz="4000" i="1" dirty="0">
                <a:latin typeface="Comic Sans MS" panose="030F0902030302020204" pitchFamily="66" charset="0"/>
              </a:rPr>
              <a:t>…….[what do they say?].</a:t>
            </a:r>
          </a:p>
          <a:p>
            <a:pPr marL="0" indent="0">
              <a:buNone/>
            </a:pPr>
            <a:endParaRPr lang="en-US" sz="40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Evidence to support this comes from Source </a:t>
            </a:r>
            <a:r>
              <a:rPr lang="en-US" sz="4000" i="1" dirty="0" smtClean="0">
                <a:latin typeface="Comic Sans MS" panose="030F0902030302020204" pitchFamily="66" charset="0"/>
              </a:rPr>
              <a:t>[number</a:t>
            </a:r>
            <a:r>
              <a:rPr lang="en-US" sz="4000" i="1" dirty="0">
                <a:latin typeface="Comic Sans MS" panose="030F0902030302020204" pitchFamily="66" charset="0"/>
              </a:rPr>
              <a:t>] </a:t>
            </a:r>
            <a:r>
              <a:rPr lang="en-US" sz="4000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where it shows</a:t>
            </a:r>
            <a:r>
              <a:rPr lang="en-US" sz="4000" i="1" dirty="0">
                <a:latin typeface="Comic Sans MS" panose="030F0902030302020204" pitchFamily="66" charset="0"/>
              </a:rPr>
              <a:t>…..[evidence].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427038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Structure</a:t>
            </a:r>
            <a:endParaRPr lang="en-US" sz="66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1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4" y="1206848"/>
            <a:ext cx="11325727" cy="52860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</a:t>
            </a:r>
            <a:r>
              <a:rPr lang="en-US" b="1" u="sng" dirty="0" smtClean="0">
                <a:solidFill>
                  <a:srgbClr val="EB4393"/>
                </a:solidFill>
                <a:latin typeface="Comic Sans MS" panose="030F0902030302020204" pitchFamily="66" charset="0"/>
              </a:rPr>
              <a:t>7:</a:t>
            </a:r>
            <a:endParaRPr lang="en-US" b="1" u="sng" dirty="0">
              <a:solidFill>
                <a:srgbClr val="EB4393"/>
              </a:solidFill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Now do this for all three sources.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</a:t>
            </a:r>
            <a:r>
              <a:rPr lang="en-US" b="1" u="sng" dirty="0" smtClean="0">
                <a:solidFill>
                  <a:srgbClr val="EB4393"/>
                </a:solidFill>
                <a:latin typeface="Comic Sans MS" panose="030F0902030302020204" pitchFamily="66" charset="0"/>
              </a:rPr>
              <a:t>8: </a:t>
            </a:r>
            <a:endParaRPr lang="en-US" b="1" u="sng" dirty="0">
              <a:solidFill>
                <a:srgbClr val="EB4393"/>
              </a:solidFill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solidFill>
                  <a:srgbClr val="00B050"/>
                </a:solidFill>
                <a:latin typeface="Comic Sans MS" panose="030F0902030302020204" pitchFamily="66" charset="0"/>
              </a:rPr>
              <a:t>Is there any evidence which ‘links’ to another source? This means is there any information which supports a piece of evidence you have already extracted?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b="1" dirty="0">
              <a:solidFill>
                <a:srgbClr val="00B050"/>
              </a:solidFill>
              <a:latin typeface="Comic Sans MS" panose="030F0902030302020204" pitchFamily="66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u="sng" dirty="0">
                <a:solidFill>
                  <a:srgbClr val="EB4393"/>
                </a:solidFill>
                <a:latin typeface="Comic Sans MS" panose="030F0902030302020204" pitchFamily="66" charset="0"/>
              </a:rPr>
              <a:t>Step 6: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Is there anything in this source that OPPOSES the view 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of Hong Wu? </a:t>
            </a: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Highlight this in a different </a:t>
            </a:r>
            <a:r>
              <a:rPr lang="en-US" sz="32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colour</a:t>
            </a:r>
            <a:r>
              <a:rPr lang="en-US" sz="3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3600" b="1" dirty="0">
              <a:solidFill>
                <a:srgbClr val="00B050"/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186184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u="sng" dirty="0">
                <a:solidFill>
                  <a:srgbClr val="FF0000"/>
                </a:solidFill>
                <a:latin typeface="Comic Sans MS" panose="030F0902030302020204" pitchFamily="66" charset="0"/>
              </a:rPr>
              <a:t>Task: Exam Style Question</a:t>
            </a:r>
          </a:p>
        </p:txBody>
      </p:sp>
    </p:spTree>
    <p:extLst>
      <p:ext uri="{BB962C8B-B14F-4D97-AF65-F5344CB8AC3E}">
        <p14:creationId xmlns:p14="http://schemas.microsoft.com/office/powerpoint/2010/main" val="39419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07" y="1600201"/>
            <a:ext cx="11151220" cy="452596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7030A0"/>
                </a:solidFill>
                <a:latin typeface="Comic Sans MS" panose="030F0902030302020204" pitchFamily="66" charset="0"/>
              </a:rPr>
              <a:t>I support the view of </a:t>
            </a:r>
            <a:r>
              <a:rPr lang="en-US" sz="3200" b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Hong Wu when he says workers in China are happy with their working conditions.</a:t>
            </a:r>
            <a:endParaRPr lang="en-US" sz="32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  <a:latin typeface="Comic Sans MS" panose="030F0902030302020204" pitchFamily="66" charset="0"/>
              </a:rPr>
              <a:t>This is because </a:t>
            </a:r>
            <a:r>
              <a:rPr lang="en-US" sz="3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Source </a:t>
            </a:r>
            <a:r>
              <a:rPr lang="en-US" sz="3600" b="1" i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1</a:t>
            </a:r>
            <a:r>
              <a:rPr lang="en-US" sz="3600" i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en-US" sz="3600" b="1" i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states </a:t>
            </a:r>
            <a:r>
              <a:rPr lang="en-US" sz="3600" i="1" dirty="0" smtClean="0">
                <a:latin typeface="Comic Sans MS" panose="030F0902030302020204" pitchFamily="66" charset="0"/>
              </a:rPr>
              <a:t>“Many Chinese are happy with the better wages and have more money to spend on a  whole range of consumer goods which would be a dram to some people only 20 years ago. </a:t>
            </a:r>
            <a:r>
              <a:rPr lang="en-US" sz="3600" b="1" i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This can be linked </a:t>
            </a:r>
            <a:r>
              <a:rPr lang="en-US" sz="3600" i="1" dirty="0" smtClean="0">
                <a:latin typeface="Comic Sans MS" panose="030F0902030302020204" pitchFamily="66" charset="0"/>
              </a:rPr>
              <a:t>to </a:t>
            </a:r>
            <a:r>
              <a:rPr lang="en-US" sz="3600" b="1" i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Source 2 </a:t>
            </a:r>
            <a:r>
              <a:rPr lang="en-US" sz="3600" b="1" i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which states </a:t>
            </a:r>
            <a:r>
              <a:rPr lang="en-US" sz="3600" i="1" dirty="0" smtClean="0">
                <a:latin typeface="Comic Sans MS" panose="030F0902030302020204" pitchFamily="66" charset="0"/>
              </a:rPr>
              <a:t>that the average wage of workers in China has risen from 800 Yuan in 2001 to, 2700 Yuan in 2009</a:t>
            </a:r>
            <a:endParaRPr lang="en-US" sz="3200" i="1" dirty="0">
              <a:latin typeface="Comic Sans MS" panose="030F09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427038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</a:t>
            </a:r>
            <a:r>
              <a:rPr lang="en-US" sz="6600" b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Answer- copy</a:t>
            </a:r>
            <a:endParaRPr lang="en-US" sz="66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1600201"/>
            <a:ext cx="10818541" cy="5034775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b="1" dirty="0">
                <a:solidFill>
                  <a:srgbClr val="7030A0"/>
                </a:solidFill>
                <a:latin typeface="Comic Sans MS" panose="030F0902030302020204" pitchFamily="66" charset="0"/>
              </a:rPr>
              <a:t>Do I support or oppose the statement?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b="1" dirty="0">
                <a:solidFill>
                  <a:srgbClr val="EB4393"/>
                </a:solidFill>
                <a:latin typeface="Comic Sans MS" panose="030F0902030302020204" pitchFamily="66" charset="0"/>
              </a:rPr>
              <a:t>Who is giving the statement?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b="1" i="1" dirty="0">
                <a:solidFill>
                  <a:srgbClr val="00B050"/>
                </a:solidFill>
                <a:latin typeface="Comic Sans MS" panose="030F0902030302020204" pitchFamily="66" charset="0"/>
              </a:rPr>
              <a:t>What does the statement say?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b="1" i="1" dirty="0">
                <a:solidFill>
                  <a:srgbClr val="00B0F0"/>
                </a:solidFill>
                <a:latin typeface="Comic Sans MS" panose="030F0902030302020204" pitchFamily="66" charset="0"/>
              </a:rPr>
              <a:t>What source did I use to back up my decision?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b="1" i="1" dirty="0">
                <a:latin typeface="Comic Sans MS" panose="030F0902030302020204" pitchFamily="66" charset="0"/>
              </a:rPr>
              <a:t>What does the information say to back up my decision</a:t>
            </a:r>
            <a:r>
              <a:rPr lang="en-US" sz="4000" b="1" i="1" dirty="0" smtClean="0">
                <a:latin typeface="Comic Sans MS" panose="030F0902030302020204" pitchFamily="66" charset="0"/>
              </a:rPr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b="1" i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Link this information to another source.</a:t>
            </a:r>
          </a:p>
          <a:p>
            <a:pPr marL="0" indent="0" algn="ctr">
              <a:buNone/>
            </a:pPr>
            <a:r>
              <a:rPr lang="en-US" sz="4600" b="1" i="1" dirty="0" smtClean="0">
                <a:solidFill>
                  <a:srgbClr val="AA66E9"/>
                </a:solidFill>
                <a:latin typeface="Comic Sans MS" panose="030F0902030302020204" pitchFamily="66" charset="0"/>
              </a:rPr>
              <a:t>2 x oppose- 4 pieces of evidence in total &amp; 2 x support- 4 pieces of evidence in total. </a:t>
            </a:r>
            <a:endParaRPr lang="en-US" sz="4600" b="1" i="1" dirty="0">
              <a:solidFill>
                <a:srgbClr val="AA66E9"/>
              </a:solidFill>
              <a:latin typeface="Comic Sans MS" panose="030F0902030302020204" pitchFamily="66" charset="0"/>
            </a:endParaRPr>
          </a:p>
          <a:p>
            <a:pPr marL="0" indent="0">
              <a:buNone/>
            </a:pPr>
            <a:endParaRPr lang="en-US" sz="4000" i="1" dirty="0">
              <a:latin typeface="Comic Sans MS" panose="030F09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427038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Checklist</a:t>
            </a:r>
          </a:p>
        </p:txBody>
      </p:sp>
    </p:spTree>
    <p:extLst>
      <p:ext uri="{BB962C8B-B14F-4D97-AF65-F5344CB8AC3E}">
        <p14:creationId xmlns:p14="http://schemas.microsoft.com/office/powerpoint/2010/main" val="351572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239" y="1600201"/>
            <a:ext cx="10082561" cy="5034775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900" b="1" dirty="0" smtClean="0">
                <a:solidFill>
                  <a:srgbClr val="EB4393"/>
                </a:solidFill>
                <a:latin typeface="Comic Sans MS" panose="030F0902030302020204" pitchFamily="66" charset="0"/>
              </a:rPr>
              <a:t>Now attempt to write another answer </a:t>
            </a:r>
            <a:r>
              <a:rPr lang="en-US" sz="3900" b="1" dirty="0" smtClean="0">
                <a:solidFill>
                  <a:srgbClr val="AA66E9"/>
                </a:solidFill>
                <a:latin typeface="Comic Sans MS" panose="030F0902030302020204" pitchFamily="66" charset="0"/>
              </a:rPr>
              <a:t>SUPPORTING</a:t>
            </a:r>
            <a:r>
              <a:rPr lang="en-US" sz="3900" b="1" dirty="0" smtClean="0">
                <a:solidFill>
                  <a:srgbClr val="EB4393"/>
                </a:solidFill>
                <a:latin typeface="Comic Sans MS" panose="030F0902030302020204" pitchFamily="66" charset="0"/>
              </a:rPr>
              <a:t> the view of Hong Wu, then move on to your two </a:t>
            </a:r>
            <a:r>
              <a:rPr lang="en-US" sz="3900" b="1" dirty="0" smtClean="0">
                <a:solidFill>
                  <a:srgbClr val="AA66E9"/>
                </a:solidFill>
                <a:latin typeface="Comic Sans MS" panose="030F0902030302020204" pitchFamily="66" charset="0"/>
              </a:rPr>
              <a:t>OPPOSING</a:t>
            </a:r>
            <a:r>
              <a:rPr lang="en-US" sz="3900" b="1" dirty="0" smtClean="0">
                <a:solidFill>
                  <a:srgbClr val="EB4393"/>
                </a:solidFill>
                <a:latin typeface="Comic Sans MS" panose="030F0902030302020204" pitchFamily="66" charset="0"/>
              </a:rPr>
              <a:t> paragraphs.</a:t>
            </a:r>
          </a:p>
          <a:p>
            <a:pPr marL="0" indent="0">
              <a:buNone/>
            </a:pPr>
            <a:endParaRPr lang="en-US" sz="3800" b="1" i="1" dirty="0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sz="3800" b="1" i="1" dirty="0" smtClean="0">
                <a:solidFill>
                  <a:srgbClr val="7030A0"/>
                </a:solidFill>
                <a:latin typeface="Comic Sans MS" panose="030F0902030302020204" pitchFamily="66" charset="0"/>
              </a:rPr>
              <a:t>At N5 level you need to write the following to get full marks and this question will be /10 instead of /8:</a:t>
            </a:r>
            <a:endParaRPr lang="en-US" sz="3800" b="1" i="1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endParaRPr lang="en-US" sz="4000" i="1" dirty="0" smtClean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sz="4000" i="1" dirty="0" smtClean="0">
                <a:latin typeface="Comic Sans MS" panose="030F0902030302020204" pitchFamily="66" charset="0"/>
              </a:rPr>
              <a:t>2 answers to SUPPORT</a:t>
            </a:r>
          </a:p>
          <a:p>
            <a:pPr marL="0" indent="0" algn="ctr">
              <a:buNone/>
            </a:pPr>
            <a:r>
              <a:rPr lang="en-US" sz="4000" i="1" dirty="0" smtClean="0">
                <a:latin typeface="Comic Sans MS" panose="030F0902030302020204" pitchFamily="66" charset="0"/>
              </a:rPr>
              <a:t>2 answers to Oppose</a:t>
            </a:r>
          </a:p>
          <a:p>
            <a:pPr marL="0" indent="0" algn="ctr">
              <a:buNone/>
            </a:pPr>
            <a:r>
              <a:rPr lang="en-US" sz="4000" i="1" dirty="0" smtClean="0">
                <a:latin typeface="Comic Sans MS" panose="030F0902030302020204" pitchFamily="66" charset="0"/>
              </a:rPr>
              <a:t>1 either SUPPORT or OPPOSE</a:t>
            </a:r>
            <a:endParaRPr lang="en-US" sz="4000" i="1" dirty="0">
              <a:latin typeface="Comic Sans MS" panose="030F09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1631504" y="427038"/>
            <a:ext cx="8928992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smtClean="0">
                <a:solidFill>
                  <a:srgbClr val="FF0000"/>
                </a:solidFill>
                <a:latin typeface="Comic Sans MS" panose="030F0902030302020204" pitchFamily="66" charset="0"/>
              </a:rPr>
              <a:t>Your Turn</a:t>
            </a:r>
            <a:endParaRPr lang="en-US" sz="66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2E70-94E4-814C-B74B-61F2F07B14D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Exit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17660-0F53-5D44-8B14-7A94848D4E9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>
                <a:latin typeface="Comic Sans MS" panose="030F0902030302020204" pitchFamily="66" charset="0"/>
              </a:rPr>
              <a:t>On your sticky note tell me how you feel about support and oppose questions. </a:t>
            </a:r>
            <a:r>
              <a:rPr lang="en-US" b="1" u="sng" dirty="0">
                <a:latin typeface="Comic Sans MS" panose="030F0902030302020204" pitchFamily="66" charset="0"/>
              </a:rPr>
              <a:t>Only I will be able to see your answers so please be honest! </a:t>
            </a:r>
          </a:p>
          <a:p>
            <a:pPr marL="0" indent="0" algn="ctr">
              <a:buNone/>
            </a:pPr>
            <a:endParaRPr lang="en-US" b="1" dirty="0">
              <a:solidFill>
                <a:srgbClr val="FF2F92"/>
              </a:solidFill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b="1" u="sng" dirty="0">
                <a:solidFill>
                  <a:srgbClr val="FF2F92"/>
                </a:solidFill>
                <a:latin typeface="Comic Sans MS" panose="030F0902030302020204" pitchFamily="66" charset="0"/>
              </a:rPr>
              <a:t>Choose from one of the following options:</a:t>
            </a:r>
          </a:p>
          <a:p>
            <a:pPr marL="0" indent="0" algn="ctr">
              <a:buNone/>
            </a:pPr>
            <a:endParaRPr lang="en-US" dirty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sz="4200" b="1" dirty="0">
                <a:solidFill>
                  <a:srgbClr val="00B050"/>
                </a:solidFill>
                <a:latin typeface="Comic Sans MS" panose="030F0902030302020204" pitchFamily="66" charset="0"/>
              </a:rPr>
              <a:t>I feel confident </a:t>
            </a:r>
          </a:p>
          <a:p>
            <a:pPr marL="0" indent="0" algn="ctr">
              <a:buNone/>
            </a:pPr>
            <a:r>
              <a:rPr lang="en-US" sz="4200" b="1" dirty="0">
                <a:solidFill>
                  <a:srgbClr val="7030A0"/>
                </a:solidFill>
                <a:latin typeface="Comic Sans MS" panose="030F0902030302020204" pitchFamily="66" charset="0"/>
              </a:rPr>
              <a:t>I think I need more practice</a:t>
            </a:r>
          </a:p>
          <a:p>
            <a:pPr marL="0" indent="0" algn="ctr">
              <a:buNone/>
            </a:pPr>
            <a:r>
              <a:rPr lang="en-US" sz="4200" b="1" dirty="0">
                <a:solidFill>
                  <a:srgbClr val="0070C0"/>
                </a:solidFill>
                <a:latin typeface="Comic Sans MS" panose="030F0902030302020204" pitchFamily="66" charset="0"/>
              </a:rPr>
              <a:t>I find support and oppose questions difficult </a:t>
            </a:r>
          </a:p>
          <a:p>
            <a:pPr marL="0" indent="0" algn="ctr">
              <a:buNone/>
            </a:pPr>
            <a:endParaRPr lang="en-US" dirty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Comic Sans MS" panose="030F0902030302020204" pitchFamily="66" charset="0"/>
              </a:rPr>
              <a:t>REMEMBER TO WRITE YOUR NAME ON YOUR STICKY NOTE!</a:t>
            </a:r>
          </a:p>
        </p:txBody>
      </p:sp>
    </p:spTree>
    <p:extLst>
      <p:ext uri="{BB962C8B-B14F-4D97-AF65-F5344CB8AC3E}">
        <p14:creationId xmlns:p14="http://schemas.microsoft.com/office/powerpoint/2010/main" val="32624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D2496-7912-DF4C-9155-D5185EB68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C1CBD-9400-0A47-88D6-33B012D2F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722439"/>
            <a:ext cx="8077200" cy="44037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3399"/>
                </a:solidFill>
                <a:latin typeface="Comic Sans MS" panose="030F0902030302020204" pitchFamily="66" charset="0"/>
              </a:rPr>
              <a:t>What do the following words mean? Can you think of a definition?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79CD8A-2046-ED4F-BB6F-B47EBBA23D0C}"/>
              </a:ext>
            </a:extLst>
          </p:cNvPr>
          <p:cNvSpPr txBox="1">
            <a:spLocks/>
          </p:cNvSpPr>
          <p:nvPr/>
        </p:nvSpPr>
        <p:spPr>
          <a:xfrm>
            <a:off x="976393" y="427038"/>
            <a:ext cx="10377407" cy="7663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solidFill>
                  <a:srgbClr val="FF0000"/>
                </a:solidFill>
                <a:latin typeface="Comic Sans MS" panose="030F0902030302020204" pitchFamily="66" charset="0"/>
              </a:rPr>
              <a:t>Discuss With Your Shoulder Partner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1274D761-DA7D-7348-B89C-E4D1689BFECD}"/>
              </a:ext>
            </a:extLst>
          </p:cNvPr>
          <p:cNvSpPr/>
          <p:nvPr/>
        </p:nvSpPr>
        <p:spPr>
          <a:xfrm rot="569454">
            <a:off x="1959386" y="3333563"/>
            <a:ext cx="4176464" cy="259228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Comic Sans MS" panose="030F0902030302020204" pitchFamily="66" charset="0"/>
              </a:rPr>
              <a:t>SUPPORT 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DEE67885-09C6-5646-AE4E-8E00AEEA0C3F}"/>
              </a:ext>
            </a:extLst>
          </p:cNvPr>
          <p:cNvSpPr/>
          <p:nvPr/>
        </p:nvSpPr>
        <p:spPr>
          <a:xfrm>
            <a:off x="6301678" y="3333563"/>
            <a:ext cx="4176464" cy="2592288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Comic Sans MS" panose="030F0902030302020204" pitchFamily="66" charset="0"/>
              </a:rPr>
              <a:t>OPPOSE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2785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95DAD-4263-254D-94D7-CEE40E5A5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621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solidFill>
                  <a:srgbClr val="FF0000"/>
                </a:solidFill>
                <a:latin typeface="Comic Sans MS" panose="030F0902030302020204" pitchFamily="66" charset="0"/>
              </a:rPr>
              <a:t>Definition - Copy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3BB88-2B5F-D04A-9128-C0424DD02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817"/>
            <a:ext cx="10515600" cy="450314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Support</a:t>
            </a:r>
            <a:r>
              <a:rPr lang="en-US" sz="6000" dirty="0">
                <a:latin typeface="Comic Sans MS" panose="030F0902030302020204" pitchFamily="66" charset="0"/>
              </a:rPr>
              <a:t> – You </a:t>
            </a:r>
            <a:r>
              <a:rPr lang="en-US" sz="6000" u="sng" dirty="0">
                <a:solidFill>
                  <a:srgbClr val="EB4393"/>
                </a:solidFill>
                <a:latin typeface="Comic Sans MS" panose="030F0902030302020204" pitchFamily="66" charset="0"/>
              </a:rPr>
              <a:t>agree</a:t>
            </a:r>
            <a:r>
              <a:rPr lang="en-US" sz="6000" dirty="0">
                <a:solidFill>
                  <a:srgbClr val="EB4393"/>
                </a:solidFill>
                <a:latin typeface="Comic Sans MS" panose="030F0902030302020204" pitchFamily="66" charset="0"/>
              </a:rPr>
              <a:t> </a:t>
            </a:r>
            <a:r>
              <a:rPr lang="en-US" sz="6000" dirty="0">
                <a:latin typeface="Comic Sans MS" panose="030F0902030302020204" pitchFamily="66" charset="0"/>
              </a:rPr>
              <a:t>with something</a:t>
            </a:r>
          </a:p>
          <a:p>
            <a:pPr marL="0" indent="0" algn="ctr">
              <a:buNone/>
            </a:pPr>
            <a:r>
              <a:rPr lang="en-US" sz="6000" dirty="0">
                <a:latin typeface="Comic Sans MS" panose="030F0902030302020204" pitchFamily="66" charset="0"/>
              </a:rPr>
              <a:t>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rgbClr val="AA66E9"/>
                </a:solidFill>
                <a:latin typeface="Comic Sans MS" panose="030F0902030302020204" pitchFamily="66" charset="0"/>
              </a:rPr>
              <a:t>Oppose</a:t>
            </a:r>
            <a:r>
              <a:rPr lang="en-US" sz="6000" dirty="0">
                <a:latin typeface="Comic Sans MS" panose="030F0902030302020204" pitchFamily="66" charset="0"/>
              </a:rPr>
              <a:t> - You </a:t>
            </a:r>
            <a:r>
              <a:rPr lang="en-US" sz="6000" u="sng" dirty="0">
                <a:solidFill>
                  <a:srgbClr val="AA66E9"/>
                </a:solidFill>
                <a:latin typeface="Comic Sans MS" panose="030F0902030302020204" pitchFamily="66" charset="0"/>
              </a:rPr>
              <a:t>disagree</a:t>
            </a:r>
            <a:r>
              <a:rPr lang="en-US" sz="6000" dirty="0">
                <a:latin typeface="Comic Sans MS" panose="030F0902030302020204" pitchFamily="66" charset="0"/>
              </a:rPr>
              <a:t> with something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64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0BC8-89D3-4446-AC57-AE562D2A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8A470-8AF8-1042-8032-3DDA3A8C2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8183"/>
            <a:ext cx="10515600" cy="3278780"/>
          </a:xfrm>
          <a:solidFill>
            <a:srgbClr val="EDC6F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>
              <a:latin typeface="Comic Sans MS" panose="030F09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A649A7-9F55-5946-8291-7F02EBF1FFD8}"/>
              </a:ext>
            </a:extLst>
          </p:cNvPr>
          <p:cNvSpPr txBox="1">
            <a:spLocks/>
          </p:cNvSpPr>
          <p:nvPr/>
        </p:nvSpPr>
        <p:spPr>
          <a:xfrm>
            <a:off x="838200" y="1085124"/>
            <a:ext cx="10515600" cy="14564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omic Sans MS" panose="030F0902030302020204" pitchFamily="66" charset="0"/>
              </a:rPr>
              <a:t>All bottles in this picture are green</a:t>
            </a:r>
          </a:p>
          <a:p>
            <a:endParaRPr lang="en-US" sz="3200" b="1" i="1" dirty="0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r>
              <a:rPr lang="en-US" sz="3200" b="1" i="1" dirty="0">
                <a:solidFill>
                  <a:srgbClr val="7030A0"/>
                </a:solidFill>
                <a:latin typeface="Comic Sans MS" panose="030F0902030302020204" pitchFamily="66" charset="0"/>
              </a:rPr>
              <a:t>The View of Miss Basharat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85482B-09C7-A840-98B3-A5F2CBA08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3337" y="3501008"/>
            <a:ext cx="2016224" cy="213742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536248" y="3501008"/>
            <a:ext cx="7119503" cy="2137420"/>
            <a:chOff x="2207568" y="3501008"/>
            <a:chExt cx="7119503" cy="213742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62BF21F-79D1-FF4E-80A2-6FAB11AB1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07568" y="3501008"/>
              <a:ext cx="2016224" cy="213742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569E899-D1B7-DB40-B65D-FE239ADAC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3504" y="3501008"/>
              <a:ext cx="2016224" cy="213742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AC071F-509B-FA46-9376-EC68D57EC2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90881" y="3501008"/>
              <a:ext cx="1236190" cy="2137420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B0A649A7-9F55-5946-8291-7F02EBF1FFD8}"/>
              </a:ext>
            </a:extLst>
          </p:cNvPr>
          <p:cNvSpPr txBox="1">
            <a:spLocks/>
          </p:cNvSpPr>
          <p:nvPr/>
        </p:nvSpPr>
        <p:spPr>
          <a:xfrm>
            <a:off x="838200" y="135623"/>
            <a:ext cx="10515600" cy="54927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  <a:latin typeface="Comic Sans MS" panose="030F0902030302020204" pitchFamily="66" charset="0"/>
              </a:rPr>
              <a:t>Practice Question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0A649A7-9F55-5946-8291-7F02EBF1FFD8}"/>
              </a:ext>
            </a:extLst>
          </p:cNvPr>
          <p:cNvSpPr txBox="1">
            <a:spLocks/>
          </p:cNvSpPr>
          <p:nvPr/>
        </p:nvSpPr>
        <p:spPr>
          <a:xfrm>
            <a:off x="4923618" y="2774196"/>
            <a:ext cx="2344764" cy="609137"/>
          </a:xfrm>
          <a:prstGeom prst="rect">
            <a:avLst/>
          </a:prstGeom>
          <a:solidFill>
            <a:srgbClr val="EB4393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>
                <a:solidFill>
                  <a:schemeClr val="bg1"/>
                </a:solidFill>
                <a:latin typeface="Comic Sans MS" panose="030F0902030302020204" pitchFamily="66" charset="0"/>
              </a:rPr>
              <a:t>Source 1</a:t>
            </a:r>
          </a:p>
        </p:txBody>
      </p:sp>
    </p:spTree>
    <p:extLst>
      <p:ext uri="{BB962C8B-B14F-4D97-AF65-F5344CB8AC3E}">
        <p14:creationId xmlns:p14="http://schemas.microsoft.com/office/powerpoint/2010/main" val="335421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39" y="1600201"/>
            <a:ext cx="11189775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7030A0"/>
                </a:solidFill>
                <a:latin typeface="Comic Sans MS" panose="030F0902030302020204" pitchFamily="66" charset="0"/>
              </a:rPr>
              <a:t>I support/oppose</a:t>
            </a:r>
            <a:r>
              <a:rPr lang="en-US" sz="4800" dirty="0">
                <a:latin typeface="Comic Sans MS" panose="030F0902030302020204" pitchFamily="66" charset="0"/>
              </a:rPr>
              <a:t> </a:t>
            </a:r>
            <a:r>
              <a:rPr lang="en-US" sz="4800" i="1" dirty="0">
                <a:latin typeface="Comic Sans MS" panose="030F0902030302020204" pitchFamily="66" charset="0"/>
              </a:rPr>
              <a:t>[choose one] </a:t>
            </a:r>
            <a:r>
              <a:rPr lang="en-US" sz="4800" b="1" dirty="0">
                <a:solidFill>
                  <a:srgbClr val="7030A0"/>
                </a:solidFill>
                <a:latin typeface="Comic Sans MS" panose="030F0902030302020204" pitchFamily="66" charset="0"/>
              </a:rPr>
              <a:t>the view of </a:t>
            </a:r>
            <a:r>
              <a:rPr lang="en-US" sz="4800" i="1" dirty="0">
                <a:latin typeface="Comic Sans MS" panose="030F0902030302020204" pitchFamily="66" charset="0"/>
              </a:rPr>
              <a:t>[name here] </a:t>
            </a:r>
            <a:r>
              <a:rPr lang="en-US" sz="4800" b="1" dirty="0">
                <a:solidFill>
                  <a:srgbClr val="7030A0"/>
                </a:solidFill>
                <a:latin typeface="Comic Sans MS" panose="030F0902030302020204" pitchFamily="66" charset="0"/>
              </a:rPr>
              <a:t>when he/she says</a:t>
            </a:r>
            <a:r>
              <a:rPr lang="en-US" sz="4800" i="1" dirty="0">
                <a:latin typeface="Comic Sans MS" panose="030F0902030302020204" pitchFamily="66" charset="0"/>
              </a:rPr>
              <a:t>…….[what do they say?].</a:t>
            </a:r>
          </a:p>
          <a:p>
            <a:pPr marL="0" indent="0">
              <a:buNone/>
            </a:pPr>
            <a:endParaRPr lang="en-US" sz="48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7030A0"/>
                </a:solidFill>
                <a:latin typeface="Comic Sans MS" panose="030F0902030302020204" pitchFamily="66" charset="0"/>
              </a:rPr>
              <a:t>This is because Source </a:t>
            </a:r>
            <a:r>
              <a:rPr lang="en-US" sz="4800" i="1" dirty="0">
                <a:latin typeface="Comic Sans MS" panose="030F0902030302020204" pitchFamily="66" charset="0"/>
              </a:rPr>
              <a:t>[number] </a:t>
            </a:r>
            <a:r>
              <a:rPr lang="en-US" sz="4800" b="1" dirty="0">
                <a:solidFill>
                  <a:srgbClr val="7030A0"/>
                </a:solidFill>
                <a:latin typeface="Comic Sans MS" panose="030F0902030302020204" pitchFamily="66" charset="0"/>
              </a:rPr>
              <a:t>shows</a:t>
            </a:r>
            <a:r>
              <a:rPr lang="en-US" sz="4800" i="1" dirty="0">
                <a:latin typeface="Comic Sans MS" panose="030F0902030302020204" pitchFamily="66" charset="0"/>
              </a:rPr>
              <a:t>…..[evidence].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2133600" y="427038"/>
            <a:ext cx="8229600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186171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1600201"/>
            <a:ext cx="11081288" cy="497108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I </a:t>
            </a:r>
            <a:r>
              <a:rPr lang="en-US" sz="4000" b="1" u="sng" dirty="0">
                <a:solidFill>
                  <a:srgbClr val="7030A0"/>
                </a:solidFill>
                <a:latin typeface="Comic Sans MS" panose="030F0902030302020204" pitchFamily="66" charset="0"/>
              </a:rPr>
              <a:t>oppose</a:t>
            </a: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 the view of Miss </a:t>
            </a:r>
            <a:r>
              <a:rPr lang="en-US" sz="4000" b="1" dirty="0" err="1">
                <a:solidFill>
                  <a:srgbClr val="FF3399"/>
                </a:solidFill>
                <a:latin typeface="Comic Sans MS" panose="030F0902030302020204" pitchFamily="66" charset="0"/>
              </a:rPr>
              <a:t>Basharat</a:t>
            </a:r>
            <a:r>
              <a:rPr lang="en-US" sz="4000" b="1" dirty="0">
                <a:solidFill>
                  <a:srgbClr val="FF3399"/>
                </a:solidFill>
                <a:latin typeface="Comic Sans MS" panose="030F0902030302020204" pitchFamily="66" charset="0"/>
              </a:rPr>
              <a:t> when she says </a:t>
            </a:r>
            <a:r>
              <a:rPr lang="en-US" sz="4000" dirty="0">
                <a:latin typeface="Comic Sans MS" panose="030F0902030302020204" pitchFamily="66" charset="0"/>
              </a:rPr>
              <a:t>“all the bottles in the picture are green.”</a:t>
            </a:r>
          </a:p>
          <a:p>
            <a:pPr marL="0" indent="0" algn="ctr">
              <a:buNone/>
            </a:pPr>
            <a:endParaRPr lang="en-US" sz="4400" dirty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1 shows </a:t>
            </a:r>
            <a:r>
              <a:rPr lang="en-US" sz="4400" dirty="0">
                <a:latin typeface="Comic Sans MS" panose="030F0902030302020204" pitchFamily="66" charset="0"/>
              </a:rPr>
              <a:t>that there are three green bottles and one purple bottle in the picture.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2133600" y="427038"/>
            <a:ext cx="8229600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  <p:sp>
        <p:nvSpPr>
          <p:cNvPr id="5" name="Frame 4"/>
          <p:cNvSpPr/>
          <p:nvPr/>
        </p:nvSpPr>
        <p:spPr>
          <a:xfrm>
            <a:off x="1425844" y="1676482"/>
            <a:ext cx="1844298" cy="556566"/>
          </a:xfrm>
          <a:prstGeom prst="fra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4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0BC8-89D3-4446-AC57-AE562D2A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148E13C-6253-3E42-946C-6B3678E71745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3006671" y="1472339"/>
            <a:ext cx="6540285" cy="2244694"/>
          </a:xfrm>
          <a:prstGeom prst="rect">
            <a:avLst/>
          </a:prstGeom>
          <a:solidFill>
            <a:schemeClr val="bg1"/>
          </a:solidFill>
          <a:ln w="476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 b="1" dirty="0">
                <a:solidFill>
                  <a:srgbClr val="000000"/>
                </a:solidFill>
                <a:latin typeface="Comic Sans MS" panose="030F09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Wednesday 27</a:t>
            </a:r>
            <a:r>
              <a:rPr lang="en-US" altLang="zh-CN" sz="3600" b="1" baseline="30000" dirty="0">
                <a:solidFill>
                  <a:srgbClr val="000000"/>
                </a:solidFill>
                <a:latin typeface="Comic Sans MS" panose="030F09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th</a:t>
            </a:r>
            <a:r>
              <a:rPr lang="en-US" altLang="zh-CN" sz="3600" b="1" dirty="0">
                <a:solidFill>
                  <a:srgbClr val="000000"/>
                </a:solidFill>
                <a:latin typeface="Comic Sans MS" panose="030F09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 November </a:t>
            </a:r>
          </a:p>
          <a:p>
            <a:pPr mar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 b="1" dirty="0">
                <a:solidFill>
                  <a:srgbClr val="000000"/>
                </a:solidFill>
                <a:latin typeface="Comic Sans MS" panose="030F09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5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7000" b="1" dirty="0">
                <a:solidFill>
                  <a:srgbClr val="FF2F92"/>
                </a:solidFill>
                <a:latin typeface="Comic Sans MS" panose="030F09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27ºC</a:t>
            </a:r>
            <a:r>
              <a:rPr lang="en-US" altLang="zh-CN" sz="5700" b="1" dirty="0">
                <a:solidFill>
                  <a:srgbClr val="FF2F92"/>
                </a:solidFill>
                <a:latin typeface="Comic Sans MS" panose="030F09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5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zh-CN" altLang="zh-CN" sz="1800" dirty="0"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F78EE5-D2C0-DE4D-AF1E-FC19AD093913}"/>
              </a:ext>
            </a:extLst>
          </p:cNvPr>
          <p:cNvSpPr txBox="1"/>
          <p:nvPr/>
        </p:nvSpPr>
        <p:spPr>
          <a:xfrm>
            <a:off x="2557221" y="403414"/>
            <a:ext cx="725320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omic Sans MS" panose="030F0902030302020204" pitchFamily="66" charset="0"/>
              </a:rPr>
              <a:t>SOURCE 1 </a:t>
            </a:r>
          </a:p>
        </p:txBody>
      </p:sp>
      <p:sp>
        <p:nvSpPr>
          <p:cNvPr id="14" name="Text Box 141">
            <a:extLst>
              <a:ext uri="{FF2B5EF4-FFF2-40B4-BE49-F238E27FC236}">
                <a16:creationId xmlns:a16="http://schemas.microsoft.com/office/drawing/2014/main" id="{132C3E43-3160-6F41-A6D3-428631374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1272" y="4149080"/>
            <a:ext cx="7889528" cy="243428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altLang="zh-CN" sz="24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3200" b="1" dirty="0">
                <a:latin typeface="Comic Sans MS" panose="030F0902030302020204" pitchFamily="66" charset="0"/>
                <a:ea typeface="SimSun" panose="02010600030101010101" pitchFamily="2" charset="-122"/>
              </a:rPr>
              <a:t>The weather is hot in Kilmarnock today.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i="1" dirty="0">
                <a:latin typeface="Comic Sans MS" panose="030F0902030302020204" pitchFamily="66" charset="0"/>
                <a:ea typeface="SimSun" panose="02010600030101010101" pitchFamily="2" charset="-122"/>
              </a:rPr>
              <a:t>View of Miss Basharat, Modern Studies Teacher</a:t>
            </a:r>
            <a:endParaRPr lang="en-US" altLang="zh-CN" sz="36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0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D649-A289-B44F-BE08-62D32293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Answer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0BCE-3165-BC4B-906C-F72A23F90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1"/>
            <a:ext cx="10739034" cy="4525963"/>
          </a:xfrm>
          <a:solidFill>
            <a:srgbClr val="F9ECFA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FF3399"/>
                </a:solidFill>
                <a:latin typeface="Comic Sans MS" panose="030F0902030302020204" pitchFamily="66" charset="0"/>
              </a:rPr>
              <a:t>I </a:t>
            </a:r>
            <a:r>
              <a:rPr lang="en-US" sz="4400" b="1" u="sng" dirty="0">
                <a:solidFill>
                  <a:srgbClr val="7030A0"/>
                </a:solidFill>
                <a:latin typeface="Comic Sans MS" panose="030F0902030302020204" pitchFamily="66" charset="0"/>
              </a:rPr>
              <a:t>support</a:t>
            </a:r>
            <a:r>
              <a:rPr lang="en-US" sz="4400" b="1" dirty="0">
                <a:solidFill>
                  <a:srgbClr val="FF3399"/>
                </a:solidFill>
                <a:latin typeface="Comic Sans MS" panose="030F0902030302020204" pitchFamily="66" charset="0"/>
              </a:rPr>
              <a:t> the view of Miss Basharat when she says </a:t>
            </a:r>
            <a:r>
              <a:rPr lang="en-US" sz="4400" dirty="0">
                <a:latin typeface="Comic Sans MS" panose="030F0902030302020204" pitchFamily="66" charset="0"/>
              </a:rPr>
              <a:t>“the weather is warm in Kilmarnock today.”</a:t>
            </a:r>
          </a:p>
          <a:p>
            <a:pPr marL="0" indent="0" algn="ctr">
              <a:buNone/>
            </a:pPr>
            <a:endParaRPr lang="en-US" sz="4800" dirty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FF3399"/>
                </a:solidFill>
                <a:latin typeface="Comic Sans MS" panose="030F0902030302020204" pitchFamily="66" charset="0"/>
              </a:rPr>
              <a:t>This is because source 1 shows </a:t>
            </a:r>
            <a:r>
              <a:rPr lang="en-US" sz="4800" dirty="0">
                <a:latin typeface="Comic Sans MS" panose="030F0902030302020204" pitchFamily="66" charset="0"/>
              </a:rPr>
              <a:t>that it is 27 degrees in Kilmarnock.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508435-1F87-3340-BCB6-93CF7426CF28}"/>
              </a:ext>
            </a:extLst>
          </p:cNvPr>
          <p:cNvSpPr txBox="1">
            <a:spLocks/>
          </p:cNvSpPr>
          <p:nvPr/>
        </p:nvSpPr>
        <p:spPr>
          <a:xfrm>
            <a:off x="2133600" y="427038"/>
            <a:ext cx="8229600" cy="8417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rgbClr val="FF0000"/>
                </a:solidFill>
                <a:latin typeface="Comic Sans MS" panose="030F0902030302020204" pitchFamily="66" charset="0"/>
              </a:rPr>
              <a:t>Model Answer</a:t>
            </a:r>
          </a:p>
        </p:txBody>
      </p:sp>
    </p:spTree>
    <p:extLst>
      <p:ext uri="{BB962C8B-B14F-4D97-AF65-F5344CB8AC3E}">
        <p14:creationId xmlns:p14="http://schemas.microsoft.com/office/powerpoint/2010/main" val="74132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1397</Words>
  <Application>Microsoft Office PowerPoint</Application>
  <PresentationFormat>Widescreen</PresentationFormat>
  <Paragraphs>190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SimSun</vt:lpstr>
      <vt:lpstr>Arial</vt:lpstr>
      <vt:lpstr>Calibri</vt:lpstr>
      <vt:lpstr>Calibri Light</vt:lpstr>
      <vt:lpstr>Comic Sans MS</vt:lpstr>
      <vt:lpstr>等线</vt:lpstr>
      <vt:lpstr>Times New Roman</vt:lpstr>
      <vt:lpstr>Wingdings</vt:lpstr>
      <vt:lpstr>Office Theme</vt:lpstr>
      <vt:lpstr>Tuesday 3/12/2019 </vt:lpstr>
      <vt:lpstr>Learning Intentions</vt:lpstr>
      <vt:lpstr>Discuss </vt:lpstr>
      <vt:lpstr>Definition - Copy</vt:lpstr>
      <vt:lpstr>Examples </vt:lpstr>
      <vt:lpstr>Model Answer </vt:lpstr>
      <vt:lpstr>Model Answer </vt:lpstr>
      <vt:lpstr>Examples </vt:lpstr>
      <vt:lpstr>Model Answer </vt:lpstr>
      <vt:lpstr>Examples </vt:lpstr>
      <vt:lpstr>PowerPoint Presentation</vt:lpstr>
      <vt:lpstr>Examples </vt:lpstr>
      <vt:lpstr>Model Answer </vt:lpstr>
      <vt:lpstr>Examples </vt:lpstr>
      <vt:lpstr>Model Answer </vt:lpstr>
      <vt:lpstr>SOURCE 1 </vt:lpstr>
      <vt:lpstr>Model Answer </vt:lpstr>
      <vt:lpstr>SOURCE 2 </vt:lpstr>
      <vt:lpstr>Model Answer </vt:lpstr>
      <vt:lpstr>Model Answer </vt:lpstr>
      <vt:lpstr>Model Answer </vt:lpstr>
      <vt:lpstr>Model Answer </vt:lpstr>
      <vt:lpstr>Model Answer </vt:lpstr>
      <vt:lpstr>Model Answer </vt:lpstr>
      <vt:lpstr>Model Answer </vt:lpstr>
      <vt:lpstr>Model Answer </vt:lpstr>
      <vt:lpstr>Exit Pass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Samah Basharat</dc:creator>
  <cp:lastModifiedBy>StJoAcGibsonR</cp:lastModifiedBy>
  <cp:revision>60</cp:revision>
  <cp:lastPrinted>2019-12-03T08:00:02Z</cp:lastPrinted>
  <dcterms:created xsi:type="dcterms:W3CDTF">2019-10-27T17:20:01Z</dcterms:created>
  <dcterms:modified xsi:type="dcterms:W3CDTF">2019-12-04T14:24:10Z</dcterms:modified>
</cp:coreProperties>
</file>