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27"/>
  </p:notesMasterIdLst>
  <p:handoutMasterIdLst>
    <p:handoutMasterId r:id="rId28"/>
  </p:handoutMasterIdLst>
  <p:sldIdLst>
    <p:sldId id="257" r:id="rId6"/>
    <p:sldId id="282" r:id="rId7"/>
    <p:sldId id="281" r:id="rId8"/>
    <p:sldId id="280" r:id="rId9"/>
    <p:sldId id="283" r:id="rId10"/>
    <p:sldId id="258" r:id="rId11"/>
    <p:sldId id="275" r:id="rId12"/>
    <p:sldId id="276" r:id="rId13"/>
    <p:sldId id="266" r:id="rId14"/>
    <p:sldId id="267" r:id="rId15"/>
    <p:sldId id="261" r:id="rId16"/>
    <p:sldId id="264" r:id="rId17"/>
    <p:sldId id="265" r:id="rId18"/>
    <p:sldId id="268" r:id="rId19"/>
    <p:sldId id="272" r:id="rId20"/>
    <p:sldId id="269" r:id="rId21"/>
    <p:sldId id="273" r:id="rId22"/>
    <p:sldId id="284" r:id="rId23"/>
    <p:sldId id="279" r:id="rId24"/>
    <p:sldId id="274" r:id="rId25"/>
    <p:sldId id="277" r:id="rId26"/>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6600"/>
    <a:srgbClr val="990099"/>
    <a:srgbClr val="FF9900"/>
    <a:srgbClr val="FF9933"/>
    <a:srgbClr val="3399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43" autoAdjust="0"/>
  </p:normalViewPr>
  <p:slideViewPr>
    <p:cSldViewPr>
      <p:cViewPr varScale="1">
        <p:scale>
          <a:sx n="78" d="100"/>
          <a:sy n="78" d="100"/>
        </p:scale>
        <p:origin x="-173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F77FFFF9-4262-4B88-92E4-5E4DC34A3ACD}" type="datetimeFigureOut">
              <a:rPr lang="en-GB" smtClean="0"/>
              <a:t>19/06/2019</a:t>
            </a:fld>
            <a:endParaRPr lang="en-GB"/>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0BEA6A4C-C699-467E-AD53-AFF5AAFB951B}" type="slidenum">
              <a:rPr lang="en-GB" smtClean="0"/>
              <a:t>‹#›</a:t>
            </a:fld>
            <a:endParaRPr lang="en-GB"/>
          </a:p>
        </p:txBody>
      </p:sp>
    </p:spTree>
    <p:extLst>
      <p:ext uri="{BB962C8B-B14F-4D97-AF65-F5344CB8AC3E}">
        <p14:creationId xmlns:p14="http://schemas.microsoft.com/office/powerpoint/2010/main" val="2940316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B476F677-2F81-45FC-9023-FA71F2A06FDC}" type="datetimeFigureOut">
              <a:rPr lang="en-GB" smtClean="0"/>
              <a:t>19/06/2019</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86D0B76A-446B-4A9F-8E6A-D28C1E0FCB23}" type="slidenum">
              <a:rPr lang="en-GB" smtClean="0"/>
              <a:t>‹#›</a:t>
            </a:fld>
            <a:endParaRPr lang="en-GB"/>
          </a:p>
        </p:txBody>
      </p:sp>
    </p:spTree>
    <p:extLst>
      <p:ext uri="{BB962C8B-B14F-4D97-AF65-F5344CB8AC3E}">
        <p14:creationId xmlns:p14="http://schemas.microsoft.com/office/powerpoint/2010/main" val="291416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9F78BA5-250C-4DAC-BDAF-A0CA879CAA32}" type="slidenum">
              <a:rPr lang="en-GB" altLang="en-US">
                <a:solidFill>
                  <a:prstClr val="black"/>
                </a:solidFill>
              </a:rPr>
              <a:pPr/>
              <a:t>5</a:t>
            </a:fld>
            <a:endParaRPr lang="en-GB"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https://www.youtube.com/watch?v=7G0UXnXpABw </a:t>
            </a:r>
          </a:p>
          <a:p>
            <a:r>
              <a:rPr lang="en-GB" dirty="0" smtClean="0"/>
              <a:t>https://www.youtube.com/watch?v=PZ_63MpSt5w</a:t>
            </a:r>
          </a:p>
          <a:p>
            <a:r>
              <a:rPr lang="en-GB" dirty="0" smtClean="0"/>
              <a:t>https://</a:t>
            </a:r>
            <a:r>
              <a:rPr lang="en-GB" smtClean="0"/>
              <a:t>www.youtube.com/watch?v=CCA6ME81RLQ </a:t>
            </a:r>
            <a:endParaRPr lang="en-GB" dirty="0" smtClean="0"/>
          </a:p>
        </p:txBody>
      </p:sp>
      <p:sp>
        <p:nvSpPr>
          <p:cNvPr id="4" name="Slide Number Placeholder 3"/>
          <p:cNvSpPr>
            <a:spLocks noGrp="1"/>
          </p:cNvSpPr>
          <p:nvPr>
            <p:ph type="sldNum" sz="quarter" idx="10"/>
          </p:nvPr>
        </p:nvSpPr>
        <p:spPr/>
        <p:txBody>
          <a:bodyPr/>
          <a:lstStyle/>
          <a:p>
            <a:fld id="{86D0B76A-446B-4A9F-8E6A-D28C1E0FCB23}" type="slidenum">
              <a:rPr lang="en-GB" smtClean="0"/>
              <a:t>14</a:t>
            </a:fld>
            <a:endParaRPr lang="en-GB"/>
          </a:p>
        </p:txBody>
      </p:sp>
    </p:spTree>
    <p:extLst>
      <p:ext uri="{BB962C8B-B14F-4D97-AF65-F5344CB8AC3E}">
        <p14:creationId xmlns:p14="http://schemas.microsoft.com/office/powerpoint/2010/main" val="269665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F0A3BF-A11F-4C48-B3A1-533E842D156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85258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5DF2CB-C8BA-4509-B99C-125BD5AE8E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8778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F29F5E-B11A-421A-AA76-9D21C296237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83462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95D86A-E22A-45E4-87C0-1BEC5F12BB5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4043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FDA112-603A-4CE7-8BAD-4490D51BFA9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34321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E110BA-1369-4CE3-A8E7-65B770B1028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0075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B0EC56-6B9A-4FDC-A0B5-547AC964824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93174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BB245ED-2A74-4BF5-A2F1-2430FFF4A35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53540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EE5973-2AB6-4167-8DE4-F9A7A0D0AF9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977409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9D74CD0-084C-4D53-B580-9A0B06D3274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64897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6DF1DF-0D57-44C7-8F4F-454F8821719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90514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0F6783-6318-4910-97CB-413DE0AEC5C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51224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EECE8D-B318-4382-8C21-5E8528EFE0A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49259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CA53CD-D552-4B6B-99C8-881D75F8A1A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23788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61885E-A5C7-4E1C-9550-0A813F416BC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92110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95D86A-E22A-45E4-87C0-1BEC5F12BB5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815527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FDA112-603A-4CE7-8BAD-4490D51BFA9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41398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E110BA-1369-4CE3-A8E7-65B770B1028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45935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B0EC56-6B9A-4FDC-A0B5-547AC964824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60431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BB245ED-2A74-4BF5-A2F1-2430FFF4A35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71307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EE5973-2AB6-4167-8DE4-F9A7A0D0AF9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64189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9D74CD0-084C-4D53-B580-9A0B06D3274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28850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81E9F8-0F5A-4CA0-828C-BB73519849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72862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6DF1DF-0D57-44C7-8F4F-454F8821719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609622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EECE8D-B318-4382-8C21-5E8528EFE0A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80354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CA53CD-D552-4B6B-99C8-881D75F8A1A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3773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61885E-A5C7-4E1C-9550-0A813F416BC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94911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409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27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720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6932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6/19/2019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097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6/19/2019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85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A4E0A6-9FC5-407C-82EA-674F23CE0D2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168931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6/19/2019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329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125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31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5158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2722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3FAD08-55B9-4FB0-887D-F143BEFA84B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550694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09ED46-F3A1-40B1-8EAB-F0198A33FFD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061605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91CB3-A7DC-4339-B114-485D9015B79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39840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85E701-728A-41CF-91C9-1F25096D9FB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7841437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C1DB73-8FAE-46C8-AB9F-C778FAFC54D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6818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E18C264-0804-4073-9B66-F70A8A6CACE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906713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A1AC68-B250-4473-B528-5B5E74894D9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337791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D7AB60-0E69-4F1B-B371-F624127704F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255329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83DEBA-6B0D-42F6-BD05-9045E1D0B0B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870179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B88478-A34A-46D9-A575-976F87EACF1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111737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CF267A-5396-48C6-BCF1-41A6DB37FC6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868792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A08FC0-84A8-453B-9FBA-570D6A08AD8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3462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ACFD40-3163-4302-A665-DC8A6E4D09A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2598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91FDB1-270A-4185-A40B-A0525458628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06941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7C9F0B-487A-4256-B8DB-C117DE77E4D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2658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F69730-0BCB-4DA4-B144-B662D8289E5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32134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FFE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904E0BA1-2DBA-4A46-8D2F-0ADADE3808E4}" type="slidenum">
              <a:rPr lang="en-GB" altLang="en-US">
                <a:solidFill>
                  <a:srgbClr val="000000"/>
                </a:solidFill>
                <a:latin typeface="Arial" charset="0"/>
              </a:rPr>
              <a:pPr fontAlgn="base">
                <a:spcBef>
                  <a:spcPct val="0"/>
                </a:spcBef>
                <a:spcAft>
                  <a:spcPct val="0"/>
                </a:spcAft>
                <a:defRPr/>
              </a:pPr>
              <a:t>‹#›</a:t>
            </a:fld>
            <a:endParaRPr lang="en-GB" altLang="en-US">
              <a:solidFill>
                <a:srgbClr val="000000"/>
              </a:solidFill>
              <a:latin typeface="Arial" charset="0"/>
            </a:endParaRPr>
          </a:p>
        </p:txBody>
      </p:sp>
    </p:spTree>
    <p:extLst>
      <p:ext uri="{BB962C8B-B14F-4D97-AF65-F5344CB8AC3E}">
        <p14:creationId xmlns:p14="http://schemas.microsoft.com/office/powerpoint/2010/main" val="2176367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mbria" pitchFamily="18" charset="0"/>
        </a:defRPr>
      </a:lvl2pPr>
      <a:lvl3pPr algn="ctr" rtl="0" eaLnBrk="0" fontAlgn="base" hangingPunct="0">
        <a:spcBef>
          <a:spcPct val="0"/>
        </a:spcBef>
        <a:spcAft>
          <a:spcPct val="0"/>
        </a:spcAft>
        <a:defRPr sz="4400">
          <a:solidFill>
            <a:schemeClr val="tx2"/>
          </a:solidFill>
          <a:latin typeface="Cambria" pitchFamily="18" charset="0"/>
        </a:defRPr>
      </a:lvl3pPr>
      <a:lvl4pPr algn="ctr" rtl="0" eaLnBrk="0" fontAlgn="base" hangingPunct="0">
        <a:spcBef>
          <a:spcPct val="0"/>
        </a:spcBef>
        <a:spcAft>
          <a:spcPct val="0"/>
        </a:spcAft>
        <a:defRPr sz="4400">
          <a:solidFill>
            <a:schemeClr val="tx2"/>
          </a:solidFill>
          <a:latin typeface="Cambria" pitchFamily="18" charset="0"/>
        </a:defRPr>
      </a:lvl4pPr>
      <a:lvl5pPr algn="ctr" rtl="0" eaLnBrk="0" fontAlgn="base" hangingPunct="0">
        <a:spcBef>
          <a:spcPct val="0"/>
        </a:spcBef>
        <a:spcAft>
          <a:spcPct val="0"/>
        </a:spcAft>
        <a:defRPr sz="4400">
          <a:solidFill>
            <a:schemeClr val="tx2"/>
          </a:solidFill>
          <a:latin typeface="Cambri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1FFE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1A926B53-C9B7-46F8-BCCC-CC5F51CEC123}" type="slidenum">
              <a:rPr lang="en-GB" altLang="en-US">
                <a:solidFill>
                  <a:srgbClr val="000000"/>
                </a:solidFill>
                <a:latin typeface="Arial" charset="0"/>
              </a:rPr>
              <a:pPr fontAlgn="base">
                <a:spcBef>
                  <a:spcPct val="0"/>
                </a:spcBef>
                <a:spcAft>
                  <a:spcPct val="0"/>
                </a:spcAft>
                <a:defRPr/>
              </a:pPr>
              <a:t>‹#›</a:t>
            </a:fld>
            <a:endParaRPr lang="en-GB" altLang="en-US">
              <a:solidFill>
                <a:srgbClr val="000000"/>
              </a:solidFill>
              <a:latin typeface="Arial" charset="0"/>
            </a:endParaRPr>
          </a:p>
        </p:txBody>
      </p:sp>
    </p:spTree>
    <p:extLst>
      <p:ext uri="{BB962C8B-B14F-4D97-AF65-F5344CB8AC3E}">
        <p14:creationId xmlns:p14="http://schemas.microsoft.com/office/powerpoint/2010/main" val="12395613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mbria" pitchFamily="18" charset="0"/>
        </a:defRPr>
      </a:lvl2pPr>
      <a:lvl3pPr algn="ctr" rtl="0" eaLnBrk="0" fontAlgn="base" hangingPunct="0">
        <a:spcBef>
          <a:spcPct val="0"/>
        </a:spcBef>
        <a:spcAft>
          <a:spcPct val="0"/>
        </a:spcAft>
        <a:defRPr sz="4400">
          <a:solidFill>
            <a:schemeClr val="tx2"/>
          </a:solidFill>
          <a:latin typeface="Cambria" pitchFamily="18" charset="0"/>
        </a:defRPr>
      </a:lvl3pPr>
      <a:lvl4pPr algn="ctr" rtl="0" eaLnBrk="0" fontAlgn="base" hangingPunct="0">
        <a:spcBef>
          <a:spcPct val="0"/>
        </a:spcBef>
        <a:spcAft>
          <a:spcPct val="0"/>
        </a:spcAft>
        <a:defRPr sz="4400">
          <a:solidFill>
            <a:schemeClr val="tx2"/>
          </a:solidFill>
          <a:latin typeface="Cambria" pitchFamily="18" charset="0"/>
        </a:defRPr>
      </a:lvl4pPr>
      <a:lvl5pPr algn="ctr" rtl="0" eaLnBrk="0" fontAlgn="base" hangingPunct="0">
        <a:spcBef>
          <a:spcPct val="0"/>
        </a:spcBef>
        <a:spcAft>
          <a:spcPct val="0"/>
        </a:spcAft>
        <a:defRPr sz="4400">
          <a:solidFill>
            <a:schemeClr val="tx2"/>
          </a:solidFill>
          <a:latin typeface="Cambri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1FFE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1A926B53-C9B7-46F8-BCCC-CC5F51CEC123}" type="slidenum">
              <a:rPr lang="en-GB" altLang="en-US">
                <a:solidFill>
                  <a:srgbClr val="000000"/>
                </a:solidFill>
                <a:latin typeface="Arial" charset="0"/>
              </a:rPr>
              <a:pPr fontAlgn="base">
                <a:spcBef>
                  <a:spcPct val="0"/>
                </a:spcBef>
                <a:spcAft>
                  <a:spcPct val="0"/>
                </a:spcAft>
                <a:defRPr/>
              </a:pPr>
              <a:t>‹#›</a:t>
            </a:fld>
            <a:endParaRPr lang="en-GB" altLang="en-US">
              <a:solidFill>
                <a:srgbClr val="000000"/>
              </a:solidFill>
              <a:latin typeface="Arial" charset="0"/>
            </a:endParaRPr>
          </a:p>
        </p:txBody>
      </p:sp>
    </p:spTree>
    <p:extLst>
      <p:ext uri="{BB962C8B-B14F-4D97-AF65-F5344CB8AC3E}">
        <p14:creationId xmlns:p14="http://schemas.microsoft.com/office/powerpoint/2010/main" val="32704270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mbria" pitchFamily="18" charset="0"/>
        </a:defRPr>
      </a:lvl2pPr>
      <a:lvl3pPr algn="ctr" rtl="0" eaLnBrk="0" fontAlgn="base" hangingPunct="0">
        <a:spcBef>
          <a:spcPct val="0"/>
        </a:spcBef>
        <a:spcAft>
          <a:spcPct val="0"/>
        </a:spcAft>
        <a:defRPr sz="4400">
          <a:solidFill>
            <a:schemeClr val="tx2"/>
          </a:solidFill>
          <a:latin typeface="Cambria" pitchFamily="18" charset="0"/>
        </a:defRPr>
      </a:lvl3pPr>
      <a:lvl4pPr algn="ctr" rtl="0" eaLnBrk="0" fontAlgn="base" hangingPunct="0">
        <a:spcBef>
          <a:spcPct val="0"/>
        </a:spcBef>
        <a:spcAft>
          <a:spcPct val="0"/>
        </a:spcAft>
        <a:defRPr sz="4400">
          <a:solidFill>
            <a:schemeClr val="tx2"/>
          </a:solidFill>
          <a:latin typeface="Cambria" pitchFamily="18" charset="0"/>
        </a:defRPr>
      </a:lvl4pPr>
      <a:lvl5pPr algn="ctr" rtl="0" eaLnBrk="0" fontAlgn="base" hangingPunct="0">
        <a:spcBef>
          <a:spcPct val="0"/>
        </a:spcBef>
        <a:spcAft>
          <a:spcPct val="0"/>
        </a:spcAft>
        <a:defRPr sz="4400">
          <a:solidFill>
            <a:schemeClr val="tx2"/>
          </a:solidFill>
          <a:latin typeface="Cambri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6/19/2019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769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1FFE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8BA7E57-6571-433E-8EF1-A5E52196319B}" type="slidenum">
              <a:rPr lang="en-GB" altLang="en-US">
                <a:solidFill>
                  <a:srgbClr val="000000"/>
                </a:solidFill>
                <a:latin typeface="Arial" pitchFamily="34" charset="0"/>
              </a:rPr>
              <a:pPr fontAlgn="base">
                <a:spcBef>
                  <a:spcPct val="0"/>
                </a:spcBef>
                <a:spcAft>
                  <a:spcPct val="0"/>
                </a:spcAft>
                <a:defRPr/>
              </a:pPr>
              <a:t>‹#›</a:t>
            </a:fld>
            <a:endParaRPr lang="en-GB" altLang="en-US">
              <a:solidFill>
                <a:srgbClr val="000000"/>
              </a:solidFill>
              <a:latin typeface="Arial" pitchFamily="34" charset="0"/>
            </a:endParaRPr>
          </a:p>
        </p:txBody>
      </p:sp>
    </p:spTree>
    <p:extLst>
      <p:ext uri="{BB962C8B-B14F-4D97-AF65-F5344CB8AC3E}">
        <p14:creationId xmlns:p14="http://schemas.microsoft.com/office/powerpoint/2010/main" val="27868540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n0L7t99TOAhVDfhoKHdyyApUQjRwIBw&amp;url=https://en.wikipedia.org/wiki/Beijing&amp;psig=AFQjCNETpRIYEB4tE0LoVuKmJNEdTSluRg&amp;ust=1471952318609176"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google.co.uk/url?sa=i&amp;rct=j&amp;q=&amp;esrc=s&amp;source=images&amp;cd=&amp;cad=rja&amp;uact=8&amp;ved=0ahUKEwiZmP-H-NTOAhXCJhoKHfOWAzAQjRwIBw&amp;url=http://www.smh.com.au/business/china/china-must-adapt-to-slowing-growth-says-president-xi-jinping-20140512-384jc.html&amp;bvm=bv.129759880,d.d2s&amp;psig=AFQjCNHn3hpigBBqEOK2ddccOPkXHavuOg&amp;ust=1471952359899169"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ACscsX2VsL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uk/url?sa=i&amp;rct=j&amp;q=&amp;esrc=s&amp;source=images&amp;cd=&amp;cad=rja&amp;uact=8&amp;ved=0ahUKEwiZj76J_dTOAhWJWhoKHdSnBnEQjRwIBw&amp;url=http://www.darkroastedblend.com/2011/08/glorious-socialism-chinese-ladies-in.html&amp;psig=AFQjCNFeqg8vCfPGoSz8gV33TyB6HoGmdg&amp;ust=147195369432988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source=images&amp;cd=&amp;cad=rja&amp;uact=8&amp;ved=0ahUKEwjm9o-xi9fOAhWHVhoKHXnFAFEQjRwIBw&amp;url=http://www.biographyonline.net/politicians/asia/chairman-mao.html&amp;bvm=bv.129759880,d.d2s&amp;psig=AFQjCNHftQ1wwgFYAZxsG5S2MDqITnliJg&amp;ust=1472026251984763"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www.google.com/url?sa=i&amp;rct=j&amp;q=&amp;esrc=s&amp;source=images&amp;cd=&amp;cad=rja&amp;uact=8&amp;ved=2ahUKEwiTscKcs-naAhXCjKQKHV8RAzIQjRx6BAgBEAU&amp;url=https://4travellingacrosstime.com/2017/08/06/china-under-mao-zedong/&amp;psig=AOvVaw2iAuTPO4PszYU1VIhHFnLd&amp;ust=152543199995717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uk/url?sa=i&amp;rct=j&amp;q=&amp;esrc=s&amp;source=images&amp;cd=&amp;cad=rja&amp;uact=8&amp;ved=0ahUKEwi90PPgjtfOAhXLVRoKHWAxCAoQjRwIBw&amp;url=http://www.wsj.com/articles/in-china-xi-embraces-maos-radical-legacy-1463153126&amp;bvm=bv.129759880,d.d2s&amp;psig=AFQjCNHPUMrFuxOC2-uVSW_hbwxr6Om3Ug&amp;ust=1472027148511760"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google.co.uk/url?sa=i&amp;rct=j&amp;q=&amp;esrc=s&amp;source=images&amp;cd=&amp;cad=rja&amp;uact=8&amp;ved=0ahUKEwi67OvOjtfOAhUBuBoKHUOUCjIQjRwIBw&amp;url=http://www.japantimes.co.jp/news/2016/05/15/asia-pacific/50-years-on-talk-of-cultural-revolutions-flesh-banquets-remains-taboo/&amp;bvm=bv.129759880,d.d2s&amp;psig=AFQjCNHPUMrFuxOC2-uVSW_hbwxr6Om3Ug&amp;ust=147202714851176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LqJ9IpWOYQ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s://www.youtube.com/watch?v=sXAOTjNheV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google.co.uk/url?sa=i&amp;rct=j&amp;q=&amp;esrc=s&amp;source=images&amp;cd=&amp;cad=rja&amp;uact=8&amp;ved=2ahUKEwi_w_CbuenaAhUP16QKHS-2B_gQjRx6BAgBEAU&amp;url=https://www.iwp.edu/programs/course/modern-china&amp;psig=AOvVaw3N9htP8rmG5InQ7ZBmCHbN&amp;ust=1525433617150237" TargetMode="Externa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www.google.co.uk/url?sa=i&amp;rct=j&amp;q=&amp;esrc=s&amp;source=images&amp;cd=&amp;cad=rja&amp;uact=8&amp;ved=2ahUKEwiX_viquenaAhWJ_qQKHb7DB9oQjRx6BAgBEAU&amp;url=http://www.chinadaily.com.cn/photo/2010-01/27/content_9387607.htm&amp;psig=AOvVaw1MfBKD_7luCqIiuNLPa_Qt&amp;ust=152543365292339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uk/url?sa=i&amp;rct=j&amp;q=&amp;esrc=s&amp;source=images&amp;cd=&amp;cad=rja&amp;uact=8&amp;ved=2ahUKEwiK0OyFy7rdAhUGYlAKHYLdCuUQjRx6BAgBEAU&amp;url=https://clip2art.com/explore/Trophy%20clipart%20star%20trophy/&amp;psig=AOvVaw32axPRQm2ZKRCTeWTCqJTs&amp;ust=1537017629723399" TargetMode="External"/><Relationship Id="rId1" Type="http://schemas.openxmlformats.org/officeDocument/2006/relationships/slideLayout" Target="../slideLayouts/slideLayout40.xml"/><Relationship Id="rId6" Type="http://schemas.openxmlformats.org/officeDocument/2006/relationships/image" Target="../media/image6.jpeg"/><Relationship Id="rId5" Type="http://schemas.openxmlformats.org/officeDocument/2006/relationships/hyperlink" Target="https://www.google.co.uk/url?sa=i&amp;rct=j&amp;q=&amp;esrc=s&amp;source=images&amp;cd=&amp;cad=rja&amp;uact=8&amp;ved=2ahUKEwi74-CszbrdAhUvz4UKHewACEMQjRx6BAgBEAU&amp;url=https://www.istockphoto.com/illustrations/orange-pencil-and-checklist&amp;psig=AOvVaw2EbR35yasvuiqJRhu0L7ce&amp;ust=1537018199276107"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8x-OX_9TOAhWRyRoKHThjApMQjRwIBw&amp;url=https://1776movement.com/2016/04/17/communism-work-2/&amp;bvm=bv.129759880,d.d2s&amp;psig=AFQjCNHEN3kJRpyxqfNBoSr0iq0Immmoxw&amp;ust=1471954264586395"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www.google.co.uk/url?sa=i&amp;rct=j&amp;q=&amp;esrc=s&amp;source=images&amp;cd=&amp;cad=rja&amp;uact=8&amp;ved=0ahUKEwiZj76J_dTOAhWJWhoKHdSnBnEQjRwIBw&amp;url=http://www.crestock.com/blog/design/vibrant-chinese-propaganda-art--part-1-revolution-revolution-revolution-171.aspx&amp;psig=AFQjCNFeqg8vCfPGoSz8gV33TyB6HoGmdg&amp;ust=1471953694329882"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uk/url?sa=i&amp;rct=j&amp;q=&amp;esrc=s&amp;source=images&amp;cd=&amp;cad=rja&amp;uact=8&amp;ved=0ahUKEwiHgsfpidfOAhUDnBoKHZlyDC4QjRwIBw&amp;url=http://www.dailymail.co.uk/news/article-3035940/Brother-China-s-final-emperor-Qing-dynasty-dies-Beijing-aged-96.html&amp;psig=AFQjCNGslyek3wTxONljT5IIJoZiUtU2sg&amp;ust=1472025865636708" TargetMode="External"/><Relationship Id="rId1" Type="http://schemas.openxmlformats.org/officeDocument/2006/relationships/slideLayout" Target="../slideLayouts/slideLayout2.xml"/><Relationship Id="rId6" Type="http://schemas.openxmlformats.org/officeDocument/2006/relationships/hyperlink" Target="https://www.youtube.com/watch?v=UvgLUGRhuwU" TargetMode="External"/><Relationship Id="rId5" Type="http://schemas.openxmlformats.org/officeDocument/2006/relationships/image" Target="../media/image15.jpeg"/><Relationship Id="rId4" Type="http://schemas.openxmlformats.org/officeDocument/2006/relationships/hyperlink" Target="http://www.google.co.uk/url?sa=i&amp;rct=j&amp;q=&amp;esrc=s&amp;source=images&amp;cd=&amp;cad=rja&amp;uact=8&amp;ved=0ahUKEwiCrvmHitfOAhUCuhoKHXKJCgwQjRwIBw&amp;url=http://www.china.org.cn/arts/2011-06/30/content_22890344_7.htm&amp;bvm=bv.129759880,d.d2s&amp;psig=AFQjCNEn3-j1BwqM25DlL1vhjMgj6i90jQ&amp;ust=147202592073015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95527" y="24408"/>
            <a:ext cx="7772400" cy="1470025"/>
          </a:xfrm>
        </p:spPr>
        <p:txBody>
          <a:bodyPr/>
          <a:lstStyle/>
          <a:p>
            <a:pPr eaLnBrk="1" hangingPunct="1"/>
            <a:r>
              <a:rPr lang="en-GB" altLang="en-US" b="1" u="sng" dirty="0" err="1" smtClean="0"/>
              <a:t>Quickfire</a:t>
            </a:r>
            <a:r>
              <a:rPr lang="en-GB" altLang="en-US" b="1" u="sng" dirty="0" smtClean="0"/>
              <a:t> Questions</a:t>
            </a:r>
          </a:p>
        </p:txBody>
      </p:sp>
      <p:sp>
        <p:nvSpPr>
          <p:cNvPr id="2051" name="Rectangle 3"/>
          <p:cNvSpPr>
            <a:spLocks noGrp="1" noChangeArrowheads="1"/>
          </p:cNvSpPr>
          <p:nvPr>
            <p:ph type="subTitle" idx="1"/>
          </p:nvPr>
        </p:nvSpPr>
        <p:spPr>
          <a:xfrm>
            <a:off x="0" y="1557338"/>
            <a:ext cx="6400800" cy="4464050"/>
          </a:xfrm>
        </p:spPr>
        <p:txBody>
          <a:bodyPr/>
          <a:lstStyle/>
          <a:p>
            <a:pPr marL="571500" indent="-571500" algn="l" eaLnBrk="1" hangingPunct="1">
              <a:buFont typeface="Arial" panose="020B0604020202020204" pitchFamily="34" charset="0"/>
              <a:buChar char="•"/>
              <a:defRPr/>
            </a:pPr>
            <a:r>
              <a:rPr lang="en-GB" altLang="en-US" sz="3000" dirty="0"/>
              <a:t>What is the population of China?</a:t>
            </a:r>
          </a:p>
          <a:p>
            <a:pPr marL="571500" indent="-571500" algn="l" eaLnBrk="1" hangingPunct="1">
              <a:buFont typeface="Arial" panose="020B0604020202020204" pitchFamily="34" charset="0"/>
              <a:buChar char="•"/>
              <a:defRPr/>
            </a:pPr>
            <a:endParaRPr lang="en-GB" altLang="en-US" sz="3000" dirty="0"/>
          </a:p>
          <a:p>
            <a:pPr marL="571500" indent="-571500" algn="l" eaLnBrk="1" hangingPunct="1">
              <a:buFont typeface="Arial" panose="020B0604020202020204" pitchFamily="34" charset="0"/>
              <a:buChar char="•"/>
              <a:defRPr/>
            </a:pPr>
            <a:r>
              <a:rPr lang="en-GB" altLang="en-US" sz="3000" dirty="0"/>
              <a:t>What is the capital city of China?</a:t>
            </a:r>
          </a:p>
          <a:p>
            <a:pPr marL="571500" indent="-571500" algn="l" eaLnBrk="1" hangingPunct="1">
              <a:buFont typeface="Arial" panose="020B0604020202020204" pitchFamily="34" charset="0"/>
              <a:buChar char="•"/>
              <a:defRPr/>
            </a:pPr>
            <a:endParaRPr lang="en-GB" altLang="en-US" sz="3000" dirty="0"/>
          </a:p>
          <a:p>
            <a:pPr marL="571500" indent="-571500" algn="l" eaLnBrk="1" hangingPunct="1">
              <a:buFont typeface="Arial" panose="020B0604020202020204" pitchFamily="34" charset="0"/>
              <a:buChar char="•"/>
              <a:defRPr/>
            </a:pPr>
            <a:r>
              <a:rPr lang="en-GB" altLang="en-US" sz="3000" dirty="0"/>
              <a:t>Who is the current President of China?</a:t>
            </a:r>
          </a:p>
          <a:p>
            <a:pPr algn="l" eaLnBrk="1" hangingPunct="1">
              <a:defRPr/>
            </a:pPr>
            <a:endParaRPr lang="en-GB" altLang="en-US" sz="3000" dirty="0">
              <a:latin typeface="Comic Sans MS" pitchFamily="66" charset="0"/>
            </a:endParaRPr>
          </a:p>
          <a:p>
            <a:pPr algn="l" eaLnBrk="1" hangingPunct="1">
              <a:defRPr/>
            </a:pPr>
            <a:endParaRPr lang="en-GB" altLang="en-US" sz="3000" dirty="0">
              <a:latin typeface="Comic Sans MS" pitchFamily="66" charset="0"/>
            </a:endParaRPr>
          </a:p>
        </p:txBody>
      </p:sp>
      <p:sp>
        <p:nvSpPr>
          <p:cNvPr id="2" name="TextBox 1"/>
          <p:cNvSpPr txBox="1">
            <a:spLocks noChangeArrowheads="1"/>
          </p:cNvSpPr>
          <p:nvPr/>
        </p:nvSpPr>
        <p:spPr bwMode="auto">
          <a:xfrm>
            <a:off x="2592388" y="2204864"/>
            <a:ext cx="25193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dirty="0" smtClean="0">
                <a:solidFill>
                  <a:srgbClr val="FF0000"/>
                </a:solidFill>
                <a:latin typeface="Comic Sans MS"/>
              </a:rPr>
              <a:t>Roughly 1.4 billion  </a:t>
            </a:r>
            <a:endParaRPr lang="en-GB" altLang="en-US" dirty="0">
              <a:solidFill>
                <a:srgbClr val="FF0000"/>
              </a:solidFill>
              <a:latin typeface="Comic Sans MS"/>
            </a:endParaRPr>
          </a:p>
        </p:txBody>
      </p:sp>
      <p:sp>
        <p:nvSpPr>
          <p:cNvPr id="6" name="TextBox 5"/>
          <p:cNvSpPr txBox="1">
            <a:spLocks noChangeArrowheads="1"/>
          </p:cNvSpPr>
          <p:nvPr/>
        </p:nvSpPr>
        <p:spPr bwMode="auto">
          <a:xfrm>
            <a:off x="3059113" y="6019800"/>
            <a:ext cx="25209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dirty="0">
                <a:solidFill>
                  <a:srgbClr val="FF0000"/>
                </a:solidFill>
                <a:latin typeface="Comic Sans MS"/>
              </a:rPr>
              <a:t>Xi </a:t>
            </a:r>
            <a:r>
              <a:rPr lang="en-GB" altLang="en-US" dirty="0" err="1">
                <a:solidFill>
                  <a:srgbClr val="FF0000"/>
                </a:solidFill>
                <a:latin typeface="Comic Sans MS"/>
              </a:rPr>
              <a:t>Jinping</a:t>
            </a:r>
            <a:endParaRPr lang="en-GB" altLang="en-US" dirty="0">
              <a:solidFill>
                <a:srgbClr val="FF0000"/>
              </a:solidFill>
              <a:latin typeface="Comic Sans MS"/>
            </a:endParaRPr>
          </a:p>
        </p:txBody>
      </p:sp>
      <p:sp>
        <p:nvSpPr>
          <p:cNvPr id="7" name="TextBox 6"/>
          <p:cNvSpPr txBox="1">
            <a:spLocks noChangeArrowheads="1"/>
          </p:cNvSpPr>
          <p:nvPr/>
        </p:nvSpPr>
        <p:spPr bwMode="auto">
          <a:xfrm>
            <a:off x="2962275" y="3861048"/>
            <a:ext cx="2520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dirty="0">
                <a:solidFill>
                  <a:srgbClr val="FF0000"/>
                </a:solidFill>
                <a:latin typeface="Comic Sans MS"/>
              </a:rPr>
              <a:t>Beijing</a:t>
            </a: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298271"/>
            <a:ext cx="3275856" cy="156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https://upload.wikimedia.org/wikipedia/commons/7/7e/Beijing_Railway_Station_0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2864243"/>
            <a:ext cx="2676475" cy="177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http://www.smh.com.au/content/dam/images/3/8/4/j/i/image.related.articleLeadwide.620x349.384jc.png/1399855512020.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4905557"/>
            <a:ext cx="3020715" cy="170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84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fade">
                                      <p:cBhvr>
                                        <p:cTn id="13" dur="1000"/>
                                        <p:tgtEl>
                                          <p:spTgt spid="2053"/>
                                        </p:tgtEl>
                                      </p:cBhvr>
                                    </p:animEffect>
                                    <p:anim calcmode="lin" valueType="num">
                                      <p:cBhvr>
                                        <p:cTn id="14" dur="1000" fill="hold"/>
                                        <p:tgtEl>
                                          <p:spTgt spid="2053"/>
                                        </p:tgtEl>
                                        <p:attrNameLst>
                                          <p:attrName>ppt_x</p:attrName>
                                        </p:attrNameLst>
                                      </p:cBhvr>
                                      <p:tavLst>
                                        <p:tav tm="0">
                                          <p:val>
                                            <p:strVal val="#ppt_x"/>
                                          </p:val>
                                        </p:tav>
                                        <p:tav tm="100000">
                                          <p:val>
                                            <p:strVal val="#ppt_x"/>
                                          </p:val>
                                        </p:tav>
                                      </p:tavLst>
                                    </p:anim>
                                    <p:anim calcmode="lin" valueType="num">
                                      <p:cBhvr>
                                        <p:cTn id="15"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2055"/>
                                        </p:tgtEl>
                                        <p:attrNameLst>
                                          <p:attrName>style.visibility</p:attrName>
                                        </p:attrNameLst>
                                      </p:cBhvr>
                                      <p:to>
                                        <p:strVal val="visible"/>
                                      </p:to>
                                    </p:set>
                                    <p:animEffect transition="in" filter="wipe(down)">
                                      <p:cBhvr>
                                        <p:cTn id="26" dur="500"/>
                                        <p:tgtEl>
                                          <p:spTgt spid="205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1" fill="hold" nodeType="clickEffect">
                                  <p:stCondLst>
                                    <p:cond delay="0"/>
                                  </p:stCondLst>
                                  <p:childTnLst>
                                    <p:set>
                                      <p:cBhvr>
                                        <p:cTn id="36" dur="1" fill="hold">
                                          <p:stCondLst>
                                            <p:cond delay="0"/>
                                          </p:stCondLst>
                                        </p:cTn>
                                        <p:tgtEl>
                                          <p:spTgt spid="2057"/>
                                        </p:tgtEl>
                                        <p:attrNameLst>
                                          <p:attrName>style.visibility</p:attrName>
                                        </p:attrNameLst>
                                      </p:cBhvr>
                                      <p:to>
                                        <p:strVal val="visible"/>
                                      </p:to>
                                    </p:set>
                                    <p:animEffect transition="in" filter="wheel(1)">
                                      <p:cBhvr>
                                        <p:cTn id="37" dur="2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effectLst>
                  <a:outerShdw blurRad="38100" dist="38100" dir="2700000" algn="tl">
                    <a:srgbClr val="000000">
                      <a:alpha val="43137"/>
                    </a:srgbClr>
                  </a:outerShdw>
                </a:effectLst>
                <a:latin typeface="Comic Sans MS" panose="030F0702030302020204" pitchFamily="66" charset="0"/>
              </a:rPr>
              <a:t>History Channel Biography – </a:t>
            </a:r>
            <a:br>
              <a:rPr lang="en-GB" dirty="0" smtClean="0">
                <a:effectLst>
                  <a:outerShdw blurRad="38100" dist="38100" dir="2700000" algn="tl">
                    <a:srgbClr val="000000">
                      <a:alpha val="43137"/>
                    </a:srgbClr>
                  </a:outerShdw>
                </a:effectLst>
                <a:latin typeface="Comic Sans MS" panose="030F0702030302020204" pitchFamily="66" charset="0"/>
              </a:rPr>
            </a:br>
            <a:r>
              <a:rPr lang="en-GB" dirty="0" smtClean="0">
                <a:solidFill>
                  <a:srgbClr val="FF0000"/>
                </a:solidFill>
                <a:effectLst>
                  <a:outerShdw blurRad="38100" dist="38100" dir="2700000" algn="tl">
                    <a:srgbClr val="000000">
                      <a:alpha val="43137"/>
                    </a:srgbClr>
                  </a:outerShdw>
                </a:effectLst>
                <a:latin typeface="Comic Sans MS" panose="030F0702030302020204" pitchFamily="66" charset="0"/>
              </a:rPr>
              <a:t>Mao Zedong</a:t>
            </a:r>
            <a:endParaRPr lang="en-GB"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20000"/>
          </a:bodyPr>
          <a:lstStyle/>
          <a:p>
            <a:r>
              <a:rPr lang="en-GB" dirty="0">
                <a:latin typeface="Comic Sans MS" panose="030F0702030302020204" pitchFamily="66" charset="0"/>
                <a:hlinkClick r:id="rId2"/>
              </a:rPr>
              <a:t>https://</a:t>
            </a:r>
            <a:r>
              <a:rPr lang="en-GB" dirty="0" smtClean="0">
                <a:latin typeface="Comic Sans MS" panose="030F0702030302020204" pitchFamily="66" charset="0"/>
                <a:hlinkClick r:id="rId2"/>
              </a:rPr>
              <a:t>www.youtube.com/watch?v=ACscsX2VsLA</a:t>
            </a:r>
            <a:r>
              <a:rPr lang="en-GB" dirty="0" smtClean="0">
                <a:latin typeface="Comic Sans MS" panose="030F0702030302020204" pitchFamily="66" charset="0"/>
              </a:rPr>
              <a:t> </a:t>
            </a:r>
            <a:endParaRPr lang="en-GB" dirty="0">
              <a:latin typeface="Comic Sans MS" panose="030F0702030302020204" pitchFamily="66" charset="0"/>
            </a:endParaRPr>
          </a:p>
          <a:p>
            <a:r>
              <a:rPr lang="en-GB" dirty="0" smtClean="0">
                <a:latin typeface="Comic Sans MS" panose="030F0702030302020204" pitchFamily="66" charset="0"/>
              </a:rPr>
              <a:t>You should take detailed notes watching the programme on the following;</a:t>
            </a:r>
          </a:p>
          <a:p>
            <a:pPr>
              <a:buFont typeface="Wingdings" panose="05000000000000000000" pitchFamily="2" charset="2"/>
              <a:buChar char="ü"/>
            </a:pPr>
            <a:r>
              <a:rPr lang="en-GB" dirty="0" smtClean="0">
                <a:solidFill>
                  <a:srgbClr val="FF0000"/>
                </a:solidFill>
                <a:latin typeface="Comic Sans MS" panose="030F0702030302020204" pitchFamily="66" charset="0"/>
              </a:rPr>
              <a:t>The type of leader Mao was</a:t>
            </a:r>
          </a:p>
          <a:p>
            <a:pPr>
              <a:buFont typeface="Wingdings" panose="05000000000000000000" pitchFamily="2" charset="2"/>
              <a:buChar char="ü"/>
            </a:pPr>
            <a:r>
              <a:rPr lang="en-GB" dirty="0" smtClean="0">
                <a:solidFill>
                  <a:srgbClr val="FF0000"/>
                </a:solidFill>
                <a:latin typeface="Comic Sans MS" panose="030F0702030302020204" pitchFamily="66" charset="0"/>
              </a:rPr>
              <a:t>What he did to make people live in fear In China</a:t>
            </a:r>
          </a:p>
          <a:p>
            <a:pPr>
              <a:buFont typeface="Wingdings" panose="05000000000000000000" pitchFamily="2" charset="2"/>
              <a:buChar char="ü"/>
            </a:pPr>
            <a:r>
              <a:rPr lang="en-GB" dirty="0" smtClean="0">
                <a:solidFill>
                  <a:srgbClr val="FF0000"/>
                </a:solidFill>
                <a:latin typeface="Comic Sans MS" panose="030F0702030302020204" pitchFamily="66" charset="0"/>
              </a:rPr>
              <a:t>What life was like for ordinary people (the famine; working conditions)</a:t>
            </a:r>
          </a:p>
          <a:p>
            <a:pPr>
              <a:buFont typeface="Wingdings" panose="05000000000000000000" pitchFamily="2" charset="2"/>
              <a:buChar char="ü"/>
            </a:pPr>
            <a:r>
              <a:rPr lang="en-GB" dirty="0" smtClean="0">
                <a:solidFill>
                  <a:srgbClr val="FF0000"/>
                </a:solidFill>
                <a:latin typeface="Comic Sans MS" panose="030F0702030302020204" pitchFamily="66" charset="0"/>
              </a:rPr>
              <a:t>The Red Guard</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57635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4838" y="176213"/>
            <a:ext cx="5184775" cy="584200"/>
          </a:xfrm>
          <a:prstGeom prst="rect">
            <a:avLst/>
          </a:prstGeom>
          <a:noFill/>
        </p:spPr>
        <p:txBody>
          <a:bodyPr>
            <a:spAutoFit/>
          </a:bodyPr>
          <a:lstStyle/>
          <a:p>
            <a:pPr algn="ctr" fontAlgn="base">
              <a:spcBef>
                <a:spcPct val="0"/>
              </a:spcBef>
              <a:spcAft>
                <a:spcPct val="0"/>
              </a:spcAft>
              <a:defRPr/>
            </a:pPr>
            <a:r>
              <a:rPr lang="en-GB" sz="3200" b="1" u="sng" dirty="0">
                <a:solidFill>
                  <a:srgbClr val="FF0000"/>
                </a:solidFill>
                <a:effectLst>
                  <a:outerShdw blurRad="38100" dist="38100" dir="2700000" algn="tl">
                    <a:srgbClr val="000000">
                      <a:alpha val="43137"/>
                    </a:srgbClr>
                  </a:outerShdw>
                </a:effectLst>
              </a:rPr>
              <a:t>TASK ONE</a:t>
            </a:r>
          </a:p>
        </p:txBody>
      </p:sp>
      <p:sp>
        <p:nvSpPr>
          <p:cNvPr id="5" name="Rectangle 3"/>
          <p:cNvSpPr>
            <a:spLocks noChangeArrowheads="1"/>
          </p:cNvSpPr>
          <p:nvPr/>
        </p:nvSpPr>
        <p:spPr bwMode="auto">
          <a:xfrm>
            <a:off x="323850" y="760413"/>
            <a:ext cx="8442325" cy="3108325"/>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GB" altLang="en-US" sz="2800" dirty="0" smtClean="0">
                <a:solidFill>
                  <a:srgbClr val="000000"/>
                </a:solidFill>
                <a:latin typeface="Comic Sans MS"/>
              </a:rPr>
              <a:t>Create </a:t>
            </a:r>
            <a:r>
              <a:rPr lang="en-GB" altLang="en-US" sz="2800" dirty="0">
                <a:solidFill>
                  <a:srgbClr val="000000"/>
                </a:solidFill>
                <a:latin typeface="Comic Sans MS"/>
              </a:rPr>
              <a:t>a MIND MAP in your jotter.</a:t>
            </a:r>
          </a:p>
          <a:p>
            <a:pPr algn="ctr" eaLnBrk="1" fontAlgn="base" hangingPunct="1">
              <a:spcBef>
                <a:spcPct val="0"/>
              </a:spcBef>
              <a:spcAft>
                <a:spcPct val="0"/>
              </a:spcAft>
              <a:defRPr/>
            </a:pPr>
            <a:endParaRPr lang="en-GB" altLang="en-US" sz="2800" dirty="0">
              <a:solidFill>
                <a:srgbClr val="000000"/>
              </a:solidFill>
              <a:latin typeface="Comic Sans MS"/>
            </a:endParaRPr>
          </a:p>
          <a:p>
            <a:pPr algn="ctr" eaLnBrk="1" fontAlgn="base" hangingPunct="1">
              <a:spcBef>
                <a:spcPct val="0"/>
              </a:spcBef>
              <a:spcAft>
                <a:spcPct val="0"/>
              </a:spcAft>
              <a:defRPr/>
            </a:pPr>
            <a:r>
              <a:rPr lang="en-GB" altLang="en-US" sz="2800" dirty="0">
                <a:solidFill>
                  <a:srgbClr val="000000"/>
                </a:solidFill>
                <a:latin typeface="Comic Sans MS"/>
              </a:rPr>
              <a:t>Take notes on the </a:t>
            </a:r>
            <a:r>
              <a:rPr lang="en-GB" altLang="en-US" sz="2800" b="1" dirty="0">
                <a:solidFill>
                  <a:srgbClr val="FF0000"/>
                </a:solidFill>
                <a:latin typeface="Comic Sans MS"/>
              </a:rPr>
              <a:t>rise of Communism in China </a:t>
            </a:r>
            <a:r>
              <a:rPr lang="en-GB" altLang="en-US" sz="2800" dirty="0">
                <a:solidFill>
                  <a:srgbClr val="000000"/>
                </a:solidFill>
                <a:latin typeface="Comic Sans MS"/>
              </a:rPr>
              <a:t>and the </a:t>
            </a:r>
            <a:r>
              <a:rPr lang="en-GB" altLang="en-US" sz="2800" b="1" dirty="0">
                <a:solidFill>
                  <a:srgbClr val="FF0000"/>
                </a:solidFill>
                <a:latin typeface="Comic Sans MS"/>
              </a:rPr>
              <a:t>policies of Chairman Mao</a:t>
            </a:r>
            <a:r>
              <a:rPr lang="en-GB" altLang="en-US" sz="2800" dirty="0">
                <a:solidFill>
                  <a:srgbClr val="000000"/>
                </a:solidFill>
                <a:latin typeface="Comic Sans MS"/>
              </a:rPr>
              <a:t>.</a:t>
            </a:r>
          </a:p>
          <a:p>
            <a:pPr algn="ctr" eaLnBrk="1" fontAlgn="base" hangingPunct="1">
              <a:spcBef>
                <a:spcPct val="0"/>
              </a:spcBef>
              <a:spcAft>
                <a:spcPct val="0"/>
              </a:spcAft>
              <a:defRPr/>
            </a:pPr>
            <a:endParaRPr lang="en-GB" altLang="en-US" sz="2800" dirty="0">
              <a:solidFill>
                <a:srgbClr val="000000"/>
              </a:solidFill>
              <a:latin typeface="Comic Sans MS"/>
            </a:endParaRPr>
          </a:p>
          <a:p>
            <a:pPr algn="ctr" eaLnBrk="1" fontAlgn="base" hangingPunct="1">
              <a:spcBef>
                <a:spcPct val="0"/>
              </a:spcBef>
              <a:spcAft>
                <a:spcPct val="0"/>
              </a:spcAft>
              <a:defRPr/>
            </a:pPr>
            <a:r>
              <a:rPr lang="en-GB" altLang="en-US" sz="2800" i="1" dirty="0">
                <a:solidFill>
                  <a:srgbClr val="000000"/>
                </a:solidFill>
                <a:latin typeface="Comic Sans MS"/>
              </a:rPr>
              <a:t>These notes will help you to answer questions later on, so be as detailed as possible!</a:t>
            </a:r>
          </a:p>
        </p:txBody>
      </p:sp>
      <p:pic>
        <p:nvPicPr>
          <p:cNvPr id="6148" name="Picture 10" descr="http://lh6.googleusercontent.com/-bVR_roXXHdU/TkH204PZZyI/AAAAAAABgoM/ldhqT4XZ79Q/s800/65yu3e4trgewrgrgdfgf.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3868738"/>
            <a:ext cx="3987800"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31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80728"/>
            <a:ext cx="4978896" cy="4525963"/>
          </a:xfrm>
        </p:spPr>
        <p:txBody>
          <a:bodyPr/>
          <a:lstStyle/>
          <a:p>
            <a:r>
              <a:rPr lang="en-GB" sz="2200" dirty="0" smtClean="0"/>
              <a:t>Chairman Mao told Chinese citizens that </a:t>
            </a:r>
            <a:r>
              <a:rPr lang="en-GB" sz="2200" b="1" dirty="0" smtClean="0">
                <a:solidFill>
                  <a:srgbClr val="FF0000"/>
                </a:solidFill>
              </a:rPr>
              <a:t>workers would be the most important people in the new China</a:t>
            </a:r>
            <a:r>
              <a:rPr lang="en-GB" sz="2200" dirty="0" smtClean="0"/>
              <a:t>, and that they would form the backbone of the new nation.</a:t>
            </a:r>
          </a:p>
          <a:p>
            <a:r>
              <a:rPr lang="en-GB" sz="2200" dirty="0" smtClean="0"/>
              <a:t>He wanted to turn China into an </a:t>
            </a:r>
            <a:r>
              <a:rPr lang="en-GB" sz="2200" b="1" u="sng" dirty="0" smtClean="0">
                <a:solidFill>
                  <a:srgbClr val="FF0000"/>
                </a:solidFill>
              </a:rPr>
              <a:t>industrial powerhouse</a:t>
            </a:r>
            <a:r>
              <a:rPr lang="en-GB" sz="2200" b="1" dirty="0" smtClean="0">
                <a:solidFill>
                  <a:srgbClr val="FF0000"/>
                </a:solidFill>
              </a:rPr>
              <a:t> </a:t>
            </a:r>
            <a:r>
              <a:rPr lang="en-GB" sz="2200" dirty="0" smtClean="0"/>
              <a:t>by following a </a:t>
            </a:r>
            <a:r>
              <a:rPr lang="en-GB" sz="2200" b="1" dirty="0" smtClean="0">
                <a:solidFill>
                  <a:srgbClr val="FF0000"/>
                </a:solidFill>
              </a:rPr>
              <a:t>system of centralized planning.</a:t>
            </a:r>
          </a:p>
          <a:p>
            <a:r>
              <a:rPr lang="en-GB" sz="2200" b="1" dirty="0" smtClean="0">
                <a:solidFill>
                  <a:srgbClr val="FF0000"/>
                </a:solidFill>
              </a:rPr>
              <a:t>All agricultural production was controlled and planned directly by the Chinese government.</a:t>
            </a:r>
          </a:p>
          <a:p>
            <a:r>
              <a:rPr lang="en-GB" sz="2200" dirty="0" smtClean="0"/>
              <a:t>Mao’s system of reforms became known as </a:t>
            </a:r>
            <a:r>
              <a:rPr lang="en-GB" sz="2200" b="1" dirty="0" smtClean="0"/>
              <a:t>‘</a:t>
            </a:r>
            <a:r>
              <a:rPr lang="en-GB" sz="2200" b="1" dirty="0" smtClean="0">
                <a:solidFill>
                  <a:srgbClr val="FF0000"/>
                </a:solidFill>
              </a:rPr>
              <a:t>The Great Leap Forward’</a:t>
            </a:r>
          </a:p>
          <a:p>
            <a:endParaRPr lang="en-GB" sz="2200" b="1" dirty="0" smtClean="0">
              <a:solidFill>
                <a:srgbClr val="FF0000"/>
              </a:solidFill>
            </a:endParaRPr>
          </a:p>
          <a:p>
            <a:endParaRPr lang="en-GB" sz="2200" dirty="0"/>
          </a:p>
        </p:txBody>
      </p:sp>
      <p:sp>
        <p:nvSpPr>
          <p:cNvPr id="4" name="Title 1"/>
          <p:cNvSpPr>
            <a:spLocks noGrp="1"/>
          </p:cNvSpPr>
          <p:nvPr>
            <p:ph type="title"/>
          </p:nvPr>
        </p:nvSpPr>
        <p:spPr>
          <a:xfrm>
            <a:off x="467544" y="34675"/>
            <a:ext cx="8229600" cy="1143000"/>
          </a:xfrm>
        </p:spPr>
        <p:txBody>
          <a:bodyPr/>
          <a:lstStyle/>
          <a:p>
            <a:r>
              <a:rPr lang="en-GB" altLang="en-US" sz="4000" dirty="0" smtClean="0">
                <a:solidFill>
                  <a:srgbClr val="FF0000"/>
                </a:solidFill>
              </a:rPr>
              <a:t>The rise of Communism in China</a:t>
            </a:r>
          </a:p>
        </p:txBody>
      </p:sp>
      <p:pic>
        <p:nvPicPr>
          <p:cNvPr id="7" name="Picture 2" descr="http://www.biographyonline.net/wp-content/uploads/2014/05/chairman-mao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800" y="929402"/>
            <a:ext cx="2311524" cy="295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2" descr="Image result for China under Ma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3573016"/>
            <a:ext cx="3181747" cy="3146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45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5508104" cy="6021288"/>
          </a:xfrm>
        </p:spPr>
        <p:txBody>
          <a:bodyPr/>
          <a:lstStyle/>
          <a:p>
            <a:pPr>
              <a:buFont typeface="Arial" panose="020B0604020202020204" pitchFamily="34" charset="0"/>
              <a:buChar char="•"/>
            </a:pPr>
            <a:r>
              <a:rPr lang="en-GB" altLang="en-US" sz="2200" dirty="0" smtClean="0"/>
              <a:t>Mao’s industrial revolution wasn’t enough though – he wanted to completely</a:t>
            </a:r>
            <a:r>
              <a:rPr lang="en-GB" altLang="en-US" sz="2200" b="1" dirty="0">
                <a:solidFill>
                  <a:srgbClr val="FF0000"/>
                </a:solidFill>
              </a:rPr>
              <a:t> </a:t>
            </a:r>
            <a:r>
              <a:rPr lang="en-GB" altLang="en-US" sz="2200" b="1" dirty="0" smtClean="0">
                <a:solidFill>
                  <a:srgbClr val="FF0000"/>
                </a:solidFill>
              </a:rPr>
              <a:t>change how Chinese people thought.</a:t>
            </a:r>
          </a:p>
          <a:p>
            <a:pPr>
              <a:buFont typeface="Arial" panose="020B0604020202020204" pitchFamily="34" charset="0"/>
              <a:buChar char="•"/>
            </a:pPr>
            <a:r>
              <a:rPr lang="en-GB" sz="2200" dirty="0" smtClean="0"/>
              <a:t>His solution was to start </a:t>
            </a:r>
            <a:r>
              <a:rPr lang="en-GB" sz="2200" b="1" dirty="0" smtClean="0"/>
              <a:t>‘</a:t>
            </a:r>
            <a:r>
              <a:rPr lang="en-GB" sz="2200" b="1" dirty="0" smtClean="0">
                <a:solidFill>
                  <a:srgbClr val="FF0000"/>
                </a:solidFill>
              </a:rPr>
              <a:t>The Cultural Revolution’</a:t>
            </a:r>
            <a:r>
              <a:rPr lang="en-GB" sz="2200" b="1" dirty="0" smtClean="0"/>
              <a:t>.</a:t>
            </a:r>
          </a:p>
          <a:p>
            <a:pPr>
              <a:buFont typeface="Arial" panose="020B0604020202020204" pitchFamily="34" charset="0"/>
              <a:buChar char="•"/>
            </a:pPr>
            <a:r>
              <a:rPr lang="en-GB" sz="2200" dirty="0" smtClean="0"/>
              <a:t>Mao empowered young students, getting them to ‘</a:t>
            </a:r>
            <a:r>
              <a:rPr lang="en-GB" sz="2200" b="1" dirty="0" smtClean="0">
                <a:solidFill>
                  <a:srgbClr val="FF0000"/>
                </a:solidFill>
              </a:rPr>
              <a:t>tear down tradition</a:t>
            </a:r>
            <a:r>
              <a:rPr lang="en-GB" sz="2200" dirty="0" smtClean="0"/>
              <a:t>’, by denouncing their teachers, professors and even parents as supporters of the old regime.</a:t>
            </a:r>
          </a:p>
          <a:p>
            <a:pPr>
              <a:buFont typeface="Arial" panose="020B0604020202020204" pitchFamily="34" charset="0"/>
              <a:buChar char="•"/>
            </a:pPr>
            <a:r>
              <a:rPr lang="en-GB" sz="2200" dirty="0" smtClean="0"/>
              <a:t>Anyone seen as </a:t>
            </a:r>
            <a:r>
              <a:rPr lang="en-GB" sz="2200" b="1" dirty="0" smtClean="0">
                <a:solidFill>
                  <a:srgbClr val="FF0000"/>
                </a:solidFill>
              </a:rPr>
              <a:t>not Communist enough was publicly humiliated and often killed. </a:t>
            </a:r>
          </a:p>
          <a:p>
            <a:pPr>
              <a:buFont typeface="Arial" panose="020B0604020202020204" pitchFamily="34" charset="0"/>
              <a:buChar char="•"/>
            </a:pPr>
            <a:r>
              <a:rPr lang="en-GB" sz="2200" dirty="0" smtClean="0"/>
              <a:t>Mao’s victory was absolute, and Communism ruled supreme.</a:t>
            </a:r>
          </a:p>
          <a:p>
            <a:pPr>
              <a:buFont typeface="Arial" panose="020B0604020202020204" pitchFamily="34" charset="0"/>
              <a:buChar char="•"/>
            </a:pPr>
            <a:endParaRPr lang="en-GB" sz="2200" dirty="0" smtClean="0"/>
          </a:p>
          <a:p>
            <a:pPr>
              <a:buFont typeface="Arial" panose="020B0604020202020204" pitchFamily="34" charset="0"/>
              <a:buChar char="•"/>
            </a:pPr>
            <a:endParaRPr lang="en-GB" altLang="en-US" sz="2200" b="1" dirty="0" smtClean="0">
              <a:solidFill>
                <a:srgbClr val="FF0000"/>
              </a:solidFill>
            </a:endParaRPr>
          </a:p>
          <a:p>
            <a:endParaRPr lang="en-GB" altLang="en-US" sz="2200" b="1" dirty="0" smtClean="0">
              <a:solidFill>
                <a:srgbClr val="FF0000"/>
              </a:solidFill>
            </a:endParaRPr>
          </a:p>
          <a:p>
            <a:endParaRPr lang="en-GB" sz="2200" dirty="0"/>
          </a:p>
        </p:txBody>
      </p:sp>
      <p:sp>
        <p:nvSpPr>
          <p:cNvPr id="4" name="Title 1"/>
          <p:cNvSpPr>
            <a:spLocks noGrp="1"/>
          </p:cNvSpPr>
          <p:nvPr>
            <p:ph type="title"/>
          </p:nvPr>
        </p:nvSpPr>
        <p:spPr>
          <a:xfrm>
            <a:off x="467544" y="116632"/>
            <a:ext cx="8229600" cy="706090"/>
          </a:xfrm>
        </p:spPr>
        <p:txBody>
          <a:bodyPr/>
          <a:lstStyle/>
          <a:p>
            <a:r>
              <a:rPr lang="en-GB" altLang="en-US" sz="4000" dirty="0" smtClean="0">
                <a:solidFill>
                  <a:srgbClr val="FF0000"/>
                </a:solidFill>
              </a:rPr>
              <a:t>Communism and Chairman Mao</a:t>
            </a:r>
          </a:p>
        </p:txBody>
      </p:sp>
      <p:pic>
        <p:nvPicPr>
          <p:cNvPr id="5" name="Picture 5" descr="https://si.wsj.net/public/resources/images/BN-NZ614_0512ch_P_2016051210451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790956"/>
            <a:ext cx="3742785" cy="249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http://www.japantimes.co.jp/wp-content/uploads/2016/05/f-cultflesh-b-20160516.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3717032"/>
            <a:ext cx="3706878" cy="250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35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059016" cy="3917031"/>
          </a:xfrm>
        </p:spPr>
        <p:txBody>
          <a:bodyPr/>
          <a:lstStyle/>
          <a:p>
            <a:r>
              <a:rPr lang="en-GB" sz="2800" dirty="0" smtClean="0"/>
              <a:t>Watch the following clips about “The Cultural Revolution” in China in the 1960s and take notes on:</a:t>
            </a:r>
          </a:p>
          <a:p>
            <a:pPr>
              <a:buFont typeface="Wingdings" panose="05000000000000000000" pitchFamily="2" charset="2"/>
              <a:buChar char="ü"/>
            </a:pPr>
            <a:r>
              <a:rPr lang="en-GB" sz="2800" dirty="0" smtClean="0">
                <a:solidFill>
                  <a:srgbClr val="990099"/>
                </a:solidFill>
              </a:rPr>
              <a:t>The failure of the “Great Leap Forward”</a:t>
            </a:r>
          </a:p>
          <a:p>
            <a:pPr>
              <a:buFont typeface="Wingdings" panose="05000000000000000000" pitchFamily="2" charset="2"/>
              <a:buChar char="ü"/>
            </a:pPr>
            <a:r>
              <a:rPr lang="en-GB" sz="2800" dirty="0" smtClean="0">
                <a:solidFill>
                  <a:srgbClr val="FF0066"/>
                </a:solidFill>
              </a:rPr>
              <a:t>The Red Guards and their actions</a:t>
            </a:r>
          </a:p>
          <a:p>
            <a:pPr>
              <a:buFont typeface="Wingdings" panose="05000000000000000000" pitchFamily="2" charset="2"/>
              <a:buChar char="ü"/>
            </a:pPr>
            <a:r>
              <a:rPr lang="en-GB" sz="2800" dirty="0" smtClean="0">
                <a:solidFill>
                  <a:srgbClr val="339933"/>
                </a:solidFill>
              </a:rPr>
              <a:t>How the Cultural Revolution affected ordinary Chinese people</a:t>
            </a:r>
          </a:p>
          <a:p>
            <a:pPr>
              <a:buFontTx/>
              <a:buChar char="-"/>
            </a:pPr>
            <a:endParaRPr lang="en-GB" sz="2800" dirty="0" smtClean="0"/>
          </a:p>
          <a:p>
            <a:pPr>
              <a:buFontTx/>
              <a:buChar char="-"/>
            </a:pPr>
            <a:endParaRPr lang="en-GB" sz="2800" dirty="0" smtClean="0"/>
          </a:p>
          <a:p>
            <a:pPr>
              <a:buFontTx/>
              <a:buChar char="-"/>
            </a:pPr>
            <a:endParaRPr lang="en-GB" sz="2800" dirty="0"/>
          </a:p>
        </p:txBody>
      </p:sp>
      <p:sp>
        <p:nvSpPr>
          <p:cNvPr id="4" name="Title 1"/>
          <p:cNvSpPr>
            <a:spLocks noGrp="1"/>
          </p:cNvSpPr>
          <p:nvPr>
            <p:ph type="title"/>
          </p:nvPr>
        </p:nvSpPr>
        <p:spPr/>
        <p:txBody>
          <a:bodyPr/>
          <a:lstStyle/>
          <a:p>
            <a:r>
              <a:rPr lang="en-GB" altLang="en-US" sz="4000" dirty="0" smtClean="0">
                <a:solidFill>
                  <a:srgbClr val="FF0000"/>
                </a:solidFill>
              </a:rPr>
              <a:t>The Cultural Revolution</a:t>
            </a:r>
          </a:p>
        </p:txBody>
      </p:sp>
      <p:sp>
        <p:nvSpPr>
          <p:cNvPr id="5" name="Rectangle 4"/>
          <p:cNvSpPr/>
          <p:nvPr/>
        </p:nvSpPr>
        <p:spPr>
          <a:xfrm>
            <a:off x="323528" y="6093296"/>
            <a:ext cx="4032448" cy="369332"/>
          </a:xfrm>
          <a:prstGeom prst="rect">
            <a:avLst/>
          </a:prstGeom>
        </p:spPr>
        <p:txBody>
          <a:bodyPr wrap="square">
            <a:spAutoFit/>
          </a:bodyPr>
          <a:lstStyle/>
          <a:p>
            <a:r>
              <a:rPr lang="en-GB" dirty="0" smtClean="0">
                <a:hlinkClick r:id="rId3"/>
              </a:rPr>
              <a:t>What was the Cultural Revolution?</a:t>
            </a:r>
            <a:r>
              <a:rPr lang="en-GB" dirty="0" smtClean="0"/>
              <a:t> </a:t>
            </a:r>
            <a:endParaRPr lang="en-GB" dirty="0"/>
          </a:p>
        </p:txBody>
      </p:sp>
      <p:sp>
        <p:nvSpPr>
          <p:cNvPr id="6" name="Rectangle 5"/>
          <p:cNvSpPr/>
          <p:nvPr/>
        </p:nvSpPr>
        <p:spPr>
          <a:xfrm>
            <a:off x="5220072" y="6093296"/>
            <a:ext cx="3744416" cy="369332"/>
          </a:xfrm>
          <a:prstGeom prst="rect">
            <a:avLst/>
          </a:prstGeom>
        </p:spPr>
        <p:txBody>
          <a:bodyPr wrap="square">
            <a:spAutoFit/>
          </a:bodyPr>
          <a:lstStyle/>
          <a:p>
            <a:r>
              <a:rPr lang="en-GB" dirty="0" smtClean="0">
                <a:hlinkClick r:id="rId4"/>
              </a:rPr>
              <a:t>Participating in the Red Guards</a:t>
            </a:r>
            <a:r>
              <a:rPr lang="en-GB" dirty="0" smtClean="0"/>
              <a:t> </a:t>
            </a:r>
            <a:endParaRPr lang="en-GB" dirty="0"/>
          </a:p>
        </p:txBody>
      </p:sp>
      <p:pic>
        <p:nvPicPr>
          <p:cNvPr id="7" name="Picture 6" descr="little red book.jpg"/>
          <p:cNvPicPr/>
          <p:nvPr/>
        </p:nvPicPr>
        <p:blipFill>
          <a:blip r:embed="rId5" cstate="print"/>
          <a:stretch>
            <a:fillRect/>
          </a:stretch>
        </p:blipFill>
        <p:spPr>
          <a:xfrm>
            <a:off x="6876256" y="1412776"/>
            <a:ext cx="1830318" cy="2304256"/>
          </a:xfrm>
          <a:prstGeom prst="rect">
            <a:avLst/>
          </a:prstGeom>
          <a:ln w="25400">
            <a:solidFill>
              <a:schemeClr val="tx1"/>
            </a:solidFill>
          </a:ln>
        </p:spPr>
      </p:pic>
    </p:spTree>
    <p:extLst>
      <p:ext uri="{BB962C8B-B14F-4D97-AF65-F5344CB8AC3E}">
        <p14:creationId xmlns:p14="http://schemas.microsoft.com/office/powerpoint/2010/main" val="319131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p:spPr>
        <p:txBody>
          <a:bodyPr/>
          <a:lstStyle/>
          <a:p>
            <a:r>
              <a:rPr lang="en-GB" sz="2400" b="1" dirty="0" smtClean="0"/>
              <a:t>Task Two: Was Chairman Mao a SUCCESSFUL leader?</a:t>
            </a:r>
            <a:endParaRPr lang="en-GB" sz="2400" b="1" dirty="0"/>
          </a:p>
        </p:txBody>
      </p:sp>
      <p:sp>
        <p:nvSpPr>
          <p:cNvPr id="3" name="Content Placeholder 2"/>
          <p:cNvSpPr>
            <a:spLocks noGrp="1"/>
          </p:cNvSpPr>
          <p:nvPr>
            <p:ph idx="1"/>
          </p:nvPr>
        </p:nvSpPr>
        <p:spPr>
          <a:xfrm>
            <a:off x="143508" y="476672"/>
            <a:ext cx="8856984" cy="1368152"/>
          </a:xfrm>
        </p:spPr>
        <p:txBody>
          <a:bodyPr/>
          <a:lstStyle/>
          <a:p>
            <a:pPr marL="0" indent="0" algn="ctr">
              <a:buNone/>
            </a:pPr>
            <a:r>
              <a:rPr lang="en-GB" sz="2000" dirty="0" smtClean="0"/>
              <a:t>In pairs, read over the following points. </a:t>
            </a:r>
            <a:r>
              <a:rPr lang="en-GB" sz="2000" b="1" dirty="0" smtClean="0">
                <a:solidFill>
                  <a:srgbClr val="FF0000"/>
                </a:solidFill>
              </a:rPr>
              <a:t>Decide whether Chairman Mao was a successful or unsuccessful leader of China. </a:t>
            </a:r>
            <a:r>
              <a:rPr lang="en-GB" sz="2000" dirty="0" smtClean="0"/>
              <a:t>Be prepared to share your ideas with the class.</a:t>
            </a:r>
            <a:endParaRPr lang="en-GB" sz="2000" dirty="0"/>
          </a:p>
        </p:txBody>
      </p:sp>
      <p:sp>
        <p:nvSpPr>
          <p:cNvPr id="4" name="Rectangle 3"/>
          <p:cNvSpPr/>
          <p:nvPr/>
        </p:nvSpPr>
        <p:spPr>
          <a:xfrm>
            <a:off x="0" y="1432181"/>
            <a:ext cx="9168950" cy="5047536"/>
          </a:xfrm>
          <a:prstGeom prst="rect">
            <a:avLst/>
          </a:prstGeom>
        </p:spPr>
        <p:txBody>
          <a:bodyPr wrap="square">
            <a:spAutoFit/>
          </a:bodyPr>
          <a:lstStyle/>
          <a:p>
            <a:pPr marL="285750" lvl="0" indent="-285750">
              <a:buFont typeface="Arial" panose="020B0604020202020204" pitchFamily="34" charset="0"/>
              <a:buChar char="•"/>
            </a:pPr>
            <a:r>
              <a:rPr lang="en-US" sz="2300" dirty="0">
                <a:solidFill>
                  <a:srgbClr val="990099"/>
                </a:solidFill>
              </a:rPr>
              <a:t>Pride was restored </a:t>
            </a:r>
            <a:r>
              <a:rPr lang="en-US" sz="2300" dirty="0" smtClean="0">
                <a:solidFill>
                  <a:srgbClr val="990099"/>
                </a:solidFill>
              </a:rPr>
              <a:t>among </a:t>
            </a:r>
            <a:r>
              <a:rPr lang="en-US" sz="2300" dirty="0">
                <a:solidFill>
                  <a:srgbClr val="990099"/>
                </a:solidFill>
              </a:rPr>
              <a:t>the Chinese </a:t>
            </a:r>
            <a:r>
              <a:rPr lang="en-US" sz="2300" dirty="0" smtClean="0">
                <a:solidFill>
                  <a:srgbClr val="990099"/>
                </a:solidFill>
              </a:rPr>
              <a:t>people following years of civil war.</a:t>
            </a:r>
          </a:p>
          <a:p>
            <a:pPr marL="285750" indent="-285750">
              <a:buFont typeface="Arial" panose="020B0604020202020204" pitchFamily="34" charset="0"/>
              <a:buChar char="•"/>
            </a:pPr>
            <a:r>
              <a:rPr lang="en-US" sz="2300" dirty="0">
                <a:solidFill>
                  <a:srgbClr val="006600"/>
                </a:solidFill>
              </a:rPr>
              <a:t>Severe food shortages lead to mass starvation – an estimated 15 to 30 million people died</a:t>
            </a:r>
            <a:r>
              <a:rPr lang="en-US" sz="2300" dirty="0" smtClean="0">
                <a:solidFill>
                  <a:srgbClr val="006600"/>
                </a:solidFill>
              </a:rPr>
              <a:t>.</a:t>
            </a:r>
            <a:endParaRPr lang="en-GB" sz="2300" dirty="0">
              <a:solidFill>
                <a:srgbClr val="006600"/>
              </a:solidFill>
            </a:endParaRPr>
          </a:p>
          <a:p>
            <a:pPr marL="285750" lvl="0" indent="-285750">
              <a:buFont typeface="Arial" panose="020B0604020202020204" pitchFamily="34" charset="0"/>
              <a:buChar char="•"/>
            </a:pPr>
            <a:r>
              <a:rPr lang="en-GB" sz="2300" dirty="0" smtClean="0">
                <a:solidFill>
                  <a:srgbClr val="990099"/>
                </a:solidFill>
              </a:rPr>
              <a:t>The Chinese Army grew stronger and developed an international reputation.</a:t>
            </a:r>
            <a:endParaRPr lang="en-GB" sz="2300" dirty="0">
              <a:solidFill>
                <a:srgbClr val="990099"/>
              </a:solidFill>
            </a:endParaRPr>
          </a:p>
          <a:p>
            <a:pPr marL="285750" indent="-285750">
              <a:buFont typeface="Arial" panose="020B0604020202020204" pitchFamily="34" charset="0"/>
              <a:buChar char="•"/>
            </a:pPr>
            <a:r>
              <a:rPr lang="en-GB" sz="2300" dirty="0" smtClean="0">
                <a:solidFill>
                  <a:srgbClr val="006600"/>
                </a:solidFill>
              </a:rPr>
              <a:t>The CPC was internally “cleansed” by Chairman Mao and left only with supporters of his communist beliefs. </a:t>
            </a:r>
          </a:p>
          <a:p>
            <a:pPr marL="285750" lvl="0" indent="-285750">
              <a:buFont typeface="Arial" panose="020B0604020202020204" pitchFamily="34" charset="0"/>
              <a:buChar char="•"/>
            </a:pPr>
            <a:r>
              <a:rPr lang="en-US" sz="2300" dirty="0" smtClean="0">
                <a:solidFill>
                  <a:srgbClr val="990099"/>
                </a:solidFill>
              </a:rPr>
              <a:t>The Great Leap Forward failed – China did not become a world leading “industrial powerhouse.”</a:t>
            </a:r>
          </a:p>
          <a:p>
            <a:pPr marL="285750" indent="-285750">
              <a:buFont typeface="Arial" panose="020B0604020202020204" pitchFamily="34" charset="0"/>
              <a:buChar char="•"/>
            </a:pPr>
            <a:r>
              <a:rPr lang="en-GB" sz="2300" dirty="0">
                <a:solidFill>
                  <a:srgbClr val="006600"/>
                </a:solidFill>
              </a:rPr>
              <a:t>Health services improved in both urban and rural areas.</a:t>
            </a:r>
          </a:p>
          <a:p>
            <a:pPr marL="285750" lvl="0" indent="-285750">
              <a:buFont typeface="Arial" panose="020B0604020202020204" pitchFamily="34" charset="0"/>
              <a:buChar char="•"/>
            </a:pPr>
            <a:r>
              <a:rPr lang="en-US" sz="2300" dirty="0" smtClean="0">
                <a:solidFill>
                  <a:srgbClr val="990099"/>
                </a:solidFill>
              </a:rPr>
              <a:t>Students </a:t>
            </a:r>
            <a:r>
              <a:rPr lang="en-US" sz="2300" dirty="0">
                <a:solidFill>
                  <a:srgbClr val="990099"/>
                </a:solidFill>
              </a:rPr>
              <a:t>forced to leave university and follow </a:t>
            </a:r>
            <a:r>
              <a:rPr lang="en-US" sz="2300" dirty="0" smtClean="0">
                <a:solidFill>
                  <a:srgbClr val="990099"/>
                </a:solidFill>
              </a:rPr>
              <a:t>Mao or face severe punishment</a:t>
            </a:r>
            <a:endParaRPr lang="en-GB" sz="2300" dirty="0">
              <a:solidFill>
                <a:srgbClr val="990099"/>
              </a:solidFill>
            </a:endParaRPr>
          </a:p>
          <a:p>
            <a:pPr marL="285750" indent="-285750">
              <a:buFont typeface="Arial" panose="020B0604020202020204" pitchFamily="34" charset="0"/>
              <a:buChar char="•"/>
            </a:pPr>
            <a:r>
              <a:rPr lang="en-GB" sz="2300" dirty="0" smtClean="0">
                <a:solidFill>
                  <a:srgbClr val="006600"/>
                </a:solidFill>
              </a:rPr>
              <a:t>Thousands were </a:t>
            </a:r>
            <a:r>
              <a:rPr lang="en-GB" sz="2300" dirty="0">
                <a:solidFill>
                  <a:srgbClr val="006600"/>
                </a:solidFill>
              </a:rPr>
              <a:t>tortured for not believing in Communism.</a:t>
            </a:r>
          </a:p>
        </p:txBody>
      </p:sp>
    </p:spTree>
    <p:extLst>
      <p:ext uri="{BB962C8B-B14F-4D97-AF65-F5344CB8AC3E}">
        <p14:creationId xmlns:p14="http://schemas.microsoft.com/office/powerpoint/2010/main" val="3211041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5184576" cy="5400600"/>
          </a:xfrm>
        </p:spPr>
        <p:txBody>
          <a:bodyPr/>
          <a:lstStyle/>
          <a:p>
            <a:r>
              <a:rPr lang="en-GB" sz="2800" dirty="0" smtClean="0"/>
              <a:t>The CPC </a:t>
            </a:r>
            <a:r>
              <a:rPr lang="en-GB" sz="2800" b="1" dirty="0" smtClean="0">
                <a:solidFill>
                  <a:srgbClr val="FF0000"/>
                </a:solidFill>
              </a:rPr>
              <a:t>remain the ruling political party </a:t>
            </a:r>
            <a:r>
              <a:rPr lang="en-GB" sz="2800" dirty="0" smtClean="0"/>
              <a:t>in China today and </a:t>
            </a:r>
            <a:r>
              <a:rPr lang="en-GB" sz="2800" b="1" dirty="0" smtClean="0">
                <a:solidFill>
                  <a:srgbClr val="FF0000"/>
                </a:solidFill>
              </a:rPr>
              <a:t>still maintain a great degree of control over citizens everyday lives.</a:t>
            </a:r>
          </a:p>
          <a:p>
            <a:r>
              <a:rPr lang="en-GB" sz="2800" dirty="0" smtClean="0"/>
              <a:t>However, major changes in China since Chairman Mao’s death have led many people to question whether it is still a </a:t>
            </a:r>
            <a:r>
              <a:rPr lang="en-GB" sz="2800" b="1" dirty="0" smtClean="0">
                <a:solidFill>
                  <a:srgbClr val="FF0000"/>
                </a:solidFill>
              </a:rPr>
              <a:t>truly communist country.</a:t>
            </a:r>
            <a:endParaRPr lang="en-GB" sz="2800" b="1" dirty="0">
              <a:solidFill>
                <a:srgbClr val="FF0000"/>
              </a:solidFill>
            </a:endParaRPr>
          </a:p>
          <a:p>
            <a:endParaRPr lang="en-GB" sz="2800" dirty="0"/>
          </a:p>
        </p:txBody>
      </p:sp>
      <p:sp>
        <p:nvSpPr>
          <p:cNvPr id="4" name="Title 1"/>
          <p:cNvSpPr>
            <a:spLocks noGrp="1"/>
          </p:cNvSpPr>
          <p:nvPr>
            <p:ph type="title"/>
          </p:nvPr>
        </p:nvSpPr>
        <p:spPr>
          <a:xfrm>
            <a:off x="467544" y="116632"/>
            <a:ext cx="8229600" cy="652934"/>
          </a:xfrm>
        </p:spPr>
        <p:txBody>
          <a:bodyPr/>
          <a:lstStyle/>
          <a:p>
            <a:r>
              <a:rPr lang="en-GB" altLang="en-US" sz="4000" dirty="0" smtClean="0">
                <a:solidFill>
                  <a:srgbClr val="FF0000"/>
                </a:solidFill>
              </a:rPr>
              <a:t>Communism Today</a:t>
            </a:r>
          </a:p>
        </p:txBody>
      </p:sp>
      <p:pic>
        <p:nvPicPr>
          <p:cNvPr id="1026" name="Picture 2" descr="Image result for modern chin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836712"/>
            <a:ext cx="3400822" cy="21059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hinese citizen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3645024"/>
            <a:ext cx="3624807"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2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96752"/>
            <a:ext cx="8856984" cy="5544616"/>
          </a:xfrm>
        </p:spPr>
        <p:txBody>
          <a:bodyPr/>
          <a:lstStyle/>
          <a:p>
            <a:pPr eaLnBrk="1" hangingPunct="1">
              <a:spcBef>
                <a:spcPct val="0"/>
              </a:spcBef>
              <a:buFont typeface="Cambria" pitchFamily="18" charset="0"/>
              <a:buAutoNum type="arabicPeriod"/>
            </a:pPr>
            <a:r>
              <a:rPr lang="en-GB" altLang="en-US" sz="2700" dirty="0" smtClean="0">
                <a:solidFill>
                  <a:srgbClr val="339933"/>
                </a:solidFill>
                <a:cs typeface="Arial" charset="0"/>
              </a:rPr>
              <a:t>Who </a:t>
            </a:r>
            <a:r>
              <a:rPr lang="en-GB" altLang="en-US" sz="2700" dirty="0">
                <a:solidFill>
                  <a:srgbClr val="339933"/>
                </a:solidFill>
                <a:cs typeface="Arial" charset="0"/>
              </a:rPr>
              <a:t>ruled China before </a:t>
            </a:r>
            <a:r>
              <a:rPr lang="en-GB" altLang="en-US" sz="2700" dirty="0" smtClean="0">
                <a:solidFill>
                  <a:srgbClr val="339933"/>
                </a:solidFill>
                <a:cs typeface="Arial" charset="0"/>
              </a:rPr>
              <a:t>1911 and what happened to them?</a:t>
            </a:r>
            <a:endParaRPr lang="en-GB" altLang="en-US" sz="2700" dirty="0">
              <a:solidFill>
                <a:srgbClr val="339933"/>
              </a:solidFill>
              <a:cs typeface="Arial" charset="0"/>
            </a:endParaRPr>
          </a:p>
          <a:p>
            <a:pPr eaLnBrk="1" hangingPunct="1">
              <a:spcBef>
                <a:spcPct val="0"/>
              </a:spcBef>
              <a:buFont typeface="Cambria" pitchFamily="18" charset="0"/>
              <a:buAutoNum type="arabicPeriod"/>
            </a:pPr>
            <a:r>
              <a:rPr lang="en-GB" altLang="en-US" sz="2700" dirty="0" smtClean="0">
                <a:solidFill>
                  <a:srgbClr val="339933"/>
                </a:solidFill>
                <a:cs typeface="Arial" charset="0"/>
              </a:rPr>
              <a:t>How </a:t>
            </a:r>
            <a:r>
              <a:rPr lang="en-GB" altLang="en-US" sz="2700" dirty="0">
                <a:solidFill>
                  <a:srgbClr val="339933"/>
                </a:solidFill>
                <a:cs typeface="Arial" charset="0"/>
              </a:rPr>
              <a:t>did the Communists come to power?</a:t>
            </a:r>
          </a:p>
          <a:p>
            <a:pPr eaLnBrk="1" hangingPunct="1">
              <a:spcBef>
                <a:spcPct val="0"/>
              </a:spcBef>
              <a:buFont typeface="Cambria" pitchFamily="18" charset="0"/>
              <a:buAutoNum type="arabicPeriod"/>
            </a:pPr>
            <a:r>
              <a:rPr lang="en-GB" altLang="en-US" sz="2700" dirty="0">
                <a:solidFill>
                  <a:srgbClr val="339933"/>
                </a:solidFill>
                <a:cs typeface="Arial" charset="0"/>
              </a:rPr>
              <a:t>What did Chairman Mao promise the ordinary citizens of China?</a:t>
            </a:r>
          </a:p>
          <a:p>
            <a:pPr eaLnBrk="1" hangingPunct="1">
              <a:spcBef>
                <a:spcPct val="0"/>
              </a:spcBef>
              <a:buFont typeface="Cambria" pitchFamily="18" charset="0"/>
              <a:buAutoNum type="arabicPeriod"/>
            </a:pPr>
            <a:r>
              <a:rPr lang="en-GB" altLang="en-US" sz="2700" dirty="0">
                <a:solidFill>
                  <a:srgbClr val="FF6600"/>
                </a:solidFill>
                <a:cs typeface="Arial" charset="0"/>
              </a:rPr>
              <a:t>What was ‘The Great Leap Forward’?</a:t>
            </a:r>
          </a:p>
          <a:p>
            <a:pPr eaLnBrk="1" hangingPunct="1">
              <a:spcBef>
                <a:spcPct val="0"/>
              </a:spcBef>
              <a:buFont typeface="Cambria" pitchFamily="18" charset="0"/>
              <a:buAutoNum type="arabicPeriod"/>
            </a:pPr>
            <a:r>
              <a:rPr lang="en-GB" altLang="en-US" sz="2700" dirty="0">
                <a:solidFill>
                  <a:srgbClr val="FF6600"/>
                </a:solidFill>
                <a:cs typeface="Arial" charset="0"/>
              </a:rPr>
              <a:t>What was ‘The Cultural Revolution</a:t>
            </a:r>
            <a:r>
              <a:rPr lang="en-GB" altLang="en-US" sz="2700" dirty="0" smtClean="0">
                <a:solidFill>
                  <a:srgbClr val="FF6600"/>
                </a:solidFill>
                <a:cs typeface="Arial" charset="0"/>
              </a:rPr>
              <a:t>’?</a:t>
            </a:r>
          </a:p>
          <a:p>
            <a:pPr eaLnBrk="1" hangingPunct="1">
              <a:spcBef>
                <a:spcPct val="0"/>
              </a:spcBef>
              <a:buFont typeface="Cambria" pitchFamily="18" charset="0"/>
              <a:buAutoNum type="arabicPeriod"/>
            </a:pPr>
            <a:r>
              <a:rPr lang="en-GB" altLang="en-US" sz="2700" dirty="0">
                <a:solidFill>
                  <a:srgbClr val="FF6600"/>
                </a:solidFill>
              </a:rPr>
              <a:t>Was Chairman Mao a </a:t>
            </a:r>
            <a:r>
              <a:rPr lang="en-GB" altLang="en-US" sz="2700" b="1" dirty="0">
                <a:solidFill>
                  <a:srgbClr val="FF6600"/>
                </a:solidFill>
              </a:rPr>
              <a:t>successful</a:t>
            </a:r>
            <a:r>
              <a:rPr lang="en-GB" altLang="en-US" sz="2700" dirty="0">
                <a:solidFill>
                  <a:srgbClr val="FF6600"/>
                </a:solidFill>
              </a:rPr>
              <a:t> leader? Give </a:t>
            </a:r>
            <a:r>
              <a:rPr lang="en-GB" altLang="en-US" sz="2700" b="1" dirty="0">
                <a:solidFill>
                  <a:srgbClr val="FF6600"/>
                </a:solidFill>
              </a:rPr>
              <a:t>at least two reasons</a:t>
            </a:r>
            <a:r>
              <a:rPr lang="en-GB" altLang="en-US" sz="2700" dirty="0">
                <a:solidFill>
                  <a:srgbClr val="FF6600"/>
                </a:solidFill>
              </a:rPr>
              <a:t> for your answer.</a:t>
            </a:r>
          </a:p>
          <a:p>
            <a:pPr eaLnBrk="1" hangingPunct="1">
              <a:spcBef>
                <a:spcPct val="0"/>
              </a:spcBef>
              <a:buFont typeface="Cambria" pitchFamily="18" charset="0"/>
              <a:buAutoNum type="arabicPeriod"/>
            </a:pPr>
            <a:r>
              <a:rPr lang="en-GB" altLang="en-US" sz="2700" dirty="0">
                <a:solidFill>
                  <a:srgbClr val="FF0000"/>
                </a:solidFill>
              </a:rPr>
              <a:t>From your own knowledge of modern China, what kind of changes have occurred in recent years?</a:t>
            </a:r>
          </a:p>
          <a:p>
            <a:pPr eaLnBrk="1" hangingPunct="1">
              <a:spcBef>
                <a:spcPct val="0"/>
              </a:spcBef>
              <a:buFont typeface="Cambria" pitchFamily="18" charset="0"/>
              <a:buAutoNum type="arabicPeriod"/>
            </a:pPr>
            <a:r>
              <a:rPr lang="en-GB" altLang="en-US" sz="2700" dirty="0">
                <a:solidFill>
                  <a:srgbClr val="FF0000"/>
                </a:solidFill>
              </a:rPr>
              <a:t>Why do you think that China no longer follows the exact Communist ideas of Chairman Mao</a:t>
            </a:r>
            <a:r>
              <a:rPr lang="en-GB" altLang="en-US" sz="2700" dirty="0" smtClean="0">
                <a:solidFill>
                  <a:srgbClr val="FF0000"/>
                </a:solidFill>
              </a:rPr>
              <a:t>?</a:t>
            </a:r>
            <a:endParaRPr lang="en-GB" altLang="en-US" sz="2700" dirty="0">
              <a:solidFill>
                <a:srgbClr val="FF9933"/>
              </a:solidFill>
              <a:cs typeface="Arial" charset="0"/>
            </a:endParaRPr>
          </a:p>
          <a:p>
            <a:endParaRPr lang="en-GB" sz="2700" dirty="0">
              <a:solidFill>
                <a:srgbClr val="FF9933"/>
              </a:solidFill>
            </a:endParaRPr>
          </a:p>
        </p:txBody>
      </p:sp>
      <p:sp>
        <p:nvSpPr>
          <p:cNvPr id="4" name="Title 3"/>
          <p:cNvSpPr txBox="1">
            <a:spLocks noGrp="1"/>
          </p:cNvSpPr>
          <p:nvPr>
            <p:ph type="title"/>
          </p:nvPr>
        </p:nvSpPr>
        <p:spPr>
          <a:xfrm>
            <a:off x="539552" y="0"/>
            <a:ext cx="8229600" cy="584775"/>
          </a:xfrm>
          <a:prstGeom prst="rect">
            <a:avLst/>
          </a:prstGeom>
          <a:noFill/>
        </p:spPr>
        <p:txBody>
          <a:bodyPr>
            <a:spAutoFit/>
          </a:bodyPr>
          <a:lstStyle/>
          <a:p>
            <a:pPr algn="ctr" fontAlgn="base">
              <a:spcBef>
                <a:spcPct val="0"/>
              </a:spcBef>
              <a:spcAft>
                <a:spcPct val="0"/>
              </a:spcAft>
              <a:defRPr/>
            </a:pPr>
            <a:r>
              <a:rPr lang="en-GB" sz="3200" b="1" u="sng" dirty="0">
                <a:solidFill>
                  <a:srgbClr val="FF0000"/>
                </a:solidFill>
                <a:effectLst>
                  <a:outerShdw blurRad="38100" dist="38100" dir="2700000" algn="tl">
                    <a:srgbClr val="000000">
                      <a:alpha val="43137"/>
                    </a:srgbClr>
                  </a:outerShdw>
                </a:effectLst>
              </a:rPr>
              <a:t>TASK </a:t>
            </a:r>
            <a:r>
              <a:rPr lang="en-GB" sz="3200" b="1" u="sng" dirty="0" smtClean="0">
                <a:solidFill>
                  <a:srgbClr val="FF0000"/>
                </a:solidFill>
                <a:effectLst>
                  <a:outerShdw blurRad="38100" dist="38100" dir="2700000" algn="tl">
                    <a:srgbClr val="000000">
                      <a:alpha val="43137"/>
                    </a:srgbClr>
                  </a:outerShdw>
                </a:effectLst>
              </a:rPr>
              <a:t>THREE: Coded Questions</a:t>
            </a:r>
            <a:endParaRPr lang="en-GB" sz="3200" b="1" u="sng" dirty="0">
              <a:solidFill>
                <a:srgbClr val="FF0000"/>
              </a:solidFill>
              <a:effectLst>
                <a:outerShdw blurRad="38100" dist="38100" dir="2700000" algn="tl">
                  <a:srgbClr val="000000">
                    <a:alpha val="43137"/>
                  </a:srgbClr>
                </a:outerShdw>
              </a:effectLst>
            </a:endParaRPr>
          </a:p>
        </p:txBody>
      </p:sp>
      <p:sp>
        <p:nvSpPr>
          <p:cNvPr id="5" name="Rectangle 4"/>
          <p:cNvSpPr/>
          <p:nvPr/>
        </p:nvSpPr>
        <p:spPr>
          <a:xfrm>
            <a:off x="107504" y="548680"/>
            <a:ext cx="9036496" cy="646331"/>
          </a:xfrm>
          <a:prstGeom prst="rect">
            <a:avLst/>
          </a:prstGeom>
        </p:spPr>
        <p:txBody>
          <a:bodyPr wrap="square">
            <a:spAutoFit/>
          </a:bodyPr>
          <a:lstStyle/>
          <a:p>
            <a:r>
              <a:rPr lang="en-GB" dirty="0" smtClean="0"/>
              <a:t>Start with the green questions and work your way up towards the red. As you progress through the colours, you should write more detailed answers.</a:t>
            </a:r>
            <a:endParaRPr lang="en-GB" dirty="0"/>
          </a:p>
        </p:txBody>
      </p:sp>
    </p:spTree>
    <p:extLst>
      <p:ext uri="{BB962C8B-B14F-4D97-AF65-F5344CB8AC3E}">
        <p14:creationId xmlns:p14="http://schemas.microsoft.com/office/powerpoint/2010/main" val="3747519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565"/>
            <a:ext cx="8229600" cy="580926"/>
          </a:xfrm>
        </p:spPr>
        <p:txBody>
          <a:bodyPr/>
          <a:lstStyle/>
          <a:p>
            <a:r>
              <a:rPr lang="en-GB" dirty="0" smtClean="0"/>
              <a:t>Poster Task</a:t>
            </a:r>
            <a:endParaRPr lang="en-GB" dirty="0"/>
          </a:p>
        </p:txBody>
      </p:sp>
      <p:sp>
        <p:nvSpPr>
          <p:cNvPr id="3" name="Content Placeholder 2"/>
          <p:cNvSpPr>
            <a:spLocks noGrp="1"/>
          </p:cNvSpPr>
          <p:nvPr>
            <p:ph idx="1"/>
          </p:nvPr>
        </p:nvSpPr>
        <p:spPr>
          <a:xfrm>
            <a:off x="20796" y="908720"/>
            <a:ext cx="9123203" cy="5616624"/>
          </a:xfrm>
        </p:spPr>
        <p:txBody>
          <a:bodyPr/>
          <a:lstStyle/>
          <a:p>
            <a:pPr marL="0" indent="0">
              <a:buNone/>
            </a:pPr>
            <a:r>
              <a:rPr lang="en-GB" sz="2800" dirty="0" smtClean="0"/>
              <a:t>Create a poster, in pairs, on Communism in China. Your poster must include the following information:</a:t>
            </a:r>
          </a:p>
          <a:p>
            <a:pPr>
              <a:buFont typeface="Wingdings" panose="05000000000000000000" pitchFamily="2" charset="2"/>
              <a:buChar char="Ø"/>
            </a:pPr>
            <a:r>
              <a:rPr lang="en-GB" sz="2800" dirty="0" smtClean="0"/>
              <a:t>At </a:t>
            </a:r>
            <a:r>
              <a:rPr lang="en-GB" sz="2800" b="1" dirty="0" smtClean="0"/>
              <a:t>least 3 facts </a:t>
            </a:r>
            <a:r>
              <a:rPr lang="en-GB" sz="2800" dirty="0" smtClean="0"/>
              <a:t>about China between 1911 and 1949.</a:t>
            </a:r>
          </a:p>
          <a:p>
            <a:pPr>
              <a:buFont typeface="Wingdings" panose="05000000000000000000" pitchFamily="2" charset="2"/>
              <a:buChar char="Ø"/>
            </a:pPr>
            <a:r>
              <a:rPr lang="en-GB" sz="2800" dirty="0" smtClean="0"/>
              <a:t>At </a:t>
            </a:r>
            <a:r>
              <a:rPr lang="en-GB" sz="2800" b="1" dirty="0" smtClean="0"/>
              <a:t>least 3 facts </a:t>
            </a:r>
            <a:r>
              <a:rPr lang="en-GB" sz="2800" dirty="0" smtClean="0"/>
              <a:t>about Chairman Mao Zedong</a:t>
            </a:r>
          </a:p>
          <a:p>
            <a:pPr>
              <a:buFont typeface="Wingdings" panose="05000000000000000000" pitchFamily="2" charset="2"/>
              <a:buChar char="Ø"/>
            </a:pPr>
            <a:r>
              <a:rPr lang="en-GB" sz="2800" dirty="0" smtClean="0"/>
              <a:t>A </a:t>
            </a:r>
            <a:r>
              <a:rPr lang="en-GB" sz="2800" b="1" dirty="0" smtClean="0"/>
              <a:t>full description </a:t>
            </a:r>
            <a:r>
              <a:rPr lang="en-GB" sz="2800" dirty="0" smtClean="0"/>
              <a:t>the Great Leap Forward</a:t>
            </a:r>
          </a:p>
          <a:p>
            <a:pPr>
              <a:buFont typeface="Wingdings" panose="05000000000000000000" pitchFamily="2" charset="2"/>
              <a:buChar char="Ø"/>
            </a:pPr>
            <a:r>
              <a:rPr lang="en-GB" sz="2800" dirty="0" smtClean="0"/>
              <a:t>A </a:t>
            </a:r>
            <a:r>
              <a:rPr lang="en-GB" sz="2800" b="1" dirty="0" smtClean="0"/>
              <a:t>full description </a:t>
            </a:r>
            <a:r>
              <a:rPr lang="en-GB" sz="2800" dirty="0" smtClean="0"/>
              <a:t>of the Cultural Revolution</a:t>
            </a:r>
          </a:p>
          <a:p>
            <a:pPr>
              <a:buFont typeface="Wingdings" panose="05000000000000000000" pitchFamily="2" charset="2"/>
              <a:buChar char="Ø"/>
            </a:pPr>
            <a:r>
              <a:rPr lang="en-GB" sz="2800" dirty="0" smtClean="0"/>
              <a:t>A </a:t>
            </a:r>
            <a:r>
              <a:rPr lang="en-GB" sz="2800" b="1" dirty="0" smtClean="0"/>
              <a:t>detailed explanation </a:t>
            </a:r>
            <a:r>
              <a:rPr lang="en-GB" sz="2800" dirty="0" smtClean="0"/>
              <a:t>on who the Red Guards were </a:t>
            </a:r>
            <a:r>
              <a:rPr lang="en-GB" sz="2800" b="1" dirty="0" smtClean="0"/>
              <a:t>and</a:t>
            </a:r>
            <a:r>
              <a:rPr lang="en-GB" sz="2800" dirty="0" smtClean="0"/>
              <a:t> what they did in China, including real-life examples.</a:t>
            </a:r>
          </a:p>
          <a:p>
            <a:pPr>
              <a:buFont typeface="Wingdings" panose="05000000000000000000" pitchFamily="2" charset="2"/>
              <a:buChar char="Ø"/>
            </a:pPr>
            <a:r>
              <a:rPr lang="en-GB" sz="2800" dirty="0" smtClean="0"/>
              <a:t>At </a:t>
            </a:r>
            <a:r>
              <a:rPr lang="en-GB" sz="2800" b="1" dirty="0" smtClean="0"/>
              <a:t>least 2 </a:t>
            </a:r>
            <a:r>
              <a:rPr lang="en-GB" sz="2800" dirty="0" smtClean="0"/>
              <a:t>drawings, graphs or diagrams.</a:t>
            </a:r>
            <a:endParaRPr lang="en-GB" sz="2800" dirty="0"/>
          </a:p>
        </p:txBody>
      </p:sp>
    </p:spTree>
    <p:extLst>
      <p:ext uri="{BB962C8B-B14F-4D97-AF65-F5344CB8AC3E}">
        <p14:creationId xmlns:p14="http://schemas.microsoft.com/office/powerpoint/2010/main" val="391525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noAutofit/>
          </a:bodyPr>
          <a:lstStyle/>
          <a:p>
            <a:pPr algn="l"/>
            <a:r>
              <a:rPr lang="en-GB" sz="3200" b="1" u="sng" dirty="0" smtClean="0">
                <a:solidFill>
                  <a:srgbClr val="FF0000"/>
                </a:solidFill>
                <a:latin typeface="Comic Sans MS" panose="030F0702030302020204" pitchFamily="66" charset="0"/>
              </a:rPr>
              <a:t>The view of Joanna Smyth is:</a:t>
            </a:r>
            <a:r>
              <a:rPr lang="en-GB" sz="3200" dirty="0" smtClean="0">
                <a:latin typeface="Comic Sans MS" panose="030F0702030302020204" pitchFamily="66" charset="0"/>
              </a:rPr>
              <a:t/>
            </a:r>
            <a:br>
              <a:rPr lang="en-GB" sz="3200" dirty="0" smtClean="0">
                <a:latin typeface="Comic Sans MS" panose="030F0702030302020204" pitchFamily="66" charset="0"/>
              </a:rPr>
            </a:br>
            <a:r>
              <a:rPr lang="en-GB" sz="3200" dirty="0" smtClean="0">
                <a:latin typeface="Comic Sans MS" panose="030F0702030302020204" pitchFamily="66" charset="0"/>
              </a:rPr>
              <a:t>“Mao Zedong was a cruel and brutal dictator who made people in China live in fear”</a:t>
            </a:r>
            <a:endParaRPr lang="en-GB" sz="3200" dirty="0">
              <a:latin typeface="Comic Sans MS" panose="030F0702030302020204" pitchFamily="66" charset="0"/>
            </a:endParaRPr>
          </a:p>
        </p:txBody>
      </p:sp>
      <p:sp>
        <p:nvSpPr>
          <p:cNvPr id="3" name="Content Placeholder 2"/>
          <p:cNvSpPr>
            <a:spLocks noGrp="1"/>
          </p:cNvSpPr>
          <p:nvPr>
            <p:ph idx="1"/>
          </p:nvPr>
        </p:nvSpPr>
        <p:spPr>
          <a:xfrm>
            <a:off x="179512" y="2132857"/>
            <a:ext cx="8712968" cy="2376264"/>
          </a:xfrm>
        </p:spPr>
        <p:txBody>
          <a:bodyPr>
            <a:normAutofit fontScale="92500" lnSpcReduction="10000"/>
          </a:bodyPr>
          <a:lstStyle/>
          <a:p>
            <a:pPr marL="0" indent="0">
              <a:buNone/>
            </a:pPr>
            <a:r>
              <a:rPr lang="en-GB" b="1" u="sng" dirty="0" smtClean="0">
                <a:solidFill>
                  <a:srgbClr val="7030A0"/>
                </a:solidFill>
                <a:effectLst>
                  <a:outerShdw blurRad="38100" dist="38100" dir="2700000" algn="tl">
                    <a:srgbClr val="000000">
                      <a:alpha val="43137"/>
                    </a:srgbClr>
                  </a:outerShdw>
                </a:effectLst>
                <a:latin typeface="Comic Sans MS" panose="030F0702030302020204" pitchFamily="66" charset="0"/>
              </a:rPr>
              <a:t>Task 4 National 4/5 Question</a:t>
            </a:r>
          </a:p>
          <a:p>
            <a:pPr marL="0" indent="0">
              <a:buNone/>
            </a:pPr>
            <a:r>
              <a:rPr lang="en-GB" dirty="0" smtClean="0">
                <a:latin typeface="Comic Sans MS" panose="030F0702030302020204" pitchFamily="66" charset="0"/>
              </a:rPr>
              <a:t>1. Decide whether you </a:t>
            </a:r>
            <a:r>
              <a:rPr lang="en-GB" b="1" dirty="0" smtClean="0">
                <a:latin typeface="Comic Sans MS" panose="030F0702030302020204" pitchFamily="66" charset="0"/>
              </a:rPr>
              <a:t>support</a:t>
            </a:r>
            <a:r>
              <a:rPr lang="en-GB" dirty="0" smtClean="0">
                <a:latin typeface="Comic Sans MS" panose="030F0702030302020204" pitchFamily="66" charset="0"/>
              </a:rPr>
              <a:t> or </a:t>
            </a:r>
            <a:r>
              <a:rPr lang="en-GB" b="1" dirty="0" smtClean="0">
                <a:latin typeface="Comic Sans MS" panose="030F0702030302020204" pitchFamily="66" charset="0"/>
              </a:rPr>
              <a:t>oppose</a:t>
            </a:r>
            <a:r>
              <a:rPr lang="en-GB" dirty="0" smtClean="0">
                <a:latin typeface="Comic Sans MS" panose="030F0702030302020204" pitchFamily="66" charset="0"/>
              </a:rPr>
              <a:t> the view of Joanna Smyth.</a:t>
            </a:r>
          </a:p>
          <a:p>
            <a:pPr marL="0" indent="0">
              <a:buNone/>
            </a:pPr>
            <a:r>
              <a:rPr lang="en-GB" dirty="0" smtClean="0">
                <a:latin typeface="Comic Sans MS" panose="030F0702030302020204" pitchFamily="66" charset="0"/>
              </a:rPr>
              <a:t>Use four pieces of evidence from your sources (notes) to support your view. 	4</a:t>
            </a:r>
            <a:endParaRPr lang="en-GB" dirty="0">
              <a:latin typeface="Comic Sans MS" panose="030F0702030302020204" pitchFamily="66" charset="0"/>
            </a:endParaRPr>
          </a:p>
        </p:txBody>
      </p:sp>
      <p:sp>
        <p:nvSpPr>
          <p:cNvPr id="4" name="TextBox 3"/>
          <p:cNvSpPr txBox="1"/>
          <p:nvPr/>
        </p:nvSpPr>
        <p:spPr>
          <a:xfrm>
            <a:off x="179512" y="4653136"/>
            <a:ext cx="8712968" cy="1815882"/>
          </a:xfrm>
          <a:prstGeom prst="rect">
            <a:avLst/>
          </a:prstGeom>
          <a:solidFill>
            <a:srgbClr val="FFCCFF"/>
          </a:solidFill>
        </p:spPr>
        <p:txBody>
          <a:bodyPr wrap="square" rtlCol="0">
            <a:spAutoFit/>
          </a:bodyPr>
          <a:lstStyle/>
          <a:p>
            <a:r>
              <a:rPr lang="en-GB" sz="2800" dirty="0" smtClean="0">
                <a:solidFill>
                  <a:prstClr val="black"/>
                </a:solidFill>
                <a:latin typeface="Comic Sans MS" panose="030F0702030302020204" pitchFamily="66" charset="0"/>
              </a:rPr>
              <a:t>Structure:</a:t>
            </a:r>
          </a:p>
          <a:p>
            <a:r>
              <a:rPr lang="en-GB" sz="2800" dirty="0" smtClean="0">
                <a:solidFill>
                  <a:prstClr val="black"/>
                </a:solidFill>
                <a:latin typeface="Comic Sans MS" panose="030F0702030302020204" pitchFamily="66" charset="0"/>
              </a:rPr>
              <a:t>One reason to </a:t>
            </a:r>
            <a:r>
              <a:rPr lang="en-GB" sz="2800" b="1" dirty="0" smtClean="0">
                <a:solidFill>
                  <a:prstClr val="black"/>
                </a:solidFill>
                <a:latin typeface="Comic Sans MS" panose="030F0702030302020204" pitchFamily="66" charset="0"/>
              </a:rPr>
              <a:t>support/ oppose </a:t>
            </a:r>
            <a:r>
              <a:rPr lang="en-GB" sz="2800" dirty="0" smtClean="0">
                <a:solidFill>
                  <a:prstClr val="black"/>
                </a:solidFill>
                <a:latin typeface="Comic Sans MS" panose="030F0702030302020204" pitchFamily="66" charset="0"/>
              </a:rPr>
              <a:t>(pick one) the view of Joanna Smyth is that the source shows that…</a:t>
            </a:r>
          </a:p>
          <a:p>
            <a:pPr algn="ctr"/>
            <a:r>
              <a:rPr lang="en-GB" sz="2800" b="1" dirty="0" smtClean="0">
                <a:solidFill>
                  <a:srgbClr val="FF0066"/>
                </a:solidFill>
                <a:latin typeface="Comic Sans MS" panose="030F0702030302020204" pitchFamily="66" charset="0"/>
              </a:rPr>
              <a:t>Repeat x 4</a:t>
            </a:r>
            <a:endParaRPr lang="en-GB" sz="2800" b="1" dirty="0">
              <a:solidFill>
                <a:srgbClr val="FF0066"/>
              </a:solidFill>
              <a:latin typeface="Comic Sans MS" panose="030F0702030302020204" pitchFamily="66" charset="0"/>
            </a:endParaRPr>
          </a:p>
        </p:txBody>
      </p:sp>
    </p:spTree>
    <p:extLst>
      <p:ext uri="{BB962C8B-B14F-4D97-AF65-F5344CB8AC3E}">
        <p14:creationId xmlns:p14="http://schemas.microsoft.com/office/powerpoint/2010/main" val="241847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04800" y="152400"/>
            <a:ext cx="1295400" cy="461665"/>
          </a:xfrm>
          <a:prstGeom prst="rect">
            <a:avLst/>
          </a:prstGeom>
          <a:noFill/>
        </p:spPr>
        <p:txBody>
          <a:bodyPr wrap="square" rtlCol="0">
            <a:spAutoFit/>
          </a:bodyPr>
          <a:lstStyle/>
          <a:p>
            <a:pPr algn="ctr"/>
            <a:r>
              <a:rPr lang="en-GB" sz="2400" b="1" dirty="0" err="1" smtClean="0">
                <a:solidFill>
                  <a:srgbClr val="FFFFCC"/>
                </a:solidFill>
              </a:rPr>
              <a:t>aaaaaa</a:t>
            </a:r>
            <a:endParaRPr lang="en-GB" sz="1200" b="1" dirty="0">
              <a:solidFill>
                <a:srgbClr val="FFFFCC"/>
              </a:solidFill>
            </a:endParaRPr>
          </a:p>
        </p:txBody>
      </p:sp>
      <p:sp>
        <p:nvSpPr>
          <p:cNvPr id="5" name="TextBox 4"/>
          <p:cNvSpPr txBox="1"/>
          <p:nvPr/>
        </p:nvSpPr>
        <p:spPr>
          <a:xfrm>
            <a:off x="2286000" y="283029"/>
            <a:ext cx="6553199" cy="646986"/>
          </a:xfrm>
          <a:prstGeom prst="roundRect">
            <a:avLst/>
          </a:prstGeom>
          <a:solidFill>
            <a:srgbClr val="FFFFCC"/>
          </a:solidFill>
          <a:ln w="38100">
            <a:no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smtClean="0">
                <a:solidFill>
                  <a:prstClr val="black"/>
                </a:solidFill>
              </a:rPr>
              <a:t>Communism in China</a:t>
            </a:r>
            <a:endParaRPr lang="en-GB" sz="3200" b="1" dirty="0">
              <a:solidFill>
                <a:prstClr val="black"/>
              </a:solidFill>
            </a:endParaRPr>
          </a:p>
        </p:txBody>
      </p:sp>
      <p:sp>
        <p:nvSpPr>
          <p:cNvPr id="6" name="TextBox 5"/>
          <p:cNvSpPr txBox="1"/>
          <p:nvPr/>
        </p:nvSpPr>
        <p:spPr>
          <a:xfrm>
            <a:off x="2048740" y="1295870"/>
            <a:ext cx="6722917" cy="43088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spcAft>
                <a:spcPts val="600"/>
              </a:spcAft>
              <a:buFont typeface="Arial" panose="020B0604020202020204" pitchFamily="34" charset="0"/>
              <a:buChar char="•"/>
            </a:pPr>
            <a:r>
              <a:rPr lang="en-GB" sz="2200" dirty="0" smtClean="0">
                <a:solidFill>
                  <a:prstClr val="black"/>
                </a:solidFill>
              </a:rPr>
              <a:t>To understand how communism took hold in China </a:t>
            </a:r>
          </a:p>
        </p:txBody>
      </p:sp>
      <p:sp>
        <p:nvSpPr>
          <p:cNvPr id="12" name="TextBox 11"/>
          <p:cNvSpPr txBox="1"/>
          <p:nvPr/>
        </p:nvSpPr>
        <p:spPr>
          <a:xfrm>
            <a:off x="2054965" y="2742441"/>
            <a:ext cx="6722917" cy="1523494"/>
          </a:xfrm>
          <a:prstGeom prst="rect">
            <a:avLst/>
          </a:prstGeom>
          <a:ln>
            <a:solidFill>
              <a:srgbClr val="FFFF0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spcAft>
                <a:spcPts val="600"/>
              </a:spcAft>
              <a:buFont typeface="Arial" panose="020B0604020202020204" pitchFamily="34" charset="0"/>
              <a:buChar char="•"/>
            </a:pPr>
            <a:r>
              <a:rPr lang="en-GB" sz="2200" dirty="0" smtClean="0">
                <a:solidFill>
                  <a:prstClr val="black"/>
                </a:solidFill>
              </a:rPr>
              <a:t>To describe at least 3 ways that Mao Zedong changed China </a:t>
            </a:r>
          </a:p>
          <a:p>
            <a:pPr marL="285750" indent="-285750">
              <a:spcAft>
                <a:spcPts val="600"/>
              </a:spcAft>
              <a:buFont typeface="Arial" panose="020B0604020202020204" pitchFamily="34" charset="0"/>
              <a:buChar char="•"/>
            </a:pPr>
            <a:r>
              <a:rPr lang="en-GB" sz="2200" dirty="0" smtClean="0">
                <a:solidFill>
                  <a:prstClr val="black"/>
                </a:solidFill>
              </a:rPr>
              <a:t>To explain whether Mao Zedong was a successful leader </a:t>
            </a:r>
          </a:p>
        </p:txBody>
      </p:sp>
      <p:sp>
        <p:nvSpPr>
          <p:cNvPr id="14" name="TextBox 13"/>
          <p:cNvSpPr txBox="1"/>
          <p:nvPr/>
        </p:nvSpPr>
        <p:spPr>
          <a:xfrm>
            <a:off x="2043162" y="4616544"/>
            <a:ext cx="6722917" cy="1261884"/>
          </a:xfrm>
          <a:prstGeom prst="rect">
            <a:avLst/>
          </a:prstGeom>
          <a:ln>
            <a:solidFill>
              <a:srgbClr val="F9A667"/>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spcAft>
                <a:spcPts val="600"/>
              </a:spcAft>
              <a:buFont typeface="Arial" panose="020B0604020202020204" pitchFamily="34" charset="0"/>
              <a:buChar char="•"/>
            </a:pPr>
            <a:r>
              <a:rPr lang="en-GB" sz="2200" dirty="0" smtClean="0">
                <a:solidFill>
                  <a:prstClr val="black"/>
                </a:solidFill>
              </a:rPr>
              <a:t>Create a poster on Communism and Capitalism</a:t>
            </a:r>
          </a:p>
          <a:p>
            <a:pPr marL="285750" indent="-285750">
              <a:spcAft>
                <a:spcPts val="600"/>
              </a:spcAft>
              <a:buFont typeface="Arial" panose="020B0604020202020204" pitchFamily="34" charset="0"/>
              <a:buChar char="•"/>
            </a:pPr>
            <a:endParaRPr lang="en-GB" sz="2200" dirty="0" smtClean="0">
              <a:solidFill>
                <a:prstClr val="black"/>
              </a:solidFill>
            </a:endParaRPr>
          </a:p>
          <a:p>
            <a:pPr marL="285750" indent="-285750">
              <a:spcAft>
                <a:spcPts val="600"/>
              </a:spcAft>
              <a:buFont typeface="Arial" panose="020B0604020202020204" pitchFamily="34" charset="0"/>
              <a:buChar char="•"/>
            </a:pPr>
            <a:endParaRPr lang="en-GB" sz="2200" dirty="0" smtClean="0">
              <a:solidFill>
                <a:prstClr val="black"/>
              </a:solidFill>
            </a:endParaRPr>
          </a:p>
        </p:txBody>
      </p:sp>
      <p:sp>
        <p:nvSpPr>
          <p:cNvPr id="15" name="WordArt 6"/>
          <p:cNvSpPr>
            <a:spLocks noChangeArrowheads="1" noChangeShapeType="1" noTextEdit="1"/>
          </p:cNvSpPr>
          <p:nvPr/>
        </p:nvSpPr>
        <p:spPr bwMode="auto">
          <a:xfrm>
            <a:off x="326786" y="4616544"/>
            <a:ext cx="1514707" cy="551619"/>
          </a:xfrm>
          <a:prstGeom prst="rect">
            <a:avLst/>
          </a:prstGeom>
        </p:spPr>
        <p:txBody>
          <a:bodyPr wrap="none" fromWordArt="1">
            <a:prstTxWarp prst="textPlain">
              <a:avLst>
                <a:gd name="adj" fmla="val 50000"/>
              </a:avLst>
            </a:prstTxWarp>
          </a:bodyPr>
          <a:lstStyle/>
          <a:p>
            <a:pPr algn="ctr"/>
            <a:r>
              <a:rPr lang="en-GB" sz="3600" kern="10" dirty="0" smtClean="0">
                <a:ln w="9525">
                  <a:noFill/>
                  <a:round/>
                  <a:headEnd/>
                  <a:tailEnd/>
                </a:ln>
                <a:solidFill>
                  <a:srgbClr val="F9A667"/>
                </a:solidFill>
                <a:latin typeface="Arial Black"/>
              </a:rPr>
              <a:t>Today</a:t>
            </a:r>
          </a:p>
        </p:txBody>
      </p:sp>
      <p:pic>
        <p:nvPicPr>
          <p:cNvPr id="1034" name="Picture 10" descr="Image result for trophy clipart black backgrou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770" y="3471892"/>
            <a:ext cx="530349" cy="572832"/>
          </a:xfrm>
          <a:prstGeom prst="rect">
            <a:avLst/>
          </a:prstGeom>
          <a:noFill/>
          <a:extLst>
            <a:ext uri="{909E8E84-426E-40DD-AFC4-6F175D3DCCD1}">
              <a14:hiddenFill xmlns:a14="http://schemas.microsoft.com/office/drawing/2010/main">
                <a:solidFill>
                  <a:srgbClr val="FFFFFF"/>
                </a:solidFill>
              </a14:hiddenFill>
            </a:ext>
          </a:extLst>
        </p:spPr>
      </p:pic>
      <p:sp>
        <p:nvSpPr>
          <p:cNvPr id="17" name="WordArt 6"/>
          <p:cNvSpPr>
            <a:spLocks noChangeArrowheads="1" noChangeShapeType="1" noTextEdit="1"/>
          </p:cNvSpPr>
          <p:nvPr/>
        </p:nvSpPr>
        <p:spPr bwMode="auto">
          <a:xfrm>
            <a:off x="304800" y="2781708"/>
            <a:ext cx="1514707" cy="551619"/>
          </a:xfrm>
          <a:prstGeom prst="rect">
            <a:avLst/>
          </a:prstGeom>
        </p:spPr>
        <p:txBody>
          <a:bodyPr wrap="none" fromWordArt="1">
            <a:prstTxWarp prst="textPlain">
              <a:avLst>
                <a:gd name="adj" fmla="val 50000"/>
              </a:avLst>
            </a:prstTxWarp>
          </a:bodyPr>
          <a:lstStyle/>
          <a:p>
            <a:pPr algn="ctr"/>
            <a:r>
              <a:rPr lang="en-GB" sz="3600" kern="10" dirty="0" smtClean="0">
                <a:ln w="9525">
                  <a:noFill/>
                  <a:round/>
                  <a:headEnd/>
                  <a:tailEnd/>
                </a:ln>
                <a:solidFill>
                  <a:srgbClr val="FFFF00"/>
                </a:solidFill>
                <a:latin typeface="Arial Black"/>
              </a:rPr>
              <a:t>Success</a:t>
            </a:r>
          </a:p>
        </p:txBody>
      </p:sp>
      <p:pic>
        <p:nvPicPr>
          <p:cNvPr id="1036" name="Picture 1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429" t="4789" r="15460" b="5235"/>
          <a:stretch/>
        </p:blipFill>
        <p:spPr bwMode="auto">
          <a:xfrm>
            <a:off x="765265" y="1822206"/>
            <a:ext cx="538627" cy="68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WordArt 6"/>
          <p:cNvSpPr>
            <a:spLocks noChangeArrowheads="1" noChangeShapeType="1" noTextEdit="1"/>
          </p:cNvSpPr>
          <p:nvPr/>
        </p:nvSpPr>
        <p:spPr bwMode="auto">
          <a:xfrm>
            <a:off x="326785" y="1295870"/>
            <a:ext cx="1514707" cy="551619"/>
          </a:xfrm>
          <a:prstGeom prst="rect">
            <a:avLst/>
          </a:prstGeom>
        </p:spPr>
        <p:txBody>
          <a:bodyPr wrap="none" fromWordArt="1">
            <a:prstTxWarp prst="textPlain">
              <a:avLst>
                <a:gd name="adj" fmla="val 50000"/>
              </a:avLst>
            </a:prstTxWarp>
          </a:bodyPr>
          <a:lstStyle/>
          <a:p>
            <a:pPr algn="ctr"/>
            <a:r>
              <a:rPr lang="en-GB" sz="3600" kern="10" dirty="0" smtClean="0">
                <a:ln w="9525">
                  <a:noFill/>
                  <a:round/>
                  <a:headEnd/>
                  <a:tailEnd/>
                </a:ln>
                <a:solidFill>
                  <a:prstClr val="white"/>
                </a:solidFill>
                <a:latin typeface="Arial Black"/>
              </a:rPr>
              <a:t>Learning</a:t>
            </a:r>
          </a:p>
        </p:txBody>
      </p:sp>
      <p:pic>
        <p:nvPicPr>
          <p:cNvPr id="1038" name="Picture 14" descr="Image result for pink checklist clipart black background">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136" t="4334" r="14324" b="4837"/>
          <a:stretch/>
        </p:blipFill>
        <p:spPr bwMode="auto">
          <a:xfrm>
            <a:off x="745893" y="5215685"/>
            <a:ext cx="598714" cy="77091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01081" y="285263"/>
            <a:ext cx="1913661" cy="646986"/>
          </a:xfrm>
          <a:prstGeom prst="roundRect">
            <a:avLst/>
          </a:prstGeom>
          <a:solidFill>
            <a:srgbClr val="FFFFCC"/>
          </a:solidFill>
          <a:ln w="38100">
            <a:no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dirty="0" smtClean="0">
                <a:solidFill>
                  <a:prstClr val="black"/>
                </a:solidFill>
              </a:rPr>
              <a:t>19/06/19</a:t>
            </a:r>
            <a:endParaRPr lang="en-GB" sz="3200" dirty="0">
              <a:solidFill>
                <a:prstClr val="black"/>
              </a:solidFill>
            </a:endParaRPr>
          </a:p>
        </p:txBody>
      </p:sp>
    </p:spTree>
    <p:extLst>
      <p:ext uri="{BB962C8B-B14F-4D97-AF65-F5344CB8AC3E}">
        <p14:creationId xmlns:p14="http://schemas.microsoft.com/office/powerpoint/2010/main" val="401476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MC90044137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7475"/>
            <a:ext cx="6696075"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
          <p:cNvSpPr txBox="1">
            <a:spLocks noChangeArrowheads="1"/>
          </p:cNvSpPr>
          <p:nvPr/>
        </p:nvSpPr>
        <p:spPr bwMode="auto">
          <a:xfrm>
            <a:off x="2987675" y="2060575"/>
            <a:ext cx="34559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2400" b="1" dirty="0" smtClean="0">
                <a:solidFill>
                  <a:srgbClr val="000000"/>
                </a:solidFill>
                <a:latin typeface="Comic Sans MS" panose="030F0702030302020204" pitchFamily="66" charset="0"/>
              </a:rPr>
              <a:t>On your post-it note write down ANY THREE things you know understand about Communism in China</a:t>
            </a:r>
          </a:p>
        </p:txBody>
      </p:sp>
    </p:spTree>
    <p:extLst>
      <p:ext uri="{BB962C8B-B14F-4D97-AF65-F5344CB8AC3E}">
        <p14:creationId xmlns:p14="http://schemas.microsoft.com/office/powerpoint/2010/main" val="3968511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dirty="0" smtClean="0">
                <a:latin typeface="Comic Sans MS" pitchFamily="66" charset="0"/>
              </a:rPr>
              <a:t>I can…</a:t>
            </a:r>
          </a:p>
        </p:txBody>
      </p:sp>
      <p:sp>
        <p:nvSpPr>
          <p:cNvPr id="10243" name="Rectangle 3"/>
          <p:cNvSpPr>
            <a:spLocks noGrp="1" noChangeArrowheads="1"/>
          </p:cNvSpPr>
          <p:nvPr>
            <p:ph type="body" idx="1"/>
          </p:nvPr>
        </p:nvSpPr>
        <p:spPr/>
        <p:txBody>
          <a:bodyPr/>
          <a:lstStyle/>
          <a:p>
            <a:pPr eaLnBrk="1" hangingPunct="1"/>
            <a:r>
              <a:rPr lang="en-GB" altLang="en-US" sz="2800" b="1" dirty="0" smtClean="0">
                <a:latin typeface="Comic Sans MS" pitchFamily="66" charset="0"/>
              </a:rPr>
              <a:t>Accurately describe </a:t>
            </a:r>
            <a:r>
              <a:rPr lang="en-GB" altLang="en-US" sz="2800" dirty="0" smtClean="0">
                <a:latin typeface="Comic Sans MS" pitchFamily="66" charset="0"/>
              </a:rPr>
              <a:t>the Communist revolution in China.</a:t>
            </a:r>
          </a:p>
          <a:p>
            <a:pPr eaLnBrk="1" hangingPunct="1"/>
            <a:r>
              <a:rPr lang="en-GB" altLang="en-US" sz="2800" b="1" dirty="0" smtClean="0">
                <a:latin typeface="Comic Sans MS" pitchFamily="66" charset="0"/>
              </a:rPr>
              <a:t>Answer</a:t>
            </a:r>
            <a:r>
              <a:rPr lang="en-GB" altLang="en-US" sz="2800" dirty="0" smtClean="0">
                <a:latin typeface="Comic Sans MS" pitchFamily="66" charset="0"/>
              </a:rPr>
              <a:t> questions about Mao Zedong’s time as the leader of China.</a:t>
            </a:r>
            <a:endParaRPr lang="en-GB" altLang="en-US" sz="2800" b="1" dirty="0" smtClean="0">
              <a:latin typeface="Comic Sans MS" pitchFamily="66" charset="0"/>
            </a:endParaRPr>
          </a:p>
          <a:p>
            <a:pPr eaLnBrk="1" hangingPunct="1"/>
            <a:endParaRPr lang="en-GB" altLang="en-US" sz="2800" dirty="0" smtClean="0">
              <a:latin typeface="Comic Sans MS" pitchFamily="66" charset="0"/>
            </a:endParaRPr>
          </a:p>
        </p:txBody>
      </p:sp>
      <p:pic>
        <p:nvPicPr>
          <p:cNvPr id="512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66909">
            <a:off x="7740650" y="333375"/>
            <a:ext cx="10287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MC90038358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4416425"/>
            <a:ext cx="1839913"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http://images.clipartpanda.com/stop-light-clipart-4cbqyeMcg.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8113" y="4424363"/>
            <a:ext cx="1385887"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800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169"/>
            <a:ext cx="8229600" cy="562074"/>
          </a:xfrm>
        </p:spPr>
        <p:txBody>
          <a:bodyPr/>
          <a:lstStyle/>
          <a:p>
            <a:r>
              <a:rPr lang="en-GB" dirty="0" smtClean="0"/>
              <a:t>A Great Leader?</a:t>
            </a:r>
            <a:endParaRPr lang="en-GB" dirty="0"/>
          </a:p>
        </p:txBody>
      </p:sp>
      <p:sp>
        <p:nvSpPr>
          <p:cNvPr id="3" name="Content Placeholder 2"/>
          <p:cNvSpPr>
            <a:spLocks noGrp="1"/>
          </p:cNvSpPr>
          <p:nvPr>
            <p:ph idx="1"/>
          </p:nvPr>
        </p:nvSpPr>
        <p:spPr>
          <a:xfrm>
            <a:off x="550573" y="692696"/>
            <a:ext cx="8229600" cy="1684784"/>
          </a:xfrm>
        </p:spPr>
        <p:txBody>
          <a:bodyPr/>
          <a:lstStyle/>
          <a:p>
            <a:pPr marL="0" indent="0" algn="ctr">
              <a:buNone/>
            </a:pPr>
            <a:r>
              <a:rPr lang="en-GB" sz="2600" dirty="0" smtClean="0"/>
              <a:t>Choose any </a:t>
            </a:r>
            <a:r>
              <a:rPr lang="en-GB" sz="2600" b="1" dirty="0" smtClean="0">
                <a:solidFill>
                  <a:srgbClr val="FF0000"/>
                </a:solidFill>
              </a:rPr>
              <a:t>five</a:t>
            </a:r>
            <a:r>
              <a:rPr lang="en-GB" sz="2600" dirty="0" smtClean="0"/>
              <a:t> of the following words/phrases which you think describe a “</a:t>
            </a:r>
            <a:r>
              <a:rPr lang="en-GB" sz="2600" b="1" dirty="0" smtClean="0">
                <a:solidFill>
                  <a:srgbClr val="FF0000"/>
                </a:solidFill>
              </a:rPr>
              <a:t>great leader</a:t>
            </a:r>
            <a:r>
              <a:rPr lang="en-GB" sz="2600" dirty="0" smtClean="0"/>
              <a:t>”. Write them down in your jotter.</a:t>
            </a:r>
            <a:endParaRPr lang="en-GB" sz="2600" dirty="0"/>
          </a:p>
        </p:txBody>
      </p:sp>
      <p:sp>
        <p:nvSpPr>
          <p:cNvPr id="4" name="Content Placeholder 2"/>
          <p:cNvSpPr txBox="1">
            <a:spLocks/>
          </p:cNvSpPr>
          <p:nvPr/>
        </p:nvSpPr>
        <p:spPr bwMode="auto">
          <a:xfrm>
            <a:off x="-3990" y="1916832"/>
            <a:ext cx="914799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sz="2200" b="1" kern="0" dirty="0" smtClean="0"/>
              <a:t>STRONG		WISE			LOUD		</a:t>
            </a:r>
          </a:p>
          <a:p>
            <a:pPr marL="0" indent="0" algn="ctr">
              <a:buFontTx/>
              <a:buNone/>
            </a:pPr>
            <a:endParaRPr lang="en-GB" sz="2200" b="1" kern="0" dirty="0" smtClean="0"/>
          </a:p>
          <a:p>
            <a:pPr marL="0" indent="0" algn="ctr">
              <a:buFontTx/>
              <a:buNone/>
            </a:pPr>
            <a:r>
              <a:rPr lang="en-GB" sz="2200" b="1" kern="0" dirty="0" smtClean="0"/>
              <a:t>AUTHORITATIVE			CHARISMATIC</a:t>
            </a:r>
          </a:p>
          <a:p>
            <a:pPr marL="0" indent="0" algn="ctr">
              <a:buFontTx/>
              <a:buNone/>
            </a:pPr>
            <a:endParaRPr lang="en-GB" sz="2200" b="1" kern="0" dirty="0" smtClean="0"/>
          </a:p>
          <a:p>
            <a:pPr marL="0" indent="0" algn="ctr">
              <a:buFontTx/>
              <a:buNone/>
            </a:pPr>
            <a:r>
              <a:rPr lang="en-GB" sz="2200" b="1" kern="0" dirty="0" smtClean="0"/>
              <a:t>HUMBLE		INTELLIGENT		SCARY</a:t>
            </a:r>
          </a:p>
          <a:p>
            <a:pPr marL="0" indent="0" algn="ctr">
              <a:buFontTx/>
              <a:buNone/>
            </a:pPr>
            <a:r>
              <a:rPr lang="en-GB" sz="2200" b="1" kern="0" dirty="0"/>
              <a:t>	</a:t>
            </a:r>
            <a:endParaRPr lang="en-GB" sz="2200" b="1" kern="0" dirty="0" smtClean="0"/>
          </a:p>
          <a:p>
            <a:pPr marL="0" indent="0" algn="ctr">
              <a:buFontTx/>
              <a:buNone/>
            </a:pPr>
            <a:r>
              <a:rPr lang="en-GB" sz="2200" b="1" kern="0" dirty="0" smtClean="0"/>
              <a:t>GOOD LISTENER			COMMANDING</a:t>
            </a:r>
          </a:p>
          <a:p>
            <a:pPr marL="0" indent="0" algn="ctr">
              <a:buFontTx/>
              <a:buNone/>
            </a:pPr>
            <a:endParaRPr lang="en-GB" sz="2200" b="1" kern="0" dirty="0" smtClean="0"/>
          </a:p>
          <a:p>
            <a:pPr marL="0" indent="0" algn="ctr">
              <a:buFontTx/>
              <a:buNone/>
            </a:pPr>
            <a:r>
              <a:rPr lang="en-GB" sz="2200" b="1" kern="0" dirty="0" smtClean="0"/>
              <a:t>FUNNY		INDEPENDENT		CREATIVE</a:t>
            </a:r>
          </a:p>
          <a:p>
            <a:pPr marL="0" indent="0" algn="ctr">
              <a:buFontTx/>
              <a:buNone/>
            </a:pPr>
            <a:r>
              <a:rPr lang="en-GB" sz="2200" b="1" kern="0" dirty="0"/>
              <a:t>	</a:t>
            </a:r>
            <a:endParaRPr lang="en-GB" sz="2200" b="1" kern="0" dirty="0" smtClean="0"/>
          </a:p>
          <a:p>
            <a:pPr marL="0" indent="0" algn="ctr">
              <a:buFontTx/>
              <a:buNone/>
            </a:pPr>
            <a:r>
              <a:rPr lang="en-GB" sz="2200" b="1" kern="0" dirty="0" smtClean="0"/>
              <a:t>TRUTHFUL			HARSH</a:t>
            </a:r>
          </a:p>
          <a:p>
            <a:pPr marL="0" indent="0" algn="ctr">
              <a:buFontTx/>
              <a:buNone/>
            </a:pPr>
            <a:r>
              <a:rPr lang="en-GB" sz="2200" b="1" kern="0" dirty="0" smtClean="0"/>
              <a:t>REALISTIC			OPTIMISTIC	ENERGETIC</a:t>
            </a:r>
          </a:p>
          <a:p>
            <a:pPr marL="0" indent="0" algn="ctr">
              <a:buFontTx/>
              <a:buNone/>
            </a:pPr>
            <a:r>
              <a:rPr lang="en-GB" sz="2200" b="1" kern="0" dirty="0"/>
              <a:t>	</a:t>
            </a:r>
            <a:r>
              <a:rPr lang="en-GB" sz="2200" b="1" kern="0" dirty="0" smtClean="0"/>
              <a:t>	</a:t>
            </a:r>
          </a:p>
          <a:p>
            <a:pPr marL="0" indent="0" algn="ctr">
              <a:buFontTx/>
              <a:buNone/>
            </a:pPr>
            <a:endParaRPr lang="en-GB" sz="2200" b="1" kern="0" dirty="0" smtClean="0"/>
          </a:p>
          <a:p>
            <a:pPr marL="0" indent="0" algn="ctr">
              <a:buFontTx/>
              <a:buNone/>
            </a:pPr>
            <a:r>
              <a:rPr lang="en-GB" sz="2200" b="1" kern="0" dirty="0"/>
              <a:t>	</a:t>
            </a:r>
            <a:endParaRPr lang="en-GB" sz="2200" b="1" kern="0" dirty="0" smtClean="0"/>
          </a:p>
          <a:p>
            <a:pPr marL="0" indent="0" algn="ctr">
              <a:buFontTx/>
              <a:buNone/>
            </a:pPr>
            <a:endParaRPr lang="en-GB" sz="2200" b="1" kern="0" dirty="0"/>
          </a:p>
          <a:p>
            <a:pPr marL="0" indent="0" algn="ctr">
              <a:buFontTx/>
              <a:buNone/>
            </a:pPr>
            <a:endParaRPr lang="en-GB" sz="2200" b="1" kern="0" dirty="0"/>
          </a:p>
        </p:txBody>
      </p:sp>
    </p:spTree>
    <p:extLst>
      <p:ext uri="{BB962C8B-B14F-4D97-AF65-F5344CB8AC3E}">
        <p14:creationId xmlns:p14="http://schemas.microsoft.com/office/powerpoint/2010/main" val="3779050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26807" y="2389776"/>
            <a:ext cx="5506219" cy="1893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73093" y="720132"/>
            <a:ext cx="6508644" cy="523220"/>
          </a:xfrm>
          <a:prstGeom prst="rect">
            <a:avLst/>
          </a:prstGeom>
          <a:noFill/>
        </p:spPr>
        <p:txBody>
          <a:bodyPr wrap="square" rtlCol="0">
            <a:spAutoFit/>
          </a:bodyPr>
          <a:lstStyle/>
          <a:p>
            <a:r>
              <a:rPr lang="en-GB" sz="2800" b="1" dirty="0" smtClean="0">
                <a:solidFill>
                  <a:srgbClr val="002060"/>
                </a:solidFill>
                <a:effectLst>
                  <a:outerShdw blurRad="38100" dist="38100" dir="2700000" algn="tl">
                    <a:srgbClr val="000000">
                      <a:alpha val="43137"/>
                    </a:srgbClr>
                  </a:outerShdw>
                </a:effectLst>
              </a:rPr>
              <a:t>WHO</a:t>
            </a:r>
            <a:r>
              <a:rPr lang="en-GB" sz="2800" b="1" dirty="0" smtClean="0">
                <a:solidFill>
                  <a:srgbClr val="002060"/>
                </a:solidFill>
              </a:rPr>
              <a:t> became the leader of China in 1949?</a:t>
            </a:r>
            <a:endParaRPr lang="en-GB" sz="2800" b="1" dirty="0">
              <a:solidFill>
                <a:srgbClr val="002060"/>
              </a:solidFill>
            </a:endParaRPr>
          </a:p>
        </p:txBody>
      </p:sp>
      <p:sp>
        <p:nvSpPr>
          <p:cNvPr id="6" name="TextBox 5"/>
          <p:cNvSpPr txBox="1"/>
          <p:nvPr/>
        </p:nvSpPr>
        <p:spPr>
          <a:xfrm>
            <a:off x="2075729" y="1879899"/>
            <a:ext cx="7068269" cy="523220"/>
          </a:xfrm>
          <a:prstGeom prst="rect">
            <a:avLst/>
          </a:prstGeom>
          <a:noFill/>
        </p:spPr>
        <p:txBody>
          <a:bodyPr wrap="square" rtlCol="0">
            <a:spAutoFit/>
          </a:bodyPr>
          <a:lstStyle/>
          <a:p>
            <a:r>
              <a:rPr lang="en-GB" sz="2800" b="1" dirty="0" smtClean="0">
                <a:solidFill>
                  <a:srgbClr val="00B050"/>
                </a:solidFill>
                <a:effectLst>
                  <a:outerShdw blurRad="38100" dist="38100" dir="2700000" algn="tl">
                    <a:srgbClr val="000000">
                      <a:alpha val="43137"/>
                    </a:srgbClr>
                  </a:outerShdw>
                </a:effectLst>
              </a:rPr>
              <a:t>WHAT</a:t>
            </a:r>
            <a:r>
              <a:rPr lang="en-GB" sz="2800" b="1" dirty="0" smtClean="0">
                <a:solidFill>
                  <a:srgbClr val="00B050"/>
                </a:solidFill>
              </a:rPr>
              <a:t> were the Red Guards?</a:t>
            </a:r>
            <a:endParaRPr lang="en-GB" sz="2800" b="1" dirty="0">
              <a:solidFill>
                <a:srgbClr val="00B050"/>
              </a:solidFill>
            </a:endParaRPr>
          </a:p>
        </p:txBody>
      </p:sp>
      <p:sp>
        <p:nvSpPr>
          <p:cNvPr id="7" name="TextBox 6"/>
          <p:cNvSpPr txBox="1"/>
          <p:nvPr/>
        </p:nvSpPr>
        <p:spPr>
          <a:xfrm>
            <a:off x="2075729" y="2921067"/>
            <a:ext cx="7068269" cy="830997"/>
          </a:xfrm>
          <a:prstGeom prst="rect">
            <a:avLst/>
          </a:prstGeom>
          <a:noFill/>
        </p:spPr>
        <p:txBody>
          <a:bodyPr wrap="square" rtlCol="0">
            <a:spAutoFit/>
          </a:bodyPr>
          <a:lstStyle/>
          <a:p>
            <a:r>
              <a:rPr lang="en-GB" sz="2400" b="1" dirty="0" smtClean="0">
                <a:solidFill>
                  <a:srgbClr val="FF9900"/>
                </a:solidFill>
                <a:effectLst>
                  <a:outerShdw blurRad="38100" dist="38100" dir="2700000" algn="tl">
                    <a:srgbClr val="000000">
                      <a:alpha val="43137"/>
                    </a:srgbClr>
                  </a:outerShdw>
                </a:effectLst>
              </a:rPr>
              <a:t>WHERE</a:t>
            </a:r>
            <a:r>
              <a:rPr lang="en-GB" sz="2400" b="1" dirty="0" smtClean="0">
                <a:solidFill>
                  <a:srgbClr val="FF9900"/>
                </a:solidFill>
              </a:rPr>
              <a:t> were many teachers taken during the Cultural Revolution?</a:t>
            </a:r>
            <a:endParaRPr lang="en-GB" sz="2400" b="1" dirty="0">
              <a:solidFill>
                <a:srgbClr val="FF9900"/>
              </a:solidFill>
            </a:endParaRPr>
          </a:p>
        </p:txBody>
      </p:sp>
      <p:sp>
        <p:nvSpPr>
          <p:cNvPr id="8" name="TextBox 7"/>
          <p:cNvSpPr txBox="1"/>
          <p:nvPr/>
        </p:nvSpPr>
        <p:spPr>
          <a:xfrm>
            <a:off x="2073092" y="4160357"/>
            <a:ext cx="7070905" cy="954107"/>
          </a:xfrm>
          <a:prstGeom prst="rect">
            <a:avLst/>
          </a:prstGeom>
          <a:noFill/>
        </p:spPr>
        <p:txBody>
          <a:bodyPr wrap="square" rtlCol="0">
            <a:spAutoFit/>
          </a:bodyPr>
          <a:lstStyle/>
          <a:p>
            <a:r>
              <a:rPr lang="en-GB" sz="2800" b="1" dirty="0" smtClean="0">
                <a:solidFill>
                  <a:srgbClr val="FF6600"/>
                </a:solidFill>
                <a:effectLst>
                  <a:outerShdw blurRad="38100" dist="38100" dir="2700000" algn="tl">
                    <a:srgbClr val="000000">
                      <a:alpha val="43137"/>
                    </a:srgbClr>
                  </a:outerShdw>
                </a:effectLst>
              </a:rPr>
              <a:t>WHEN</a:t>
            </a:r>
            <a:r>
              <a:rPr lang="en-GB" sz="2800" b="1" dirty="0" smtClean="0">
                <a:solidFill>
                  <a:srgbClr val="FF6600"/>
                </a:solidFill>
              </a:rPr>
              <a:t> did the Chinese Civil War take place?</a:t>
            </a:r>
            <a:endParaRPr lang="en-GB" sz="2800" b="1" dirty="0">
              <a:solidFill>
                <a:srgbClr val="FF6600"/>
              </a:solidFill>
            </a:endParaRPr>
          </a:p>
        </p:txBody>
      </p:sp>
      <p:sp>
        <p:nvSpPr>
          <p:cNvPr id="9" name="TextBox 8"/>
          <p:cNvSpPr txBox="1"/>
          <p:nvPr/>
        </p:nvSpPr>
        <p:spPr>
          <a:xfrm>
            <a:off x="2054091" y="5114464"/>
            <a:ext cx="7089905" cy="1200329"/>
          </a:xfrm>
          <a:prstGeom prst="rect">
            <a:avLst/>
          </a:prstGeom>
          <a:noFill/>
        </p:spPr>
        <p:txBody>
          <a:bodyPr wrap="square" rtlCol="0">
            <a:spAutoFit/>
          </a:bodyPr>
          <a:lstStyle/>
          <a:p>
            <a:r>
              <a:rPr lang="en-GB" sz="2400" b="1" dirty="0" smtClean="0">
                <a:solidFill>
                  <a:srgbClr val="FF0000"/>
                </a:solidFill>
                <a:effectLst>
                  <a:outerShdw blurRad="38100" dist="38100" dir="2700000" algn="tl">
                    <a:srgbClr val="000000">
                      <a:alpha val="43137"/>
                    </a:srgbClr>
                  </a:outerShdw>
                </a:effectLst>
              </a:rPr>
              <a:t>WHY</a:t>
            </a:r>
            <a:r>
              <a:rPr lang="en-GB" sz="2400" b="1" dirty="0" smtClean="0">
                <a:solidFill>
                  <a:srgbClr val="FF0000"/>
                </a:solidFill>
              </a:rPr>
              <a:t> did many Chinese people believe Communism would change their lives for the better?</a:t>
            </a:r>
            <a:endParaRPr lang="en-GB" sz="2400" b="1" dirty="0">
              <a:solidFill>
                <a:srgbClr val="FF0000"/>
              </a:solidFill>
            </a:endParaRPr>
          </a:p>
        </p:txBody>
      </p:sp>
    </p:spTree>
    <p:extLst>
      <p:ext uri="{BB962C8B-B14F-4D97-AF65-F5344CB8AC3E}">
        <p14:creationId xmlns:p14="http://schemas.microsoft.com/office/powerpoint/2010/main" val="3168751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314325" y="260350"/>
            <a:ext cx="8567738" cy="1446213"/>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omic Sans MS" pitchFamily="66" charset="0"/>
              </a:defRPr>
            </a:lvl1pPr>
            <a:lvl2pPr marL="742950" indent="-285750">
              <a:spcBef>
                <a:spcPct val="20000"/>
              </a:spcBef>
              <a:buChar char="–"/>
              <a:defRPr sz="2800">
                <a:solidFill>
                  <a:schemeClr val="tx1"/>
                </a:solidFill>
                <a:latin typeface="Comic Sans MS" pitchFamily="66" charset="0"/>
              </a:defRPr>
            </a:lvl2pPr>
            <a:lvl3pPr marL="1143000" indent="-228600">
              <a:spcBef>
                <a:spcPct val="20000"/>
              </a:spcBef>
              <a:buChar char="•"/>
              <a:defRPr sz="2400">
                <a:solidFill>
                  <a:schemeClr val="tx1"/>
                </a:solidFill>
                <a:latin typeface="Comic Sans MS" pitchFamily="66" charset="0"/>
              </a:defRPr>
            </a:lvl3pPr>
            <a:lvl4pPr marL="1600200" indent="-228600">
              <a:spcBef>
                <a:spcPct val="20000"/>
              </a:spcBef>
              <a:buChar char="–"/>
              <a:defRPr sz="2000">
                <a:solidFill>
                  <a:schemeClr val="tx1"/>
                </a:solidFill>
                <a:latin typeface="Comic Sans MS" pitchFamily="66" charset="0"/>
              </a:defRPr>
            </a:lvl4pPr>
            <a:lvl5pPr marL="2057400" indent="-22860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just" eaLnBrk="0" fontAlgn="base" hangingPunct="0">
              <a:spcBef>
                <a:spcPct val="0"/>
              </a:spcBef>
              <a:spcAft>
                <a:spcPct val="0"/>
              </a:spcAft>
              <a:buFontTx/>
              <a:buNone/>
            </a:pPr>
            <a:r>
              <a:rPr lang="en-GB" altLang="en-US" sz="2200" smtClean="0">
                <a:solidFill>
                  <a:srgbClr val="000000"/>
                </a:solidFill>
                <a:ea typeface="PMingLiU" pitchFamily="18" charset="-120"/>
                <a:cs typeface="Times New Roman" pitchFamily="18" charset="0"/>
              </a:rPr>
              <a:t>Democracy should be introduced in China immediately. Everyone should have the right to choose the government. The people of China would be better off if they had a democratic government. Most Chinese people say they want democracy. </a:t>
            </a:r>
            <a:r>
              <a:rPr lang="en-GB" altLang="en-US" sz="1800" smtClean="0">
                <a:solidFill>
                  <a:srgbClr val="000000"/>
                </a:solidFill>
                <a:ea typeface="PMingLiU" pitchFamily="18" charset="-120"/>
                <a:cs typeface="Times New Roman" pitchFamily="18" charset="0"/>
              </a:rPr>
              <a:t>	- </a:t>
            </a:r>
            <a:r>
              <a:rPr lang="en-GB" altLang="en-US" sz="1800" b="1" smtClean="0">
                <a:solidFill>
                  <a:srgbClr val="000000"/>
                </a:solidFill>
                <a:ea typeface="PMingLiU" pitchFamily="18" charset="-120"/>
                <a:cs typeface="Times New Roman" pitchFamily="18" charset="0"/>
              </a:rPr>
              <a:t>Amber Gray</a:t>
            </a:r>
            <a:endParaRPr lang="en-GB" altLang="en-US" sz="1800" smtClean="0">
              <a:solidFill>
                <a:srgbClr val="000000"/>
              </a:solidFill>
              <a:latin typeface="Times" pitchFamily="18" charset="0"/>
              <a:ea typeface="PMingLiU" pitchFamily="18" charset="-120"/>
              <a:cs typeface="Times New Roman" pitchFamily="18" charset="0"/>
            </a:endParaRPr>
          </a:p>
        </p:txBody>
      </p:sp>
      <p:sp>
        <p:nvSpPr>
          <p:cNvPr id="5" name="Rectangle 4"/>
          <p:cNvSpPr/>
          <p:nvPr/>
        </p:nvSpPr>
        <p:spPr>
          <a:xfrm>
            <a:off x="323850" y="2136775"/>
            <a:ext cx="8569325" cy="1784350"/>
          </a:xfrm>
          <a:prstGeom prst="rect">
            <a:avLst/>
          </a:prstGeom>
          <a:ln w="25400">
            <a:solidFill>
              <a:schemeClr val="accent6"/>
            </a:solidFill>
          </a:ln>
        </p:spPr>
        <p:txBody>
          <a:bodyPr>
            <a:spAutoFit/>
          </a:bodyPr>
          <a:lstStyle/>
          <a:p>
            <a:pPr algn="just" eaLnBrk="0" fontAlgn="base" hangingPunct="0">
              <a:spcBef>
                <a:spcPct val="0"/>
              </a:spcBef>
              <a:defRPr/>
            </a:pPr>
            <a:r>
              <a:rPr lang="en-GB" sz="2200" dirty="0">
                <a:solidFill>
                  <a:srgbClr val="000000"/>
                </a:solidFill>
                <a:ea typeface="PMingLiU"/>
                <a:cs typeface="Times New Roman" panose="02020603050405020304" pitchFamily="18" charset="0"/>
              </a:rPr>
              <a:t>The CPC say democracy will not be introduced into China. The history and culture of China is different from the UK. Few Chinese people say they want democracy. There is no evidence that China would be better off if it had a democratic government.	</a:t>
            </a:r>
            <a:r>
              <a:rPr lang="en-GB" dirty="0">
                <a:solidFill>
                  <a:srgbClr val="000000"/>
                </a:solidFill>
                <a:ea typeface="PMingLiU"/>
                <a:cs typeface="Times New Roman" panose="02020603050405020304" pitchFamily="18" charset="0"/>
              </a:rPr>
              <a:t>				- </a:t>
            </a:r>
            <a:r>
              <a:rPr lang="en-GB" b="1" dirty="0">
                <a:solidFill>
                  <a:srgbClr val="000000"/>
                </a:solidFill>
                <a:ea typeface="PMingLiU"/>
                <a:cs typeface="Times New Roman" panose="02020603050405020304" pitchFamily="18" charset="0"/>
              </a:rPr>
              <a:t>Rhys O’Rourke</a:t>
            </a:r>
            <a:r>
              <a:rPr lang="en-GB" dirty="0">
                <a:solidFill>
                  <a:srgbClr val="000000"/>
                </a:solidFill>
                <a:ea typeface="PMingLiU"/>
                <a:cs typeface="Times New Roman" panose="02020603050405020304" pitchFamily="18" charset="0"/>
              </a:rPr>
              <a:t> </a:t>
            </a:r>
            <a:endParaRPr lang="en-GB" dirty="0">
              <a:solidFill>
                <a:srgbClr val="000000"/>
              </a:solidFill>
              <a:latin typeface="Times" panose="02020603050405020304" pitchFamily="18" charset="0"/>
              <a:ea typeface="PMingLiU"/>
              <a:cs typeface="Times New Roman" panose="02020603050405020304" pitchFamily="18" charset="0"/>
            </a:endParaRPr>
          </a:p>
        </p:txBody>
      </p:sp>
      <p:sp>
        <p:nvSpPr>
          <p:cNvPr id="26628" name="Rectangle 5"/>
          <p:cNvSpPr>
            <a:spLocks noChangeArrowheads="1"/>
          </p:cNvSpPr>
          <p:nvPr/>
        </p:nvSpPr>
        <p:spPr bwMode="auto">
          <a:xfrm>
            <a:off x="323850" y="4508500"/>
            <a:ext cx="855821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itchFamily="66" charset="0"/>
              </a:defRPr>
            </a:lvl1pPr>
            <a:lvl2pPr marL="742950" indent="-285750">
              <a:spcBef>
                <a:spcPct val="20000"/>
              </a:spcBef>
              <a:buChar char="–"/>
              <a:defRPr sz="2800">
                <a:solidFill>
                  <a:schemeClr val="tx1"/>
                </a:solidFill>
                <a:latin typeface="Comic Sans MS" pitchFamily="66" charset="0"/>
              </a:defRPr>
            </a:lvl2pPr>
            <a:lvl3pPr marL="1143000" indent="-228600">
              <a:spcBef>
                <a:spcPct val="20000"/>
              </a:spcBef>
              <a:buChar char="•"/>
              <a:defRPr sz="2400">
                <a:solidFill>
                  <a:schemeClr val="tx1"/>
                </a:solidFill>
                <a:latin typeface="Comic Sans MS" pitchFamily="66" charset="0"/>
              </a:defRPr>
            </a:lvl3pPr>
            <a:lvl4pPr marL="1600200" indent="-228600">
              <a:spcBef>
                <a:spcPct val="20000"/>
              </a:spcBef>
              <a:buChar char="–"/>
              <a:defRPr sz="2000">
                <a:solidFill>
                  <a:schemeClr val="tx1"/>
                </a:solidFill>
                <a:latin typeface="Comic Sans MS" pitchFamily="66" charset="0"/>
              </a:defRPr>
            </a:lvl4pPr>
            <a:lvl5pPr marL="2057400" indent="-22860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just" eaLnBrk="0" fontAlgn="base" hangingPunct="0">
              <a:spcBef>
                <a:spcPct val="0"/>
              </a:spcBef>
              <a:spcAft>
                <a:spcPct val="0"/>
              </a:spcAft>
              <a:buFontTx/>
              <a:buNone/>
            </a:pPr>
            <a:r>
              <a:rPr lang="en-GB" altLang="en-US" sz="2200" dirty="0" smtClean="0">
                <a:solidFill>
                  <a:srgbClr val="000000"/>
                </a:solidFill>
                <a:ea typeface="PMingLiU" pitchFamily="18" charset="-120"/>
                <a:cs typeface="Times New Roman" pitchFamily="18" charset="0"/>
              </a:rPr>
              <a:t>Amber and Rhys have different views on democracy in China. What are these differences? Mention </a:t>
            </a:r>
            <a:r>
              <a:rPr lang="en-GB" altLang="en-US" sz="2200" b="1" dirty="0" smtClean="0">
                <a:solidFill>
                  <a:srgbClr val="000000"/>
                </a:solidFill>
                <a:ea typeface="PMingLiU" pitchFamily="18" charset="-120"/>
                <a:cs typeface="Times New Roman" pitchFamily="18" charset="0"/>
              </a:rPr>
              <a:t>two</a:t>
            </a:r>
            <a:r>
              <a:rPr lang="en-GB" altLang="en-US" sz="2200" dirty="0" smtClean="0">
                <a:solidFill>
                  <a:srgbClr val="000000"/>
                </a:solidFill>
                <a:ea typeface="PMingLiU" pitchFamily="18" charset="-120"/>
                <a:cs typeface="Times New Roman" pitchFamily="18" charset="0"/>
              </a:rPr>
              <a:t> differences in your answer.</a:t>
            </a:r>
          </a:p>
        </p:txBody>
      </p:sp>
    </p:spTree>
    <p:extLst>
      <p:ext uri="{BB962C8B-B14F-4D97-AF65-F5344CB8AC3E}">
        <p14:creationId xmlns:p14="http://schemas.microsoft.com/office/powerpoint/2010/main" val="4122392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777875"/>
          </a:xfrm>
        </p:spPr>
        <p:txBody>
          <a:bodyPr/>
          <a:lstStyle/>
          <a:p>
            <a:r>
              <a:rPr lang="en-GB" altLang="en-US" smtClean="0"/>
              <a:t>Communism in China</a:t>
            </a:r>
          </a:p>
        </p:txBody>
      </p:sp>
      <p:pic>
        <p:nvPicPr>
          <p:cNvPr id="307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2513"/>
            <a:ext cx="2592387"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descr="https://1776movement.com/wp-content/uploads/2016/04/2116358295_5333c135d7.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3500438"/>
            <a:ext cx="522605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http://www.crestock.com/uploads/blog/2009/china-propaganda/1967-Chinese-Kruschev.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1450" y="1052513"/>
            <a:ext cx="3713163"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507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smtClean="0">
                <a:latin typeface="Comic Sans MS" pitchFamily="66" charset="0"/>
              </a:rPr>
              <a:t>We are learning to…</a:t>
            </a:r>
          </a:p>
        </p:txBody>
      </p:sp>
      <p:sp>
        <p:nvSpPr>
          <p:cNvPr id="5123" name="Rectangle 3"/>
          <p:cNvSpPr>
            <a:spLocks noGrp="1" noChangeArrowheads="1"/>
          </p:cNvSpPr>
          <p:nvPr>
            <p:ph type="body" idx="1"/>
          </p:nvPr>
        </p:nvSpPr>
        <p:spPr/>
        <p:txBody>
          <a:bodyPr/>
          <a:lstStyle/>
          <a:p>
            <a:pPr eaLnBrk="1" hangingPunct="1">
              <a:defRPr/>
            </a:pPr>
            <a:endParaRPr lang="en-GB" dirty="0">
              <a:latin typeface="Comic Sans MS" panose="030F0702030302020204" pitchFamily="66" charset="0"/>
            </a:endParaRPr>
          </a:p>
          <a:p>
            <a:pPr eaLnBrk="1" hangingPunct="1">
              <a:defRPr/>
            </a:pPr>
            <a:r>
              <a:rPr lang="en-GB" b="1" dirty="0">
                <a:latin typeface="Comic Sans MS" panose="030F0702030302020204" pitchFamily="66" charset="0"/>
              </a:rPr>
              <a:t>Describe</a:t>
            </a:r>
            <a:r>
              <a:rPr lang="en-GB" dirty="0">
                <a:latin typeface="Comic Sans MS" panose="030F0702030302020204" pitchFamily="66" charset="0"/>
              </a:rPr>
              <a:t> how Communism took hold in China</a:t>
            </a:r>
          </a:p>
          <a:p>
            <a:pPr eaLnBrk="1" hangingPunct="1">
              <a:defRPr/>
            </a:pPr>
            <a:r>
              <a:rPr lang="en-GB" b="1" dirty="0" smtClean="0">
                <a:latin typeface="Comic Sans MS" panose="030F0702030302020204" pitchFamily="66" charset="0"/>
              </a:rPr>
              <a:t>Discuss </a:t>
            </a:r>
            <a:r>
              <a:rPr lang="en-GB" dirty="0" smtClean="0">
                <a:latin typeface="Comic Sans MS" panose="030F0702030302020204" pitchFamily="66" charset="0"/>
              </a:rPr>
              <a:t>whether Mao Zedong was a good leader or bad leader of China</a:t>
            </a:r>
            <a:endParaRPr lang="en-GB" dirty="0">
              <a:latin typeface="Comic Sans MS" panose="030F0702030302020204" pitchFamily="66" charset="0"/>
            </a:endParaRPr>
          </a:p>
          <a:p>
            <a:pPr marL="0" indent="0">
              <a:buFontTx/>
              <a:buNone/>
              <a:defRPr/>
            </a:pPr>
            <a:endParaRPr lang="en-GB" dirty="0">
              <a:latin typeface="Comic Sans MS" panose="030F0702030302020204" pitchFamily="66" charset="0"/>
            </a:endParaRPr>
          </a:p>
          <a:p>
            <a:pPr marL="0" indent="0" eaLnBrk="1" hangingPunct="1">
              <a:buFontTx/>
              <a:buNone/>
              <a:defRPr/>
            </a:pPr>
            <a:endParaRPr lang="en-GB" dirty="0">
              <a:latin typeface="Comic Sans MS" panose="030F0702030302020204" pitchFamily="66" charset="0"/>
            </a:endParaRPr>
          </a:p>
          <a:p>
            <a:pPr eaLnBrk="1" hangingPunct="1">
              <a:defRPr/>
            </a:pPr>
            <a:endParaRPr lang="en-GB" altLang="en-US" dirty="0">
              <a:latin typeface="Comic Sans MS" panose="030F0702030302020204" pitchFamily="66" charset="0"/>
            </a:endParaRPr>
          </a:p>
        </p:txBody>
      </p:sp>
      <p:pic>
        <p:nvPicPr>
          <p:cNvPr id="410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66909">
            <a:off x="7740650" y="333375"/>
            <a:ext cx="10287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661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additive="base">
                                        <p:cTn id="7"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dirty="0" smtClean="0">
                <a:latin typeface="Comic Sans MS" pitchFamily="66" charset="0"/>
              </a:rPr>
              <a:t>Did I…</a:t>
            </a:r>
          </a:p>
        </p:txBody>
      </p:sp>
      <p:sp>
        <p:nvSpPr>
          <p:cNvPr id="10243" name="Rectangle 3"/>
          <p:cNvSpPr>
            <a:spLocks noGrp="1" noChangeArrowheads="1"/>
          </p:cNvSpPr>
          <p:nvPr>
            <p:ph type="body" idx="1"/>
          </p:nvPr>
        </p:nvSpPr>
        <p:spPr/>
        <p:txBody>
          <a:bodyPr/>
          <a:lstStyle/>
          <a:p>
            <a:pPr eaLnBrk="1" hangingPunct="1"/>
            <a:r>
              <a:rPr lang="en-GB" altLang="en-US" sz="2800" b="1" dirty="0" smtClean="0">
                <a:latin typeface="Comic Sans MS" pitchFamily="66" charset="0"/>
              </a:rPr>
              <a:t>Accurately describe </a:t>
            </a:r>
            <a:r>
              <a:rPr lang="en-GB" altLang="en-US" sz="2800" dirty="0" smtClean="0">
                <a:latin typeface="Comic Sans MS" pitchFamily="66" charset="0"/>
              </a:rPr>
              <a:t>the Communist revolution in China.</a:t>
            </a:r>
          </a:p>
          <a:p>
            <a:pPr eaLnBrk="1" hangingPunct="1"/>
            <a:r>
              <a:rPr lang="en-GB" altLang="en-US" sz="2800" b="1" dirty="0" smtClean="0">
                <a:latin typeface="Comic Sans MS" pitchFamily="66" charset="0"/>
              </a:rPr>
              <a:t>Answer</a:t>
            </a:r>
            <a:r>
              <a:rPr lang="en-GB" altLang="en-US" sz="2800" dirty="0" smtClean="0">
                <a:latin typeface="Comic Sans MS" pitchFamily="66" charset="0"/>
              </a:rPr>
              <a:t> questions about Mao Zedong’s time as the leader of China.</a:t>
            </a:r>
            <a:endParaRPr lang="en-GB" altLang="en-US" sz="2800" b="1" dirty="0" smtClean="0">
              <a:latin typeface="Comic Sans MS" pitchFamily="66" charset="0"/>
            </a:endParaRPr>
          </a:p>
          <a:p>
            <a:pPr eaLnBrk="1" hangingPunct="1"/>
            <a:endParaRPr lang="en-GB" altLang="en-US" sz="2800" dirty="0" smtClean="0">
              <a:latin typeface="Comic Sans MS" pitchFamily="66" charset="0"/>
            </a:endParaRPr>
          </a:p>
        </p:txBody>
      </p:sp>
      <p:pic>
        <p:nvPicPr>
          <p:cNvPr id="512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66909">
            <a:off x="7740650" y="333375"/>
            <a:ext cx="10287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MC90038358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4416425"/>
            <a:ext cx="1839913"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http://images.clipartpanda.com/stop-light-clipart-4cbqyeMcg.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8113" y="4424363"/>
            <a:ext cx="1385887"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920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3408"/>
            <a:ext cx="8229600" cy="1143000"/>
          </a:xfrm>
        </p:spPr>
        <p:txBody>
          <a:bodyPr>
            <a:normAutofit/>
          </a:bodyPr>
          <a:lstStyle/>
          <a:p>
            <a:r>
              <a:rPr lang="en-GB" sz="3600" b="1" dirty="0" smtClean="0">
                <a:solidFill>
                  <a:srgbClr val="FF0000"/>
                </a:solidFill>
                <a:effectLst>
                  <a:outerShdw blurRad="38100" dist="38100" dir="2700000" algn="tl">
                    <a:srgbClr val="000000">
                      <a:alpha val="43137"/>
                    </a:srgbClr>
                  </a:outerShdw>
                </a:effectLst>
                <a:latin typeface="Comic Sans MS" panose="030F0702030302020204" pitchFamily="66" charset="0"/>
              </a:rPr>
              <a:t>Background – Take notes in jotter</a:t>
            </a:r>
            <a:endParaRPr lang="en-GB" sz="36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0" y="548680"/>
            <a:ext cx="5328592" cy="6165304"/>
          </a:xfrm>
        </p:spPr>
        <p:txBody>
          <a:bodyPr>
            <a:normAutofit fontScale="85000" lnSpcReduction="20000"/>
          </a:bodyPr>
          <a:lstStyle/>
          <a:p>
            <a:r>
              <a:rPr lang="en-GB" sz="2800" dirty="0" smtClean="0">
                <a:latin typeface="Comic Sans MS" panose="030F0702030302020204" pitchFamily="66" charset="0"/>
              </a:rPr>
              <a:t>For many centuries, China was ruled by </a:t>
            </a:r>
            <a:r>
              <a:rPr lang="en-GB" sz="2800" b="1" dirty="0" smtClean="0">
                <a:solidFill>
                  <a:srgbClr val="FF0000"/>
                </a:solidFill>
                <a:latin typeface="Comic Sans MS" panose="030F0702030302020204" pitchFamily="66" charset="0"/>
              </a:rPr>
              <a:t>dynasties (royals) </a:t>
            </a:r>
            <a:r>
              <a:rPr lang="en-GB" sz="2800" dirty="0" smtClean="0">
                <a:latin typeface="Comic Sans MS" panose="030F0702030302020204" pitchFamily="66" charset="0"/>
              </a:rPr>
              <a:t>and led by an Emperor</a:t>
            </a:r>
          </a:p>
          <a:p>
            <a:r>
              <a:rPr lang="en-GB" sz="2800" dirty="0" smtClean="0">
                <a:latin typeface="Comic Sans MS" panose="030F0702030302020204" pitchFamily="66" charset="0"/>
              </a:rPr>
              <a:t>In 1911, the Chinese people overthrew the Emperor to establish a </a:t>
            </a:r>
            <a:r>
              <a:rPr lang="en-GB" sz="2800" b="1" dirty="0" smtClean="0">
                <a:solidFill>
                  <a:srgbClr val="FF0000"/>
                </a:solidFill>
                <a:latin typeface="Comic Sans MS" panose="030F0702030302020204" pitchFamily="66" charset="0"/>
              </a:rPr>
              <a:t>democratic system</a:t>
            </a:r>
          </a:p>
          <a:p>
            <a:r>
              <a:rPr lang="en-GB" sz="2800" dirty="0" smtClean="0">
                <a:latin typeface="Comic Sans MS" panose="030F0702030302020204" pitchFamily="66" charset="0"/>
              </a:rPr>
              <a:t>However this was </a:t>
            </a:r>
            <a:r>
              <a:rPr lang="en-GB" sz="2800" b="1" dirty="0" smtClean="0">
                <a:solidFill>
                  <a:srgbClr val="FF0000"/>
                </a:solidFill>
                <a:latin typeface="Comic Sans MS" panose="030F0702030302020204" pitchFamily="66" charset="0"/>
              </a:rPr>
              <a:t>unstable</a:t>
            </a:r>
            <a:r>
              <a:rPr lang="en-GB" sz="2800" dirty="0" smtClean="0">
                <a:latin typeface="Comic Sans MS" panose="030F0702030302020204" pitchFamily="66" charset="0"/>
              </a:rPr>
              <a:t>. Many millions of Chinese people lived in terrible </a:t>
            </a:r>
            <a:r>
              <a:rPr lang="en-GB" sz="2800" b="1" dirty="0" smtClean="0">
                <a:solidFill>
                  <a:srgbClr val="FF0000"/>
                </a:solidFill>
                <a:latin typeface="Comic Sans MS" panose="030F0702030302020204" pitchFamily="66" charset="0"/>
              </a:rPr>
              <a:t>poverty.</a:t>
            </a:r>
          </a:p>
          <a:p>
            <a:r>
              <a:rPr lang="en-GB" sz="2800" dirty="0" smtClean="0">
                <a:latin typeface="Comic Sans MS" panose="030F0702030302020204" pitchFamily="66" charset="0"/>
              </a:rPr>
              <a:t>From 1927, a </a:t>
            </a:r>
            <a:r>
              <a:rPr lang="en-GB" sz="2800" b="1" dirty="0" smtClean="0">
                <a:solidFill>
                  <a:srgbClr val="FF0000"/>
                </a:solidFill>
                <a:latin typeface="Comic Sans MS" panose="030F0702030302020204" pitchFamily="66" charset="0"/>
              </a:rPr>
              <a:t>civil war </a:t>
            </a:r>
            <a:r>
              <a:rPr lang="en-GB" sz="2800" dirty="0" smtClean="0">
                <a:latin typeface="Comic Sans MS" panose="030F0702030302020204" pitchFamily="66" charset="0"/>
              </a:rPr>
              <a:t>was fought between those loyal to the government and </a:t>
            </a:r>
            <a:r>
              <a:rPr lang="en-GB" sz="2800" b="1" dirty="0" smtClean="0">
                <a:solidFill>
                  <a:srgbClr val="FF0000"/>
                </a:solidFill>
                <a:latin typeface="Comic Sans MS" panose="030F0702030302020204" pitchFamily="66" charset="0"/>
              </a:rPr>
              <a:t>the Communist Party of China (CPC)</a:t>
            </a:r>
          </a:p>
          <a:p>
            <a:r>
              <a:rPr lang="en-GB" sz="2800" dirty="0" smtClean="0">
                <a:latin typeface="Comic Sans MS" panose="030F0702030302020204" pitchFamily="66" charset="0"/>
              </a:rPr>
              <a:t>This ended in 1949 with the victory of the CPC and the establishment of the Peoples’ Republic of China in 1949, led by Mao Zedong</a:t>
            </a:r>
            <a:endParaRPr lang="en-GB" sz="2800" dirty="0">
              <a:latin typeface="Comic Sans MS" panose="030F0702030302020204" pitchFamily="66" charset="0"/>
            </a:endParaRPr>
          </a:p>
        </p:txBody>
      </p:sp>
      <p:pic>
        <p:nvPicPr>
          <p:cNvPr id="5" name="Picture 2" descr="http://i.dailymail.co.uk/i/pix/2015/04/12/19/277EE69000000578-3035940-Puren_was_the_youngest_brother_of_the_final_Qing_monarch_Puyi_pi-m-11_14288625095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836712"/>
            <a:ext cx="2522339" cy="335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images.china.cn/attachement/jpg/site1007/20110630/001372a9ae270f761f3924.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4171293"/>
            <a:ext cx="3048000" cy="223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67744" y="6080226"/>
            <a:ext cx="3240360" cy="523220"/>
          </a:xfrm>
          <a:prstGeom prst="rect">
            <a:avLst/>
          </a:prstGeom>
        </p:spPr>
        <p:txBody>
          <a:bodyPr wrap="square">
            <a:spAutoFit/>
          </a:bodyPr>
          <a:lstStyle/>
          <a:p>
            <a:r>
              <a:rPr lang="en-GB" sz="1400" dirty="0" smtClean="0">
                <a:hlinkClick r:id="rId6"/>
              </a:rPr>
              <a:t>Mao declares the People's Republic of China (Subtitled)</a:t>
            </a:r>
            <a:r>
              <a:rPr lang="en-GB" sz="1400" dirty="0" smtClean="0"/>
              <a:t> </a:t>
            </a:r>
            <a:endParaRPr lang="en-GB" sz="1400" dirty="0"/>
          </a:p>
        </p:txBody>
      </p:sp>
    </p:spTree>
    <p:extLst>
      <p:ext uri="{BB962C8B-B14F-4D97-AF65-F5344CB8AC3E}">
        <p14:creationId xmlns:p14="http://schemas.microsoft.com/office/powerpoint/2010/main" val="76397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righ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0"/>
                                        <p:tgtEl>
                                          <p:spTgt spid="6"/>
                                        </p:tgtEl>
                                      </p:cBhvr>
                                    </p:animEffect>
                                    <p:anim calcmode="lin" valueType="num">
                                      <p:cBhvr>
                                        <p:cTn id="43" dur="2000" fill="hold"/>
                                        <p:tgtEl>
                                          <p:spTgt spid="6"/>
                                        </p:tgtEl>
                                        <p:attrNameLst>
                                          <p:attrName>ppt_w</p:attrName>
                                        </p:attrNameLst>
                                      </p:cBhvr>
                                      <p:tavLst>
                                        <p:tav tm="0" fmla="#ppt_w*sin(2.5*pi*$)">
                                          <p:val>
                                            <p:fltVal val="0"/>
                                          </p:val>
                                        </p:tav>
                                        <p:tav tm="100000">
                                          <p:val>
                                            <p:fltVal val="1"/>
                                          </p:val>
                                        </p:tav>
                                      </p:tavLst>
                                    </p:anim>
                                    <p:anim calcmode="lin" valueType="num">
                                      <p:cBhvr>
                                        <p:cTn id="4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D Office fon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DFBDB"/>
        </a:lt1>
        <a:dk2>
          <a:srgbClr val="000000"/>
        </a:dk2>
        <a:lt2>
          <a:srgbClr val="777777"/>
        </a:lt2>
        <a:accent1>
          <a:srgbClr val="FFFFF7"/>
        </a:accent1>
        <a:accent2>
          <a:srgbClr val="33CCCC"/>
        </a:accent2>
        <a:accent3>
          <a:srgbClr val="FEFDEA"/>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7EFB7"/>
        </a:lt1>
        <a:dk2>
          <a:srgbClr val="000000"/>
        </a:dk2>
        <a:lt2>
          <a:srgbClr val="777777"/>
        </a:lt2>
        <a:accent1>
          <a:srgbClr val="FFFFF7"/>
        </a:accent1>
        <a:accent2>
          <a:srgbClr val="33CCCC"/>
        </a:accent2>
        <a:accent3>
          <a:srgbClr val="FAF6D8"/>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DFBDB"/>
        </a:lt1>
        <a:dk2>
          <a:srgbClr val="000000"/>
        </a:dk2>
        <a:lt2>
          <a:srgbClr val="777777"/>
        </a:lt2>
        <a:accent1>
          <a:srgbClr val="FFFFF7"/>
        </a:accent1>
        <a:accent2>
          <a:srgbClr val="33CCCC"/>
        </a:accent2>
        <a:accent3>
          <a:srgbClr val="FEFDEA"/>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7EFB7"/>
        </a:lt1>
        <a:dk2>
          <a:srgbClr val="000000"/>
        </a:dk2>
        <a:lt2>
          <a:srgbClr val="777777"/>
        </a:lt2>
        <a:accent1>
          <a:srgbClr val="FFFFF7"/>
        </a:accent1>
        <a:accent2>
          <a:srgbClr val="33CCCC"/>
        </a:accent2>
        <a:accent3>
          <a:srgbClr val="FAF6D8"/>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DFBDB"/>
        </a:lt1>
        <a:dk2>
          <a:srgbClr val="000000"/>
        </a:dk2>
        <a:lt2>
          <a:srgbClr val="777777"/>
        </a:lt2>
        <a:accent1>
          <a:srgbClr val="FFFFF7"/>
        </a:accent1>
        <a:accent2>
          <a:srgbClr val="33CCCC"/>
        </a:accent2>
        <a:accent3>
          <a:srgbClr val="FEFDEA"/>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7EFB7"/>
        </a:lt1>
        <a:dk2>
          <a:srgbClr val="000000"/>
        </a:dk2>
        <a:lt2>
          <a:srgbClr val="777777"/>
        </a:lt2>
        <a:accent1>
          <a:srgbClr val="FFFFF7"/>
        </a:accent1>
        <a:accent2>
          <a:srgbClr val="33CCCC"/>
        </a:accent2>
        <a:accent3>
          <a:srgbClr val="FAF6D8"/>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D Office fon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DFBDB"/>
        </a:lt1>
        <a:dk2>
          <a:srgbClr val="000000"/>
        </a:dk2>
        <a:lt2>
          <a:srgbClr val="777777"/>
        </a:lt2>
        <a:accent1>
          <a:srgbClr val="FFFFF7"/>
        </a:accent1>
        <a:accent2>
          <a:srgbClr val="33CCCC"/>
        </a:accent2>
        <a:accent3>
          <a:srgbClr val="FEFDEA"/>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7EFB7"/>
        </a:lt1>
        <a:dk2>
          <a:srgbClr val="000000"/>
        </a:dk2>
        <a:lt2>
          <a:srgbClr val="777777"/>
        </a:lt2>
        <a:accent1>
          <a:srgbClr val="FFFFF7"/>
        </a:accent1>
        <a:accent2>
          <a:srgbClr val="33CCCC"/>
        </a:accent2>
        <a:accent3>
          <a:srgbClr val="FAF6D8"/>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1154</TotalTime>
  <Words>1275</Words>
  <Application>Microsoft Office PowerPoint</Application>
  <PresentationFormat>On-screen Show (4:3)</PresentationFormat>
  <Paragraphs>141</Paragraphs>
  <Slides>21</Slides>
  <Notes>2</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Default Design</vt:lpstr>
      <vt:lpstr>1_Default Design</vt:lpstr>
      <vt:lpstr>2_Default Design</vt:lpstr>
      <vt:lpstr>Office Theme</vt:lpstr>
      <vt:lpstr>3_Default Design</vt:lpstr>
      <vt:lpstr>Quickfire Questions</vt:lpstr>
      <vt:lpstr>PowerPoint Presentation</vt:lpstr>
      <vt:lpstr>A Great Leader?</vt:lpstr>
      <vt:lpstr>PowerPoint Presentation</vt:lpstr>
      <vt:lpstr>PowerPoint Presentation</vt:lpstr>
      <vt:lpstr>Communism in China</vt:lpstr>
      <vt:lpstr>We are learning to…</vt:lpstr>
      <vt:lpstr>Did I…</vt:lpstr>
      <vt:lpstr>Background – Take notes in jotter</vt:lpstr>
      <vt:lpstr>History Channel Biography –  Mao Zedong</vt:lpstr>
      <vt:lpstr>PowerPoint Presentation</vt:lpstr>
      <vt:lpstr>The rise of Communism in China</vt:lpstr>
      <vt:lpstr>Communism and Chairman Mao</vt:lpstr>
      <vt:lpstr>The Cultural Revolution</vt:lpstr>
      <vt:lpstr>Task Two: Was Chairman Mao a SUCCESSFUL leader?</vt:lpstr>
      <vt:lpstr>Communism Today</vt:lpstr>
      <vt:lpstr>TASK THREE: Coded Questions</vt:lpstr>
      <vt:lpstr>Poster Task</vt:lpstr>
      <vt:lpstr>The view of Joanna Smyth is: “Mao Zedong was a cruel and brutal dictator who made people in China live in fear”</vt:lpstr>
      <vt:lpstr>PowerPoint Presentation</vt:lpstr>
      <vt:lpstr>I can…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People’s Republic of China</dc:title>
  <dc:creator>StJoAcDevanneyR</dc:creator>
  <cp:lastModifiedBy>StJoAcDevanneyR</cp:lastModifiedBy>
  <cp:revision>26</cp:revision>
  <cp:lastPrinted>2018-09-19T07:45:43Z</cp:lastPrinted>
  <dcterms:created xsi:type="dcterms:W3CDTF">2018-05-03T10:56:16Z</dcterms:created>
  <dcterms:modified xsi:type="dcterms:W3CDTF">2019-06-19T12:53:39Z</dcterms:modified>
</cp:coreProperties>
</file>