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8" r:id="rId9"/>
    <p:sldId id="265" r:id="rId10"/>
    <p:sldId id="267" r:id="rId11"/>
    <p:sldId id="266" r:id="rId12"/>
    <p:sldId id="273" r:id="rId13"/>
    <p:sldId id="274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03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5FA9-F169-47B1-88D8-48174F626688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99DE-5F90-4AEC-9D0A-9FC204D8B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478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5FA9-F169-47B1-88D8-48174F626688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99DE-5F90-4AEC-9D0A-9FC204D8B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332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5FA9-F169-47B1-88D8-48174F626688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99DE-5F90-4AEC-9D0A-9FC204D8B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39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5FA9-F169-47B1-88D8-48174F626688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99DE-5F90-4AEC-9D0A-9FC204D8B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698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5FA9-F169-47B1-88D8-48174F626688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99DE-5F90-4AEC-9D0A-9FC204D8B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22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5FA9-F169-47B1-88D8-48174F626688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99DE-5F90-4AEC-9D0A-9FC204D8B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074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5FA9-F169-47B1-88D8-48174F626688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99DE-5F90-4AEC-9D0A-9FC204D8B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345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5FA9-F169-47B1-88D8-48174F626688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99DE-5F90-4AEC-9D0A-9FC204D8B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64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5FA9-F169-47B1-88D8-48174F626688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99DE-5F90-4AEC-9D0A-9FC204D8B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357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5FA9-F169-47B1-88D8-48174F626688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99DE-5F90-4AEC-9D0A-9FC204D8B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51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5FA9-F169-47B1-88D8-48174F626688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99DE-5F90-4AEC-9D0A-9FC204D8B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236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A5FA9-F169-47B1-88D8-48174F626688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599DE-5F90-4AEC-9D0A-9FC204D8B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005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Y9qiI2cXPAhXrKMAKHZ7sBr8QjRwIBw&amp;url=http://www.laogai.org/about-us&amp;psig=AFQjCNGK8b-Xom45eGGc1nPRW9sDuIVv6g&amp;ust=1475826708090285" TargetMode="External"/><Relationship Id="rId2" Type="http://schemas.openxmlformats.org/officeDocument/2006/relationships/hyperlink" Target="https://www.youtube.com/watch?v=QFBA5YgbTX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uk/url?sa=i&amp;rct=j&amp;q=&amp;esrc=s&amp;source=images&amp;cd=&amp;cad=rja&amp;uact=8&amp;ved=0ahUKEwj0g9a_2cXPAhVDWBQKHW5GCtwQjRwIBw&amp;url=https://www.youtube.com/watch?v%3Dg7R5Q6SiKBA&amp;bvm=bv.134495766,d.ZGg&amp;psig=AFQjCNE6SPTH7JTmCJC2jX5uEGENq9XCIw&amp;ust=1475826795271262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2.jpeg"/><Relationship Id="rId5" Type="http://schemas.openxmlformats.org/officeDocument/2006/relationships/hyperlink" Target="http://www.google.co.uk/url?sa=i&amp;rct=j&amp;q=&amp;esrc=s&amp;source=images&amp;cd=&amp;cad=rja&amp;uact=8&amp;ved=0ahUKEwjS_LfM2cXPAhVBPhQKHR88B8QQjRwIBw&amp;url=http://www.theatlantic.com/international/archive/2013/02/chinas-re-education-through-labor-system-the-view-from-within/272913/&amp;bvm=bv.134495766,d.ZGg&amp;psig=AFQjCNE6SPTH7JTmCJC2jX5uEGENq9XCIw&amp;ust=1475826795271262" TargetMode="Externa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hyperlink" Target="http://www.google.co.uk/url?sa=i&amp;rct=j&amp;q=&amp;esrc=s&amp;source=images&amp;cd=&amp;cad=rja&amp;uact=8&amp;ved=&amp;url=http://www.ilsussidiario.net/News/English-Spoken-Here/Politics-Society/2009/9/3/LAOGAI-An-account-from-inside-by-Harry-Wu/36505/&amp;psig=AFQjCNE7CsqNc9mQFWbeSFUfhwp14HLWtQ&amp;ust=148171839519240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uk/url?sa=i&amp;rct=j&amp;q=&amp;esrc=s&amp;source=images&amp;cd=&amp;cad=rja&amp;uact=8&amp;ved=0ahUKEwjwqe6-lfHQAhVBshQKHQU6A6EQjRwIBw&amp;url=http://chainrapblog.it/laogai-i-campi-di-concentramento-cinesi-ancora-attivi/&amp;psig=AFQjCNE7CsqNc9mQFWbeSFUfhwp14HLWtQ&amp;ust=1481718395192409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://www.google.co.uk/url?sa=i&amp;rct=j&amp;q=&amp;esrc=s&amp;source=images&amp;cd=&amp;cad=rja&amp;uact=8&amp;ved=0ahUKEwiu5KzQlfHQAhWJSBQKHaBeD6EQjRwIBw&amp;url=http://www.laogai.org/page/bookstore-0&amp;psig=AFQjCNE7CsqNc9mQFWbeSFUfhwp14HLWtQ&amp;ust=1481718395192409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Fq7wrw_XpTg" TargetMode="External"/><Relationship Id="rId7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hyperlink" Target="https://www.google.co.uk/url?sa=i&amp;rct=j&amp;q=&amp;esrc=s&amp;source=images&amp;cd=&amp;cad=rja&amp;uact=8&amp;ved=&amp;url=https://clothingmadeinusablog.wordpress.com/tag/laogai/&amp;psig=AFQjCNGdpm1m8xWM_DCcGf-7d8khhfPyNQ&amp;ust=1481800084575611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google.co.uk/url?sa=i&amp;rct=j&amp;q=&amp;esrc=s&amp;source=images&amp;cd=&amp;cad=rja&amp;uact=8&amp;ved=0ahUKEwjS_LfM2cXPAhVBPhQKHR88B8QQjRwIBw&amp;url=http://www.theatlantic.com/international/archive/2013/02/chinas-re-education-through-labor-system-the-view-from-within/272913/&amp;bvm=bv.134495766,d.ZGg&amp;psig=AFQjCNE6SPTH7JTmCJC2jX5uEGENq9XCIw&amp;ust=1475826795271262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qXAkE-54N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16632"/>
            <a:ext cx="6781800" cy="990600"/>
          </a:xfrm>
        </p:spPr>
        <p:txBody>
          <a:bodyPr/>
          <a:lstStyle/>
          <a:p>
            <a:r>
              <a:rPr lang="en-GB" b="1" u="sng" dirty="0" smtClean="0"/>
              <a:t>Starter Task</a:t>
            </a:r>
            <a:endParaRPr lang="en-GB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676400"/>
            <a:ext cx="7239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latin typeface="Comic Sans MS" panose="030F0702030302020204" pitchFamily="66" charset="0"/>
              </a:rPr>
              <a:t>In this country, what happens to you if you commit a crime?</a:t>
            </a:r>
          </a:p>
          <a:p>
            <a:pPr algn="ctr"/>
            <a:endParaRPr lang="en-GB" sz="4000" b="1" dirty="0">
              <a:latin typeface="Comic Sans MS" panose="030F0702030302020204" pitchFamily="66" charset="0"/>
            </a:endParaRPr>
          </a:p>
          <a:p>
            <a:pPr algn="ctr"/>
            <a:r>
              <a:rPr lang="en-GB" sz="4000" b="1" dirty="0" smtClean="0">
                <a:latin typeface="Comic Sans MS" panose="030F0702030302020204" pitchFamily="66" charset="0"/>
              </a:rPr>
              <a:t>Write down at least 3 points!</a:t>
            </a:r>
            <a:endParaRPr lang="en-GB" sz="4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91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136904" cy="4680520"/>
          </a:xfrm>
          <a:solidFill>
            <a:srgbClr val="FFFFFF"/>
          </a:solidFill>
          <a:ln w="25400">
            <a:solidFill>
              <a:srgbClr val="FF0000"/>
            </a:solidFill>
          </a:ln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b="1" dirty="0" smtClean="0"/>
              <a:t>What reasons do the Chinese government give for sending people to </a:t>
            </a:r>
            <a:r>
              <a:rPr lang="en-GB" b="1" dirty="0" err="1" smtClean="0"/>
              <a:t>Laogai</a:t>
            </a:r>
            <a:r>
              <a:rPr lang="en-GB" b="1" dirty="0" smtClean="0"/>
              <a:t> camps?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 dirty="0" smtClean="0"/>
              <a:t>Why </a:t>
            </a:r>
            <a:r>
              <a:rPr lang="en-GB" b="1" dirty="0"/>
              <a:t>do the </a:t>
            </a:r>
            <a:r>
              <a:rPr lang="en-GB" b="1" dirty="0" smtClean="0"/>
              <a:t>Chinese government </a:t>
            </a:r>
            <a:r>
              <a:rPr lang="en-GB" b="1" dirty="0"/>
              <a:t>believe that prisoners should be </a:t>
            </a:r>
            <a:r>
              <a:rPr lang="en-GB" b="1" dirty="0" smtClean="0"/>
              <a:t>“</a:t>
            </a:r>
            <a:r>
              <a:rPr lang="en-GB" b="1" i="1" dirty="0" smtClean="0"/>
              <a:t>re-educated”</a:t>
            </a:r>
            <a:r>
              <a:rPr lang="en-GB" b="1" dirty="0" smtClean="0"/>
              <a:t>?</a:t>
            </a:r>
            <a:endParaRPr lang="en-GB" b="1" dirty="0"/>
          </a:p>
          <a:p>
            <a:pPr marL="457200" indent="-457200">
              <a:buFont typeface="+mj-lt"/>
              <a:buAutoNum type="arabicPeriod"/>
            </a:pPr>
            <a:r>
              <a:rPr lang="en-GB" b="1" dirty="0" smtClean="0"/>
              <a:t>Describe </a:t>
            </a:r>
            <a:r>
              <a:rPr lang="en-GB" b="1" dirty="0"/>
              <a:t>the conditions in the </a:t>
            </a:r>
            <a:r>
              <a:rPr lang="en-GB" b="1" dirty="0" err="1"/>
              <a:t>Laogai</a:t>
            </a:r>
            <a:r>
              <a:rPr lang="en-GB" b="1" dirty="0"/>
              <a:t> including accommodation and work the prisoners are expected to do.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 dirty="0" smtClean="0"/>
              <a:t>What </a:t>
            </a:r>
            <a:r>
              <a:rPr lang="en-GB" b="1" dirty="0"/>
              <a:t>happens to prisoners if they do not work </a:t>
            </a:r>
            <a:r>
              <a:rPr lang="en-GB" b="1" dirty="0" smtClean="0"/>
              <a:t>hard in the </a:t>
            </a:r>
            <a:r>
              <a:rPr lang="en-GB" b="1" dirty="0" err="1"/>
              <a:t>L</a:t>
            </a:r>
            <a:r>
              <a:rPr lang="en-GB" b="1" dirty="0" err="1" smtClean="0"/>
              <a:t>aogai</a:t>
            </a:r>
            <a:r>
              <a:rPr lang="en-GB" b="1" dirty="0" smtClean="0"/>
              <a:t>? Explain in detail!</a:t>
            </a:r>
            <a:endParaRPr lang="en-GB" b="1" dirty="0"/>
          </a:p>
          <a:p>
            <a:pPr marL="457200" indent="-457200">
              <a:buFont typeface="+mj-lt"/>
              <a:buAutoNum type="arabicPeriod"/>
            </a:pPr>
            <a:r>
              <a:rPr lang="en-GB" b="1" dirty="0" smtClean="0"/>
              <a:t>What </a:t>
            </a:r>
            <a:r>
              <a:rPr lang="en-GB" b="1" dirty="0"/>
              <a:t>types of </a:t>
            </a:r>
            <a:r>
              <a:rPr lang="en-GB" b="1" dirty="0" smtClean="0"/>
              <a:t>goods </a:t>
            </a:r>
            <a:r>
              <a:rPr lang="en-GB" b="1" dirty="0"/>
              <a:t>are produced in the </a:t>
            </a:r>
            <a:r>
              <a:rPr lang="en-GB" b="1" dirty="0" err="1"/>
              <a:t>L</a:t>
            </a:r>
            <a:r>
              <a:rPr lang="en-GB" b="1" dirty="0" err="1" smtClean="0"/>
              <a:t>aogai</a:t>
            </a:r>
            <a:r>
              <a:rPr lang="en-GB" b="1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 dirty="0" smtClean="0"/>
              <a:t>Why are </a:t>
            </a:r>
            <a:r>
              <a:rPr lang="en-GB" b="1" dirty="0" err="1" smtClean="0"/>
              <a:t>Laogai</a:t>
            </a:r>
            <a:r>
              <a:rPr lang="en-GB" b="1" dirty="0" smtClean="0"/>
              <a:t> camps an abuse of basic human rights?</a:t>
            </a:r>
            <a:endParaRPr lang="en-GB" b="1" dirty="0"/>
          </a:p>
          <a:p>
            <a:pPr marL="457200" indent="-457200">
              <a:buFont typeface="+mj-lt"/>
              <a:buAutoNum type="arabicPeriod"/>
            </a:pP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44624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>Quick Questions – Answer in full sentences!</a:t>
            </a:r>
            <a:endParaRPr lang="en-GB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11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42" y="188640"/>
            <a:ext cx="6322291" cy="5334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Harry Wu – </a:t>
            </a:r>
            <a:r>
              <a:rPr lang="en-GB" dirty="0" err="1" smtClean="0"/>
              <a:t>Laogai</a:t>
            </a:r>
            <a:r>
              <a:rPr lang="en-GB" dirty="0" smtClean="0"/>
              <a:t> Survivor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75987" y="836712"/>
            <a:ext cx="6219800" cy="5847755"/>
          </a:xfrm>
          <a:prstGeom prst="rect">
            <a:avLst/>
          </a:prstGeom>
          <a:solidFill>
            <a:srgbClr val="FFFFFF"/>
          </a:solidFill>
          <a:ln w="2540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sz="1700" dirty="0" smtClean="0">
                <a:latin typeface="Comic Sans MS" panose="030F0702030302020204" pitchFamily="66" charset="0"/>
              </a:rPr>
              <a:t>Harry Wu is a former </a:t>
            </a:r>
            <a:r>
              <a:rPr lang="en-GB" sz="1700" dirty="0">
                <a:latin typeface="Comic Sans MS" panose="030F0702030302020204" pitchFamily="66" charset="0"/>
              </a:rPr>
              <a:t>political prisoner who spent </a:t>
            </a:r>
            <a:r>
              <a:rPr lang="en-GB" sz="1700" b="1" dirty="0">
                <a:latin typeface="Comic Sans MS" panose="030F0702030302020204" pitchFamily="66" charset="0"/>
              </a:rPr>
              <a:t>19 years in the Chinese </a:t>
            </a:r>
            <a:r>
              <a:rPr lang="en-GB" sz="1700" b="1" dirty="0" err="1" smtClean="0">
                <a:latin typeface="Comic Sans MS" panose="030F0702030302020204" pitchFamily="66" charset="0"/>
              </a:rPr>
              <a:t>Laogai</a:t>
            </a:r>
            <a:r>
              <a:rPr lang="en-GB" sz="1700" b="1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GB" sz="1700" dirty="0" smtClean="0">
                <a:latin typeface="Comic Sans MS" panose="030F0702030302020204" pitchFamily="66" charset="0"/>
              </a:rPr>
              <a:t> </a:t>
            </a:r>
            <a:r>
              <a:rPr lang="en-GB" sz="1700" dirty="0">
                <a:latin typeface="Comic Sans MS" panose="030F0702030302020204" pitchFamily="66" charset="0"/>
              </a:rPr>
              <a:t>Harry Wu was determined to survive his ordeal, </a:t>
            </a:r>
            <a:r>
              <a:rPr lang="en-GB" sz="1700" b="1" dirty="0">
                <a:latin typeface="Comic Sans MS" panose="030F0702030302020204" pitchFamily="66" charset="0"/>
              </a:rPr>
              <a:t>inflicted upon him for exercising his freedom of speech</a:t>
            </a:r>
            <a:r>
              <a:rPr lang="en-GB" sz="1700" dirty="0">
                <a:latin typeface="Comic Sans MS" panose="030F0702030302020204" pitchFamily="66" charset="0"/>
              </a:rPr>
              <a:t> when, as a geology student he criticised the Soviet invasion of Hungary in </a:t>
            </a:r>
            <a:r>
              <a:rPr lang="en-GB" sz="1700" dirty="0" smtClean="0">
                <a:latin typeface="Comic Sans MS" panose="030F0702030302020204" pitchFamily="66" charset="0"/>
              </a:rPr>
              <a:t>1956 (the Chinese Government supported the Soviet Union). </a:t>
            </a:r>
            <a:r>
              <a:rPr lang="en-GB" sz="1700" dirty="0">
                <a:latin typeface="Comic Sans MS" panose="030F0702030302020204" pitchFamily="66" charset="0"/>
              </a:rPr>
              <a:t>After his release in 1979, he was invited to </a:t>
            </a:r>
            <a:r>
              <a:rPr lang="en-GB" sz="1700" dirty="0" smtClean="0">
                <a:latin typeface="Comic Sans MS" panose="030F0702030302020204" pitchFamily="66" charset="0"/>
              </a:rPr>
              <a:t>go to Berkeley in the </a:t>
            </a:r>
            <a:r>
              <a:rPr lang="en-GB" sz="1700" dirty="0">
                <a:latin typeface="Comic Sans MS" panose="030F0702030302020204" pitchFamily="66" charset="0"/>
              </a:rPr>
              <a:t>USA. </a:t>
            </a:r>
            <a:endParaRPr lang="en-GB" sz="1700" dirty="0" smtClean="0">
              <a:latin typeface="Comic Sans MS" panose="030F0702030302020204" pitchFamily="66" charset="0"/>
            </a:endParaRPr>
          </a:p>
          <a:p>
            <a:r>
              <a:rPr lang="en-GB" sz="1700" dirty="0" smtClean="0">
                <a:latin typeface="Comic Sans MS" panose="030F0702030302020204" pitchFamily="66" charset="0"/>
              </a:rPr>
              <a:t>In </a:t>
            </a:r>
            <a:r>
              <a:rPr lang="en-GB" sz="1700" dirty="0">
                <a:latin typeface="Comic Sans MS" panose="030F0702030302020204" pitchFamily="66" charset="0"/>
              </a:rPr>
              <a:t>1991, he and his wife returned to China to further document - with the help of his small hidden camera - the deplorable conditions in the </a:t>
            </a:r>
            <a:r>
              <a:rPr lang="en-GB" sz="1700" dirty="0" err="1">
                <a:latin typeface="Comic Sans MS" panose="030F0702030302020204" pitchFamily="66" charset="0"/>
              </a:rPr>
              <a:t>Laogai</a:t>
            </a:r>
            <a:r>
              <a:rPr lang="en-GB" sz="1700" dirty="0">
                <a:latin typeface="Comic Sans MS" panose="030F0702030302020204" pitchFamily="66" charset="0"/>
              </a:rPr>
              <a:t>. </a:t>
            </a:r>
            <a:r>
              <a:rPr lang="en-GB" sz="1700" b="1" dirty="0">
                <a:latin typeface="Comic Sans MS" panose="030F0702030302020204" pitchFamily="66" charset="0"/>
              </a:rPr>
              <a:t>Since then he has devoted his life to making the world aware of the cruel conditions in China's labour camps.</a:t>
            </a:r>
            <a:r>
              <a:rPr lang="en-GB" sz="1700" dirty="0">
                <a:latin typeface="Comic Sans MS" panose="030F0702030302020204" pitchFamily="66" charset="0"/>
              </a:rPr>
              <a:t> He has helped make several widely publicised television features.</a:t>
            </a:r>
          </a:p>
          <a:p>
            <a:r>
              <a:rPr lang="en-GB" sz="1700" dirty="0">
                <a:latin typeface="Comic Sans MS" panose="030F0702030302020204" pitchFamily="66" charset="0"/>
              </a:rPr>
              <a:t>He remains committed to pursue the cause of human rights in his native country by denouncing the human rights violations in the </a:t>
            </a:r>
            <a:r>
              <a:rPr lang="en-GB" sz="1700" dirty="0" err="1">
                <a:latin typeface="Comic Sans MS" panose="030F0702030302020204" pitchFamily="66" charset="0"/>
              </a:rPr>
              <a:t>Laogai</a:t>
            </a:r>
            <a:r>
              <a:rPr lang="en-GB" sz="1700" dirty="0">
                <a:latin typeface="Comic Sans MS" panose="030F0702030302020204" pitchFamily="66" charset="0"/>
              </a:rPr>
              <a:t> as well as organ sales and other violations. </a:t>
            </a:r>
            <a:r>
              <a:rPr lang="en-GB" sz="1700" b="1" dirty="0">
                <a:latin typeface="Comic Sans MS" panose="030F0702030302020204" pitchFamily="66" charset="0"/>
              </a:rPr>
              <a:t>In 1995, he returned again to China, incognito, with a USA passport, but this time he was arrested by the Chinese authorities and convicted. Only after heavy pressure by human rights groups and </a:t>
            </a:r>
            <a:r>
              <a:rPr lang="en-GB" sz="1700" b="1" dirty="0" smtClean="0">
                <a:latin typeface="Comic Sans MS" panose="030F0702030302020204" pitchFamily="66" charset="0"/>
              </a:rPr>
              <a:t>international governments </a:t>
            </a:r>
            <a:r>
              <a:rPr lang="en-GB" sz="1700" b="1" dirty="0">
                <a:latin typeface="Comic Sans MS" panose="030F0702030302020204" pitchFamily="66" charset="0"/>
              </a:rPr>
              <a:t>was he released.</a:t>
            </a:r>
          </a:p>
        </p:txBody>
      </p:sp>
      <p:sp>
        <p:nvSpPr>
          <p:cNvPr id="5" name="Rectangle 4"/>
          <p:cNvSpPr/>
          <p:nvPr/>
        </p:nvSpPr>
        <p:spPr>
          <a:xfrm>
            <a:off x="6454793" y="2996952"/>
            <a:ext cx="266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hlinkClick r:id="rId2"/>
              </a:rPr>
              <a:t>Harry Wu on the </a:t>
            </a:r>
            <a:r>
              <a:rPr lang="en-GB" dirty="0" err="1" smtClean="0">
                <a:hlinkClick r:id="rId2"/>
              </a:rPr>
              <a:t>Laogai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1026" name="Picture 2" descr="Image result for Harry Wu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4691" y="13856"/>
            <a:ext cx="2669309" cy="1819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588224" y="3732593"/>
            <a:ext cx="231040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Comic Sans MS" panose="030F0702030302020204" pitchFamily="66" charset="0"/>
              </a:rPr>
              <a:t>Read the extracts from Harry Wu’s book “Bitter Winds</a:t>
            </a:r>
            <a:r>
              <a:rPr lang="en-GB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” –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Worksheet 6 </a:t>
            </a:r>
            <a:r>
              <a:rPr lang="en-GB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 on the S3 blog and </a:t>
            </a:r>
            <a:r>
              <a:rPr lang="en-GB" b="1" dirty="0">
                <a:solidFill>
                  <a:srgbClr val="FF0000"/>
                </a:solidFill>
                <a:latin typeface="Comic Sans MS" panose="030F0702030302020204" pitchFamily="66" charset="0"/>
              </a:rPr>
              <a:t>then complete the diary entry task.</a:t>
            </a:r>
          </a:p>
          <a:p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8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9BB4E4A-678E-4B14-8364-A6B615B31B50}"/>
              </a:ext>
            </a:extLst>
          </p:cNvPr>
          <p:cNvSpPr txBox="1"/>
          <p:nvPr/>
        </p:nvSpPr>
        <p:spPr>
          <a:xfrm>
            <a:off x="179512" y="3429000"/>
            <a:ext cx="1224136" cy="1754326"/>
          </a:xfrm>
          <a:prstGeom prst="rect">
            <a:avLst/>
          </a:prstGeom>
          <a:noFill/>
          <a:ln w="28575" cap="rnd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prstClr val="black"/>
                </a:solidFill>
                <a:latin typeface="Comic Sans MS" panose="030F0702030302020204" pitchFamily="66" charset="0"/>
              </a:rPr>
              <a:t>ISSUE:</a:t>
            </a:r>
          </a:p>
          <a:p>
            <a:endParaRPr lang="en-GB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r>
              <a:rPr lang="en-GB" b="1" dirty="0">
                <a:solidFill>
                  <a:prstClr val="black"/>
                </a:solidFill>
                <a:latin typeface="Comic Sans MS" panose="030F0702030302020204" pitchFamily="66" charset="0"/>
              </a:rPr>
              <a:t>Why do people move to the UK?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DAE4624-4897-4850-9581-6FDD33252DCB}"/>
              </a:ext>
            </a:extLst>
          </p:cNvPr>
          <p:cNvSpPr txBox="1"/>
          <p:nvPr/>
        </p:nvSpPr>
        <p:spPr>
          <a:xfrm>
            <a:off x="2065015" y="4869160"/>
            <a:ext cx="1714897" cy="1200329"/>
          </a:xfrm>
          <a:prstGeom prst="rect">
            <a:avLst/>
          </a:prstGeom>
          <a:noFill/>
          <a:ln w="28575" cap="rnd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prstClr val="black"/>
                </a:solidFill>
                <a:latin typeface="Comic Sans MS" panose="030F0702030302020204" pitchFamily="66" charset="0"/>
              </a:rPr>
              <a:t>Why? </a:t>
            </a:r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They believe they will have a better life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158806E-F968-4B1D-BA08-911F97520609}"/>
              </a:ext>
            </a:extLst>
          </p:cNvPr>
          <p:cNvSpPr txBox="1"/>
          <p:nvPr/>
        </p:nvSpPr>
        <p:spPr>
          <a:xfrm>
            <a:off x="2061997" y="3933056"/>
            <a:ext cx="1717916" cy="646331"/>
          </a:xfrm>
          <a:prstGeom prst="rect">
            <a:avLst/>
          </a:prstGeom>
          <a:noFill/>
          <a:ln w="28575" cap="rnd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prstClr val="black"/>
                </a:solidFill>
                <a:latin typeface="Comic Sans MS" panose="030F0702030302020204" pitchFamily="66" charset="0"/>
              </a:rPr>
              <a:t>Why? </a:t>
            </a:r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They are refugees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5A2DC79-C563-4588-86D0-97BA62E579A3}"/>
              </a:ext>
            </a:extLst>
          </p:cNvPr>
          <p:cNvSpPr txBox="1"/>
          <p:nvPr/>
        </p:nvSpPr>
        <p:spPr>
          <a:xfrm>
            <a:off x="2051720" y="2599001"/>
            <a:ext cx="1728192" cy="923330"/>
          </a:xfrm>
          <a:prstGeom prst="rect">
            <a:avLst/>
          </a:prstGeom>
          <a:noFill/>
          <a:ln w="28575" cap="rnd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prstClr val="black"/>
                </a:solidFill>
                <a:latin typeface="Comic Sans MS" panose="030F0702030302020204" pitchFamily="66" charset="0"/>
              </a:rPr>
              <a:t>Why? </a:t>
            </a:r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They want to earn more money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47E67DD5-DE46-4B25-875B-0F5CC1990177}"/>
              </a:ext>
            </a:extLst>
          </p:cNvPr>
          <p:cNvCxnSpPr/>
          <p:nvPr/>
        </p:nvCxnSpPr>
        <p:spPr>
          <a:xfrm flipV="1">
            <a:off x="1403648" y="2971900"/>
            <a:ext cx="576064" cy="47995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726BD336-83F6-43B9-8414-FCA195808334}"/>
              </a:ext>
            </a:extLst>
          </p:cNvPr>
          <p:cNvCxnSpPr>
            <a:cxnSpLocks/>
          </p:cNvCxnSpPr>
          <p:nvPr/>
        </p:nvCxnSpPr>
        <p:spPr>
          <a:xfrm>
            <a:off x="1472963" y="5196958"/>
            <a:ext cx="506749" cy="41086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93C62E86-D62F-46DC-90A9-DD29972B2B6A}"/>
              </a:ext>
            </a:extLst>
          </p:cNvPr>
          <p:cNvCxnSpPr>
            <a:cxnSpLocks/>
          </p:cNvCxnSpPr>
          <p:nvPr/>
        </p:nvCxnSpPr>
        <p:spPr>
          <a:xfrm>
            <a:off x="1472963" y="4302388"/>
            <a:ext cx="42346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3D071E4D-3F50-4E12-BC77-C613C449AD21}"/>
              </a:ext>
            </a:extLst>
          </p:cNvPr>
          <p:cNvCxnSpPr>
            <a:cxnSpLocks/>
          </p:cNvCxnSpPr>
          <p:nvPr/>
        </p:nvCxnSpPr>
        <p:spPr>
          <a:xfrm>
            <a:off x="3779912" y="2971900"/>
            <a:ext cx="340173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E199FBC8-03F6-461F-A63B-9CE06429F2C8}"/>
              </a:ext>
            </a:extLst>
          </p:cNvPr>
          <p:cNvCxnSpPr>
            <a:cxnSpLocks/>
          </p:cNvCxnSpPr>
          <p:nvPr/>
        </p:nvCxnSpPr>
        <p:spPr>
          <a:xfrm>
            <a:off x="3779912" y="4302388"/>
            <a:ext cx="340173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xmlns="" id="{71E3DF49-006A-411B-B4E5-2DC47638A298}"/>
              </a:ext>
            </a:extLst>
          </p:cNvPr>
          <p:cNvCxnSpPr>
            <a:cxnSpLocks/>
          </p:cNvCxnSpPr>
          <p:nvPr/>
        </p:nvCxnSpPr>
        <p:spPr>
          <a:xfrm>
            <a:off x="3779912" y="5733256"/>
            <a:ext cx="340173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xmlns="" id="{F189D481-BFFA-4869-988B-A240718D44C1}"/>
              </a:ext>
            </a:extLst>
          </p:cNvPr>
          <p:cNvGrpSpPr/>
          <p:nvPr/>
        </p:nvGrpSpPr>
        <p:grpSpPr>
          <a:xfrm>
            <a:off x="4181088" y="2200957"/>
            <a:ext cx="4535242" cy="4689066"/>
            <a:chOff x="4188994" y="2119087"/>
            <a:chExt cx="4535242" cy="4689066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963A271C-6F1D-4B42-9571-A5BB7E71EE1A}"/>
                </a:ext>
              </a:extLst>
            </p:cNvPr>
            <p:cNvSpPr txBox="1"/>
            <p:nvPr/>
          </p:nvSpPr>
          <p:spPr>
            <a:xfrm>
              <a:off x="4188994" y="2132856"/>
              <a:ext cx="1728192" cy="1200329"/>
            </a:xfrm>
            <a:prstGeom prst="rect">
              <a:avLst/>
            </a:prstGeom>
            <a:noFill/>
            <a:ln w="28575" cap="rnd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i="1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Why? </a:t>
              </a:r>
              <a:r>
                <a:rPr lang="en-GB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To send money home to family members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07892932-B4A3-4F69-B2D1-60F12CB966DC}"/>
                </a:ext>
              </a:extLst>
            </p:cNvPr>
            <p:cNvSpPr txBox="1"/>
            <p:nvPr/>
          </p:nvSpPr>
          <p:spPr>
            <a:xfrm>
              <a:off x="4210698" y="3567499"/>
              <a:ext cx="1728192" cy="1477328"/>
            </a:xfrm>
            <a:prstGeom prst="rect">
              <a:avLst/>
            </a:prstGeom>
            <a:noFill/>
            <a:ln w="28575" cap="rnd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i="1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Why? </a:t>
              </a:r>
              <a:r>
                <a:rPr lang="en-GB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There is a lot of fighting in their homeland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FB0E30AA-6C4B-4339-8AC8-8A24D375D255}"/>
                </a:ext>
              </a:extLst>
            </p:cNvPr>
            <p:cNvSpPr txBox="1"/>
            <p:nvPr/>
          </p:nvSpPr>
          <p:spPr>
            <a:xfrm>
              <a:off x="4188994" y="5263191"/>
              <a:ext cx="1728192" cy="1200329"/>
            </a:xfrm>
            <a:prstGeom prst="rect">
              <a:avLst/>
            </a:prstGeom>
            <a:noFill/>
            <a:ln w="28575" cap="rnd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i="1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Why? </a:t>
              </a:r>
              <a:r>
                <a:rPr lang="en-GB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The UK has good healthcare, education etc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B4F68A40-590F-4C40-9174-6DAC890CD2F3}"/>
                </a:ext>
              </a:extLst>
            </p:cNvPr>
            <p:cNvSpPr txBox="1"/>
            <p:nvPr/>
          </p:nvSpPr>
          <p:spPr>
            <a:xfrm>
              <a:off x="6326268" y="2119087"/>
              <a:ext cx="2397968" cy="923330"/>
            </a:xfrm>
            <a:prstGeom prst="rect">
              <a:avLst/>
            </a:prstGeom>
            <a:noFill/>
            <a:ln w="28575" cap="rnd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i="1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Why? </a:t>
              </a:r>
              <a:r>
                <a:rPr lang="en-GB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Developing countries often have poor rates of pay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960EFC26-9EF2-418B-8744-008D35E9EE05}"/>
                </a:ext>
              </a:extLst>
            </p:cNvPr>
            <p:cNvSpPr txBox="1"/>
            <p:nvPr/>
          </p:nvSpPr>
          <p:spPr>
            <a:xfrm>
              <a:off x="6223810" y="3324092"/>
              <a:ext cx="1948589" cy="369332"/>
            </a:xfrm>
            <a:prstGeom prst="rect">
              <a:avLst/>
            </a:prstGeom>
            <a:noFill/>
            <a:ln w="28575" cap="rnd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i="1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Why? </a:t>
              </a:r>
              <a:r>
                <a:rPr lang="en-GB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Civil War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818C470D-9B62-4168-AEF3-BD73B0501D3E}"/>
                </a:ext>
              </a:extLst>
            </p:cNvPr>
            <p:cNvSpPr txBox="1"/>
            <p:nvPr/>
          </p:nvSpPr>
          <p:spPr>
            <a:xfrm>
              <a:off x="6216217" y="3933056"/>
              <a:ext cx="1956182" cy="369332"/>
            </a:xfrm>
            <a:prstGeom prst="rect">
              <a:avLst/>
            </a:prstGeom>
            <a:noFill/>
            <a:ln w="28575" cap="rnd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i="1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Why? </a:t>
              </a:r>
              <a:r>
                <a:rPr lang="en-GB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Terrorism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0BFD16F0-9E6B-4750-84E0-2E5789D205C9}"/>
                </a:ext>
              </a:extLst>
            </p:cNvPr>
            <p:cNvSpPr txBox="1"/>
            <p:nvPr/>
          </p:nvSpPr>
          <p:spPr>
            <a:xfrm>
              <a:off x="6202962" y="4460905"/>
              <a:ext cx="2329477" cy="923330"/>
            </a:xfrm>
            <a:prstGeom prst="rect">
              <a:avLst/>
            </a:prstGeom>
            <a:noFill/>
            <a:ln w="28575" cap="rnd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i="1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Why? </a:t>
              </a:r>
              <a:r>
                <a:rPr lang="en-GB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Home invaded by another country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38710B06-10A6-4449-B48F-CD2033865A95}"/>
                </a:ext>
              </a:extLst>
            </p:cNvPr>
            <p:cNvSpPr txBox="1"/>
            <p:nvPr/>
          </p:nvSpPr>
          <p:spPr>
            <a:xfrm>
              <a:off x="6210556" y="5607824"/>
              <a:ext cx="1728192" cy="1200329"/>
            </a:xfrm>
            <a:prstGeom prst="rect">
              <a:avLst/>
            </a:prstGeom>
            <a:noFill/>
            <a:ln w="28575" cap="rnd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i="1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Why? </a:t>
              </a:r>
              <a:r>
                <a:rPr lang="en-GB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UK has an international reputation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xmlns="" id="{868F3F95-F058-47F9-9EEE-8087619C79E7}"/>
                </a:ext>
              </a:extLst>
            </p:cNvPr>
            <p:cNvCxnSpPr>
              <a:cxnSpLocks/>
            </p:cNvCxnSpPr>
            <p:nvPr/>
          </p:nvCxnSpPr>
          <p:spPr>
            <a:xfrm>
              <a:off x="5986095" y="2517131"/>
              <a:ext cx="340173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xmlns="" id="{1BEB66AE-F352-4DD3-9848-DD80C18A26E8}"/>
                </a:ext>
              </a:extLst>
            </p:cNvPr>
            <p:cNvCxnSpPr>
              <a:cxnSpLocks/>
            </p:cNvCxnSpPr>
            <p:nvPr/>
          </p:nvCxnSpPr>
          <p:spPr>
            <a:xfrm>
              <a:off x="5870383" y="6068391"/>
              <a:ext cx="340173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xmlns="" id="{D8AACDA7-5D8C-4DC8-BED1-67719FB7F5F2}"/>
                </a:ext>
              </a:extLst>
            </p:cNvPr>
            <p:cNvCxnSpPr>
              <a:cxnSpLocks/>
            </p:cNvCxnSpPr>
            <p:nvPr/>
          </p:nvCxnSpPr>
          <p:spPr>
            <a:xfrm>
              <a:off x="5917186" y="3551887"/>
              <a:ext cx="340173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xmlns="" id="{CED096C7-6B54-4AAF-903A-5D03353341EA}"/>
                </a:ext>
              </a:extLst>
            </p:cNvPr>
            <p:cNvCxnSpPr>
              <a:cxnSpLocks/>
            </p:cNvCxnSpPr>
            <p:nvPr/>
          </p:nvCxnSpPr>
          <p:spPr>
            <a:xfrm>
              <a:off x="5938093" y="4073081"/>
              <a:ext cx="340173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xmlns="" id="{E5DB0733-D3F2-4803-8C81-D19E5170F78D}"/>
                </a:ext>
              </a:extLst>
            </p:cNvPr>
            <p:cNvCxnSpPr>
              <a:cxnSpLocks/>
            </p:cNvCxnSpPr>
            <p:nvPr/>
          </p:nvCxnSpPr>
          <p:spPr>
            <a:xfrm>
              <a:off x="5938092" y="4869160"/>
              <a:ext cx="340173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182464" y="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n-GB" dirty="0" err="1" smtClean="0">
                <a:latin typeface="Comic Sans MS" panose="030F0702030302020204" pitchFamily="66" charset="0"/>
              </a:rPr>
              <a:t>Laogai</a:t>
            </a:r>
            <a:r>
              <a:rPr lang="en-GB" dirty="0" smtClean="0">
                <a:latin typeface="Comic Sans MS" panose="030F0702030302020204" pitchFamily="66" charset="0"/>
              </a:rPr>
              <a:t> Camps – Why? Why? Why?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134076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Exemplar: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1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n-GB" dirty="0" err="1" smtClean="0">
                <a:latin typeface="Comic Sans MS" panose="030F0702030302020204" pitchFamily="66" charset="0"/>
              </a:rPr>
              <a:t>Laogai</a:t>
            </a:r>
            <a:r>
              <a:rPr lang="en-GB" dirty="0" smtClean="0">
                <a:latin typeface="Comic Sans MS" panose="030F0702030302020204" pitchFamily="66" charset="0"/>
              </a:rPr>
              <a:t> Camps – Why? Why? Why?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9BB4E4A-678E-4B14-8364-A6B615B31B50}"/>
              </a:ext>
            </a:extLst>
          </p:cNvPr>
          <p:cNvSpPr txBox="1"/>
          <p:nvPr/>
        </p:nvSpPr>
        <p:spPr>
          <a:xfrm>
            <a:off x="1487512" y="3861048"/>
            <a:ext cx="1482600" cy="2308324"/>
          </a:xfrm>
          <a:prstGeom prst="rect">
            <a:avLst/>
          </a:prstGeom>
          <a:noFill/>
          <a:ln w="28575" cap="rnd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prstClr val="black"/>
                </a:solidFill>
                <a:latin typeface="Comic Sans MS" panose="030F0702030302020204" pitchFamily="66" charset="0"/>
              </a:rPr>
              <a:t>ISSUE:</a:t>
            </a:r>
          </a:p>
          <a:p>
            <a:endParaRPr lang="en-GB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r>
              <a:rPr lang="en-GB" b="1" dirty="0">
                <a:solidFill>
                  <a:prstClr val="black"/>
                </a:solidFill>
                <a:latin typeface="Comic Sans MS" panose="030F0702030302020204" pitchFamily="66" charset="0"/>
              </a:rPr>
              <a:t>Why </a:t>
            </a:r>
            <a:r>
              <a:rPr lang="en-GB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are </a:t>
            </a:r>
            <a:r>
              <a:rPr lang="en-GB" b="1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Laogai</a:t>
            </a:r>
            <a:r>
              <a:rPr lang="en-GB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camps a human rights abuse?</a:t>
            </a:r>
            <a:endParaRPr lang="en-GB" b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9BB4E4A-678E-4B14-8364-A6B615B31B50}"/>
              </a:ext>
            </a:extLst>
          </p:cNvPr>
          <p:cNvSpPr txBox="1"/>
          <p:nvPr/>
        </p:nvSpPr>
        <p:spPr>
          <a:xfrm>
            <a:off x="5508104" y="3999547"/>
            <a:ext cx="1482600" cy="2031325"/>
          </a:xfrm>
          <a:prstGeom prst="rect">
            <a:avLst/>
          </a:prstGeom>
          <a:noFill/>
          <a:ln w="28575" cap="rnd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prstClr val="black"/>
                </a:solidFill>
                <a:latin typeface="Comic Sans MS" panose="030F0702030302020204" pitchFamily="66" charset="0"/>
              </a:rPr>
              <a:t>ISSUE:</a:t>
            </a:r>
          </a:p>
          <a:p>
            <a:endParaRPr lang="en-GB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r>
              <a:rPr lang="en-GB" b="1" dirty="0">
                <a:solidFill>
                  <a:prstClr val="black"/>
                </a:solidFill>
                <a:latin typeface="Comic Sans MS" panose="030F0702030302020204" pitchFamily="66" charset="0"/>
              </a:rPr>
              <a:t>Why do </a:t>
            </a:r>
            <a:r>
              <a:rPr lang="en-GB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the Chinese Government allow </a:t>
            </a:r>
            <a:r>
              <a:rPr lang="en-GB" b="1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Laogais</a:t>
            </a:r>
            <a:r>
              <a:rPr lang="en-GB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?</a:t>
            </a:r>
            <a:endParaRPr lang="en-GB" b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1332721"/>
            <a:ext cx="75608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In your group, choose one of the following Why questions to focus on. You should try to make your Why? Why? Why? Chain as long and as in depth as possible.</a:t>
            </a:r>
            <a:endParaRPr lang="en-GB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41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GB" u="sng" dirty="0" smtClean="0"/>
              <a:t>National 4/5 Question Task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1944216"/>
          </a:xfrm>
          <a:solidFill>
            <a:srgbClr val="FFFFFF"/>
          </a:solidFill>
          <a:ln w="38100">
            <a:solidFill>
              <a:schemeClr val="accent4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dirty="0" smtClean="0"/>
              <a:t>Explain, in detail, two reasons why </a:t>
            </a:r>
            <a:r>
              <a:rPr lang="en-GB" sz="3600" dirty="0" err="1" smtClean="0"/>
              <a:t>Laogai</a:t>
            </a:r>
            <a:r>
              <a:rPr lang="en-GB" sz="3600" dirty="0" smtClean="0"/>
              <a:t> camps are an abuse of human rights	</a:t>
            </a:r>
          </a:p>
          <a:p>
            <a:pPr marL="0" indent="0">
              <a:buNone/>
            </a:pPr>
            <a:r>
              <a:rPr lang="en-GB" sz="3600" i="1" dirty="0" smtClean="0"/>
              <a:t>6 marks</a:t>
            </a:r>
            <a:endParaRPr lang="en-GB" sz="3600" i="1" dirty="0"/>
          </a:p>
        </p:txBody>
      </p:sp>
    </p:spTree>
    <p:extLst>
      <p:ext uri="{BB962C8B-B14F-4D97-AF65-F5344CB8AC3E}">
        <p14:creationId xmlns:p14="http://schemas.microsoft.com/office/powerpoint/2010/main" val="243358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177" y="1124744"/>
            <a:ext cx="4104456" cy="3046988"/>
          </a:xfrm>
          <a:prstGeom prst="rect">
            <a:avLst/>
          </a:prstGeom>
          <a:solidFill>
            <a:srgbClr val="FFFFFF"/>
          </a:solidFill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We are learning to…</a:t>
            </a:r>
          </a:p>
          <a:p>
            <a:r>
              <a:rPr lang="en-GB" sz="2400" dirty="0" smtClean="0">
                <a:solidFill>
                  <a:schemeClr val="bg1"/>
                </a:solidFill>
              </a:rPr>
              <a:t>Explain what </a:t>
            </a:r>
            <a:r>
              <a:rPr lang="en-GB" sz="2400" dirty="0" err="1" smtClean="0">
                <a:solidFill>
                  <a:schemeClr val="bg1"/>
                </a:solidFill>
              </a:rPr>
              <a:t>Laogai</a:t>
            </a:r>
            <a:r>
              <a:rPr lang="en-GB" sz="2400" dirty="0" smtClean="0">
                <a:solidFill>
                  <a:schemeClr val="bg1"/>
                </a:solidFill>
              </a:rPr>
              <a:t> camps are and the conditions within them.</a:t>
            </a:r>
          </a:p>
          <a:p>
            <a:endParaRPr lang="en-GB" sz="2400" b="1" dirty="0">
              <a:solidFill>
                <a:srgbClr val="FF0000"/>
              </a:solidFill>
            </a:endParaRPr>
          </a:p>
          <a:p>
            <a:r>
              <a:rPr lang="en-GB" sz="2400" b="1" dirty="0" smtClean="0">
                <a:solidFill>
                  <a:srgbClr val="FF0000"/>
                </a:solidFill>
              </a:rPr>
              <a:t>I can…</a:t>
            </a:r>
          </a:p>
          <a:p>
            <a:r>
              <a:rPr lang="en-GB" sz="2400" dirty="0" smtClean="0">
                <a:solidFill>
                  <a:schemeClr val="bg1"/>
                </a:solidFill>
              </a:rPr>
              <a:t>Create a detailed poster on </a:t>
            </a:r>
            <a:r>
              <a:rPr lang="en-GB" sz="2400" dirty="0" err="1" smtClean="0">
                <a:solidFill>
                  <a:schemeClr val="bg1"/>
                </a:solidFill>
              </a:rPr>
              <a:t>Laogai</a:t>
            </a:r>
            <a:r>
              <a:rPr lang="en-GB" sz="2400" dirty="0" smtClean="0">
                <a:solidFill>
                  <a:schemeClr val="bg1"/>
                </a:solidFill>
              </a:rPr>
              <a:t> camps.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31640" y="164844"/>
            <a:ext cx="6602385" cy="584775"/>
          </a:xfrm>
          <a:prstGeom prst="rect">
            <a:avLst/>
          </a:prstGeom>
          <a:solidFill>
            <a:srgbClr val="FFFFFF"/>
          </a:solidFill>
          <a:ln w="38100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n-GB" sz="3200" b="1" dirty="0" err="1"/>
              <a:t>Laogai</a:t>
            </a:r>
            <a:r>
              <a:rPr lang="en-GB" sz="3200" b="1" dirty="0"/>
              <a:t> Camps Poster Assessment Task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6177" y="4365104"/>
            <a:ext cx="4104456" cy="2215991"/>
          </a:xfrm>
          <a:prstGeom prst="rect">
            <a:avLst/>
          </a:prstGeom>
          <a:solidFill>
            <a:srgbClr val="FFFFFF"/>
          </a:solidFill>
          <a:ln w="38100">
            <a:solidFill>
              <a:srgbClr val="AD0399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Trebuchet MS" panose="020B0603020202020204" pitchFamily="34" charset="0"/>
              </a:rPr>
              <a:t>Assessed Posters;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2400" dirty="0" smtClean="0">
                <a:solidFill>
                  <a:srgbClr val="FF3399"/>
                </a:solidFill>
                <a:latin typeface="Trebuchet MS" panose="020B0603020202020204" pitchFamily="34" charset="0"/>
              </a:rPr>
              <a:t>Contain key facts/ figures/ statistics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2400" dirty="0" smtClean="0">
                <a:solidFill>
                  <a:srgbClr val="FF3399"/>
                </a:solidFill>
                <a:latin typeface="Trebuchet MS" panose="020B0603020202020204" pitchFamily="34" charset="0"/>
              </a:rPr>
              <a:t>Have a logical layout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2400" dirty="0" smtClean="0">
                <a:solidFill>
                  <a:srgbClr val="FF3399"/>
                </a:solidFill>
                <a:latin typeface="Trebuchet MS" panose="020B0603020202020204" pitchFamily="34" charset="0"/>
              </a:rPr>
              <a:t>Are well presented and designed</a:t>
            </a:r>
            <a:endParaRPr lang="en-GB" dirty="0" smtClean="0">
              <a:latin typeface="Trebuchet MS" panose="020B0603020202020204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427984" y="1133771"/>
            <a:ext cx="4536504" cy="5256584"/>
          </a:xfrm>
          <a:prstGeom prst="rect">
            <a:avLst/>
          </a:prstGeom>
          <a:solidFill>
            <a:srgbClr val="FFFFFF"/>
          </a:solidFill>
          <a:ln w="38100">
            <a:solidFill>
              <a:schemeClr val="accent6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GB" sz="3600" dirty="0" smtClean="0">
                <a:latin typeface="Trebuchet MS" panose="020B0603020202020204" pitchFamily="34" charset="0"/>
              </a:rPr>
              <a:t>Your assessed poster </a:t>
            </a:r>
            <a:r>
              <a:rPr lang="en-GB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must contain: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dirty="0" smtClean="0"/>
              <a:t>A detailed description of </a:t>
            </a:r>
            <a:r>
              <a:rPr lang="en-GB" dirty="0" err="1" smtClean="0"/>
              <a:t>Laogai</a:t>
            </a:r>
            <a:r>
              <a:rPr lang="en-GB" dirty="0" smtClean="0"/>
              <a:t> camps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dirty="0" smtClean="0"/>
              <a:t>Recent factual information on </a:t>
            </a:r>
            <a:r>
              <a:rPr lang="en-GB" dirty="0" err="1" smtClean="0"/>
              <a:t>Laogais</a:t>
            </a:r>
            <a:endParaRPr lang="en-GB" dirty="0" smtClean="0"/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dirty="0" smtClean="0"/>
              <a:t>A detailed explanation of why </a:t>
            </a:r>
            <a:r>
              <a:rPr lang="en-GB" dirty="0" err="1" smtClean="0"/>
              <a:t>Laogais</a:t>
            </a:r>
            <a:r>
              <a:rPr lang="en-GB" dirty="0" smtClean="0"/>
              <a:t> exist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dirty="0" smtClean="0"/>
              <a:t>At least one example of a real-life </a:t>
            </a:r>
            <a:r>
              <a:rPr lang="en-GB" dirty="0" err="1" smtClean="0"/>
              <a:t>Laogai</a:t>
            </a:r>
            <a:r>
              <a:rPr lang="en-GB" dirty="0" smtClean="0"/>
              <a:t> prisoner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dirty="0" smtClean="0"/>
              <a:t>Other key facts and relevant information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dirty="0" smtClean="0"/>
              <a:t>Colourful presentation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dirty="0" smtClean="0"/>
              <a:t>Illustrations/drawings 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endParaRPr lang="en-GB" dirty="0" smtClean="0"/>
          </a:p>
          <a:p>
            <a:pPr>
              <a:buFont typeface="Wingdings" panose="05000000000000000000" pitchFamily="2" charset="2"/>
              <a:buChar char="ü"/>
              <a:defRPr/>
            </a:pPr>
            <a:endParaRPr lang="en-GB" dirty="0" smtClean="0"/>
          </a:p>
          <a:p>
            <a:pPr>
              <a:buFont typeface="Wingdings" panose="05000000000000000000" pitchFamily="2" charset="2"/>
              <a:buChar char="ü"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059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Did I…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707188" cy="4525963"/>
          </a:xfrm>
        </p:spPr>
        <p:txBody>
          <a:bodyPr/>
          <a:lstStyle/>
          <a:p>
            <a:pPr eaLnBrk="1" hangingPunct="1"/>
            <a:r>
              <a:rPr lang="en-GB" altLang="en-US" b="1" dirty="0" smtClean="0">
                <a:latin typeface="Comic Sans MS" pitchFamily="66" charset="0"/>
              </a:rPr>
              <a:t>Identify</a:t>
            </a:r>
            <a:r>
              <a:rPr lang="en-GB" altLang="en-US" dirty="0" smtClean="0">
                <a:latin typeface="Comic Sans MS" pitchFamily="66" charset="0"/>
              </a:rPr>
              <a:t> what a </a:t>
            </a:r>
            <a:r>
              <a:rPr lang="en-GB" altLang="en-US" dirty="0" err="1" smtClean="0">
                <a:latin typeface="Comic Sans MS" pitchFamily="66" charset="0"/>
              </a:rPr>
              <a:t>Laogai</a:t>
            </a:r>
            <a:r>
              <a:rPr lang="en-GB" altLang="en-US" dirty="0" smtClean="0">
                <a:latin typeface="Comic Sans MS" pitchFamily="66" charset="0"/>
              </a:rPr>
              <a:t> camp is</a:t>
            </a:r>
          </a:p>
          <a:p>
            <a:r>
              <a:rPr lang="en-GB" altLang="en-US" b="1" dirty="0" smtClean="0">
                <a:latin typeface="Comic Sans MS" pitchFamily="66" charset="0"/>
              </a:rPr>
              <a:t>Discuss</a:t>
            </a:r>
            <a:r>
              <a:rPr lang="en-GB" altLang="en-US" dirty="0" smtClean="0">
                <a:latin typeface="Comic Sans MS" pitchFamily="66" charset="0"/>
              </a:rPr>
              <a:t> why Chinese citizens are sent to </a:t>
            </a:r>
            <a:r>
              <a:rPr lang="en-GB" altLang="en-US" dirty="0" err="1" smtClean="0">
                <a:latin typeface="Comic Sans MS" pitchFamily="66" charset="0"/>
              </a:rPr>
              <a:t>Laogai</a:t>
            </a:r>
            <a:r>
              <a:rPr lang="en-GB" altLang="en-US" dirty="0" smtClean="0">
                <a:latin typeface="Comic Sans MS" pitchFamily="66" charset="0"/>
              </a:rPr>
              <a:t> camps</a:t>
            </a:r>
          </a:p>
          <a:p>
            <a:pPr eaLnBrk="1" hangingPunct="1"/>
            <a:r>
              <a:rPr lang="en-GB" altLang="en-US" b="1" dirty="0" smtClean="0">
                <a:latin typeface="Comic Sans MS" pitchFamily="66" charset="0"/>
              </a:rPr>
              <a:t>Accurately describe </a:t>
            </a:r>
            <a:r>
              <a:rPr lang="en-GB" altLang="en-US" dirty="0" smtClean="0">
                <a:latin typeface="Comic Sans MS" pitchFamily="66" charset="0"/>
              </a:rPr>
              <a:t>the ways that </a:t>
            </a:r>
            <a:r>
              <a:rPr lang="en-GB" altLang="en-US" dirty="0" err="1" smtClean="0">
                <a:latin typeface="Comic Sans MS" pitchFamily="66" charset="0"/>
              </a:rPr>
              <a:t>Laogai</a:t>
            </a:r>
            <a:r>
              <a:rPr lang="en-GB" altLang="en-US" dirty="0" smtClean="0">
                <a:latin typeface="Comic Sans MS" pitchFamily="66" charset="0"/>
              </a:rPr>
              <a:t> camps abuse human rights</a:t>
            </a:r>
          </a:p>
          <a:p>
            <a:pPr eaLnBrk="1" hangingPunct="1"/>
            <a:endParaRPr lang="en-GB" altLang="en-US" dirty="0" smtClean="0">
              <a:latin typeface="Comic Sans MS" pitchFamily="66" charset="0"/>
            </a:endParaRPr>
          </a:p>
          <a:p>
            <a:pPr eaLnBrk="1" hangingPunct="1"/>
            <a:endParaRPr lang="en-GB" altLang="en-US" dirty="0" smtClean="0">
              <a:latin typeface="Comic Sans MS" pitchFamily="66" charset="0"/>
            </a:endParaRPr>
          </a:p>
        </p:txBody>
      </p:sp>
      <p:pic>
        <p:nvPicPr>
          <p:cNvPr id="512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166909">
            <a:off x="7740650" y="333375"/>
            <a:ext cx="10287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7" descr="MC900383586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3676650"/>
            <a:ext cx="2174875" cy="291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827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9881" y="316057"/>
            <a:ext cx="7543800" cy="990600"/>
          </a:xfrm>
        </p:spPr>
        <p:txBody>
          <a:bodyPr>
            <a:normAutofit fontScale="90000"/>
          </a:bodyPr>
          <a:lstStyle/>
          <a:p>
            <a:r>
              <a:rPr lang="en-US" sz="6600" dirty="0" smtClean="0">
                <a:solidFill>
                  <a:schemeClr val="bg1"/>
                </a:solidFill>
              </a:rPr>
              <a:t>The </a:t>
            </a:r>
            <a:r>
              <a:rPr lang="en-US" sz="6600" dirty="0" err="1" smtClean="0">
                <a:solidFill>
                  <a:schemeClr val="bg1"/>
                </a:solidFill>
              </a:rPr>
              <a:t>Loagai</a:t>
            </a:r>
            <a:r>
              <a:rPr lang="en-US" sz="6600" dirty="0" smtClean="0">
                <a:solidFill>
                  <a:schemeClr val="bg1"/>
                </a:solidFill>
              </a:rPr>
              <a:t> Camps</a:t>
            </a:r>
            <a:endParaRPr lang="en-GB" sz="6600" dirty="0">
              <a:solidFill>
                <a:schemeClr val="bg1"/>
              </a:solidFill>
            </a:endParaRPr>
          </a:p>
        </p:txBody>
      </p:sp>
      <p:sp>
        <p:nvSpPr>
          <p:cNvPr id="4" name="AutoShape 2" descr="data:image/jpeg;base64,/9j/4AAQSkZJRgABAQAAAQABAAD/2wCEAAkGBxQTEhUUExQUFhUXGRwYGRgYGBseFxocHB0cHhwaHh8aHSggHR8lHBwVIjIiJSkrLi4uGCAzODMsNygtLisBCgoKDg0OGxAQGiwkICQsNCwsMC8sLCwsMjA0LCwuLCwsLCwsLCwsLC8sLiwsLCwsLCwsLCwsLDQsLCwvLSwsLP/AABEIAMIBAwMBIgACEQEDEQH/xAAbAAABBQEBAAAAAAAAAAAAAAAFAAIDBAYBB//EADwQAAIBAwMCBAUCBAUDBAMAAAECEQADIQQSMQVBEyJRYQYycYGRofAjscHRFEJSYuEzcoIVJJLxB7LS/8QAGAEBAQEBAQAAAAAAAAAAAAAAAAECAwT/xAAtEQACAgECBAUEAwADAAAAAAAAAQIRIRIxIkFR8ANhcYGhkbHB4VLR8RMyQv/aAAwDAQACEQMRAD8AIiyfSmDTnvRn/C1E9mDQA4aY8002M1ea3XDbHv8AigKYtU+2B2irYA9Oa4eO9AQxHrT7dmeacKcG7VAMKU17R+tWBSDj9zQFQJ/el4ZPrVtrn0pT71QQC0feqnULwUVc1Wo2jmsL8S9biQDmhAb8TdYJJVTVb4e6OXO5hUHRuntefc1eldL6WEXt/WoCvY6YNnGf0rN/EHRpBwK3RFVNXptwPFSynj+lvtYuQeJr0XoPVdwGaz/xJ0WZIFAek9Qay+1qpD2PfIHepEIms90rqqlJLAATJJwOKO2rkgEEH3FAS+H7zTGUHBqXxJprgmqCH/DKBgc/v1qLUOltS7sFVckk8VNeubAWYwoEkk4AHJrFfGHxCjWkVGBt3lJLRyAYiCJ+YGaA2toqwBUyCJB9qG29YrXntbXBQAyR5Wn/AEmZMfSq2l1DLoLMH+I6qiEEEAtw0jEBZY/TvWU+BtQLmpJNwNG7aDu3GclhiBPoTMTUKj0JUqt0zqNvUBjbJOxtrSrAg/cTwRTuoO62nNv5wp2zETGOcR/asf8ACHWbi3ktOfJcE5X7K2B34nigNvcb2JpKk8r9oq0TTFB9ooCPwx6fpSqb980qoDT+nNQ3LQ9xVkL7j81FcH+7+dAQ+BA9f51Ddt/WauW0k/1P/NTHp6R5mz+KAEKnrTHt9qsX7OYGfftVc26gG7acqYpba6UoCNppj2mjDfepyK4WqAhW2fp/OumFEzT2bGaz3XuqhFIqgpfEvWQoMGsHbDX7knj+dO1V9tRcgcTWm6T0VlKlVUkDIJHfuRRhB74c6aFUYrR+HQzpGma0rbgFli3aJaPt6CicmpYGuh9aQWKTalQQpI3kSB+/v+KZqNWEjdiTAgE5ye3HBzQFTqGjDDisD8S9AHhm4J3BoGMcT/f8V6Q7VnPirTWCghi105KyQoGMYHpnvk/hYMV8OdTAbw7vBx9PQ16F1jrq2dNbtW0Uu6g+KYLLBBJ4zOR2jNeZda0Cq82pGJIPr7VJ03Xb4DEyPfitJ4onM0lv4t1C4i03uVMn/wCLAfpW70d4siMQAWVSeQJIB9688HTfEIYsDHuwn6kIa2+j1I8NDkeRZE8YFYSpmm00Y/qfxLfe1dV9uwgggLEoTtic/f61nW6p4lu3adF8O0AFAUYYxJPMyQTHuak1mlcA3VvBYkhSWj3EbSDPoZ5g1Ru2G8JSylN7l1AjaVIgNEzAIYAz3rQDdv4nvbAgZCqghfIJGCsg9jtJH3q1/wDj7TKNQ20AAWy2eZBCjJJjDNxWW0BKsdw3KDt+84I9v71rfhK9tviEgMrA5zAg9uJMVimmb1Jo0vxZfZNHeIEeQifrj+tZb/8AGp33bzsoYqqlSQJUktxPEgfpWg+Or5/wN0AGW2KveSXXA94mhPwWot39YgAAVrYA9I3jtWzkbzxcdhXEb2qqmoH7FTW2BqFHlz7/AKUq4R+5rlUB4q1NAIpzP7fypjXD6VLYInY+v6VC14+5qS6x71Erdyf5VLYJJMd/xTNn1/FOL/vFNLH1FMlwca39fxXCh/Y/5roPuKRH0pkYOC3+/wBmnFB3NNj3FDepa4IDmmRgr9b6gEByK8u651Nrz7Vq78TdaLttUzUPQ+k7rikn3MAyCM49fetxi26Mhb4K6YGBkDcpyPbsfzNajRXQuoaPkgA8R/3TOJhRH86CaXUXbeoCxB2tL8ztPlHsNu5scwv3l02o8MO14Fmja3lgXEJ2BxmFyZgAfLz66riaS+Pk2li2aT4hP8IhZB53T8oBEk8diataDUh0mCTGP9+MEegNBbOue6z22CqpEAzJJEMSIBG2AVkkZ9poZ0/rw86WRdNtGO5mBUKSApUeWQAc5EiYzRKNZ+3n/RKdBjTarxGXUFQFQFJgQScAHJIO5toEx5p+nPiW+x2hYCqyksolpmNv6iccH3FUbKujOUMbpa2piLocFtrSCDImPXaBIptgBWBlSLgN5oJBE4BGeWgmMd/vqSqk1y8vS+/2VK3a/PrQf0d1nQ7wFYEr3g8QR7EGfvQbW9I8csBdYBcHaIMmRM/Y49p9KkOpa2LrTllAttmCAJQgesEz7g+lQ9GvvaaGcXDdcqYJMNMqeMDaT9yR3E4lG23sRKkBOqdGe24km6xEwcBgDEYgTjMVleoaB7Lb4jPFekPbNzV/MNwYKrHIQgwbQHcCTORzOcCgnxbpmcSAoWCSpPmVpA24mSCTPYbT7TNNBoodA1qvhv51utFZRkAjj9+teRbWstu98j0rc/DfVwwFQyFtb8J22UhZWe8Bv/27fvFU7HwXbAAYu2I9APoJxmce9aqw+6D/ACqe5bAOMj1qZKZPp/wXatiDubPJwaLaXoVq2ZCGQDmfX7+1Esen60xAfT9aAq3+lWrhXeimD5d0GPcT3pum6LbQ3CASXbcSc9gPxAq9A/ZqwVxzQA46eAMfyqdAvtP2q1bTEEgD7cz7dv71XP0OO9Si2RtE8/y/tSqQ257frXaULC9y/wC1Vrt4n1qe7aYeoH3qrtPqaZGBhJPaoNTYLo65UMpG4YIkcj39KXVzct2He2AWUSAZ2+5PsFk/aqn/AKgBpBfuELKmSPl3TtxJPJ9T3qxWch7Dfh9j4YRhDgkAYIgfTiqvxVqTa8I7mDbp2q0EgRkwcgcQZBmgqdZV/DGGWQyNyxJMCdo8m2DPOVP1q71y6HvpG3dbz67gSCQR6fL9ga6vw02lEmqncjT2LqXButz7g8g0+4kAk8DJP05rJaXrtu3fCSoN0LILGFY42gfYH70Y1vV7aKylk3YG0kTDYJj8fmk/DTnUSJ0slTRdc8XxPKF2k7RkEqDAYhoORBiMT7VkPijrnKg03q3Uwggc5k4zk8x7RQTpeja8+5uKw1RbstdC6S1xt7d/WtX07QoLjBh5QSHE7dizlpJn5YPf9ak/wmyyYwYnHJjMCMyRj709teoFu4zgBmyCCXmCdsNIJIBEs3E9+d+Gq4n9i8qBXSrhYXro2w7EmHmUBaSAe30nAGKm6pqCF06sjhTd8pwYTYCCABiW2+mUq/Z0So0hgqsf4oG4BCQCgXsxH75mqrFl1doFkPhvvAMjeIB74BhT3571tKWl2/LqZbXL1LJvjxDqCVt27TDJBOxQ4CptiZIER6kZFCo8R7t60ALLsXdQfMSwIIMR5io3QP8Ad3ib9nVbgzgKbTbjqQSJYMu3ZtHzbiYDduTHePS6LwbLqkhUcXTkeYEbNgxyApb+0isydtW2zax0Qur3zaTTgCMMFefMp7x23LviDPzSDOQ/qGsCW9P5WddoVSSImCGkk5M8yI96ff0XjW7UwyFmcHghhtUJAAkFdp7yZmKi6h0e29x1bbaXczB0C7pOCCO4H5xiK0tblcV9TLqqb+g+/rkF3UKAbjiRbBBO0TDQI/0wscjMYmqnWbLmzplUDxN+xQHkbtolSeAQc5wM5ojc0RtojN/1tpRmjDeC20tE+YkMBu7hRwBXL2mkaZUACNeuctxcUQW5yu3P3PEVEnFW3j2Dp4rPuQ6cXQpmbr2IG9mmCV7E9lkyeYyZjFl7ouh3tEAeK5Eky5EFYPG0ST9TUD6lBe3QFtkbSpEbgZQvJzmQffB4pmu0ptQvmcIxti1g+IdzNvgiPMm1jOJERWnwqntkqy8eQP65oJCAw5YsJHCgQQDPpPrxWXs3G09yP8s16XpdGTalm37nmZnYQvyfWD9wAfYZ/wCIujggmK5TrVggY6D1cMBmieg1TNqriG55AvlUAe2Z2yZ83JjivKdDrmsPB4rTaTXuWtOlyGJ4Cg/bPtu/ZqJRe5La2PSgPdv39qW0D9/8Ul1aESDIIx9DVHV9WC3UthJDAZz3JGIEeWJOe9Yarc0rew7q17w7LMs7sBQMmSQCQI7AzkR+tc6Z1BHtjcx34DSIk+0eU/aM9qy3xj1dzfFmyiu0DABkz9I9R3jNW01tzx7OmuGzt8rO1sMFUhi0AkkkBgomBMnFdX4a02kzKlmjVsAR3n9aG6TqIe7ct7GGz/NKw2YPBJEH1iavXbu3Ix2zwO384oDZ6ha01w+M8f4hzEhjJztiB5RuY8/mBmR8HVHVYc6waJWX0rlQlh6muVyo1ZojdVh61HtA96y3w911bgEmi2l67ausyoZZOZBHtInkTVog3rt9haZslQPMAAfL98H3oHpbqva8MICjIQVIwBPEH7+vNHuourIyvIDCDtwR9I4PvXko1zW9Vt3eS25AJHAnPGZgRXWMm40YdWGOn9II3LaAO1wBlmuADdIiICg7e45HPZnUr9yypc7THlWCwMRyWkZ+nGczVy/1QjUeIhK3GBG1O/DA7RkkLK47D2q31bQDVWwzFkDeZpAnkhj7TBz71dlvYa6KgD01PEvLdKgHaQfQjv2OSWIjHFS/EOpFu6zhQCRBnPYCc+0fcUQ1Got2rK21iAZDA5JHeR+KxnXtebrESTUdLKLbapgy9eNxpPFb34e0EKDiImhXwv0kNDH0GP3+8VuNPbVB8m+B8skfyrDWaLZQe0t1zbL7RbXxHMfKJAGTgEz+lD9NpLi2W2FfGsg3LQwwZF8hkYJMM22OTVb4dkHU29S1yLwVVZW82NxP/jJXGBg07T6Im5cR2Ny4RsDldqAYbcILbmMrHEyeK7JaYpyXoFbdIIm0LZt3LhYeIihpJXzGF5EEEZEe2aA63TjUm7vYB7Z8BUP+1juaTIn5QIA9O9E7OsuDTuFIa5aUXhI8jhTDKR2bupwSQPeo7GnsfwTauKLxJe6pYsdsjHmOTGecZnHEbbeil9e8laSzfwWW0ngacFN124UVHzDAgCDkxB2nPrEyTNVr6rPmZnB27lCmFIkgk7gDEnHH1xF3qept3EZ7afxA21lD+RimU2+aJiAe0AepJj1LKjsybWtiMEeV4E7xPYwcjGPpTSnLSn8/Wgm61P7fcgtahvEFvemxfOrLPmLHna0kZDAiSPc1BprnitfDOjgyyq24W3ZiSQCRuCsBx37xVtrFlXNwIWm0jIJMgOcIfQA7zJ7RnNVxZItOLgO9VLo48wAUkBcnMqTEHmKkdOrfGeZrirK+CNtU91bhu3EILkLbK83FUZtmRs5A7ggx3NX+nadrlyyGbaoMBRC+EQpbYO0NnPPzc4qrdAHhLbydhuEMY8pIB75JKD3/AEqLX291y14bsq3lVwo/yMhhoPPlgkfcZmaRUa2z6kk5Bu3ol2uX/wCqi3HssVMKFEoGX5WIMwc5HPFQa64kCwHlyFvM5gMxOZk4gKV9vm96Dou5tg8RrTAEOzE3TJjcIQzxxgQY7Vc0umW3vDAObG22jMAWCuTODwogbTyN5E5qxdS4kq2Elaxd7h3RalXtztKMG8wgAXBnw3wTkKCDOeKfrLYdaD/DupW54gJJKgklolTuACyPafx37HgMd65T3vGegPOviTpcS0cZoL07XlDBr0rrGgLqYBNeb6zRttBCEZbkQRBgTRGWb7oPWN6jceMfYVL1DqjFk1CoXKllT/IoPGS2OACARXn/AEnqJQ7TW00XUFupZsswgAfNPlImTg5wT9e9dISeUtyNK8jdfr2XU3b6h1ItpJdD80SwE/8Aifr9KB2tTqLlwMRcA+bxdp2j0JABEEmP/KtH1HQ/4m46hzuUKdzblV1jFseYqMMYgcrnuaXSbO229tt0XWC+Y+X5Wgc+pA/8hWqbdPG422yR9c69cbTI2xg73GUAE+aN4BBgGGIB7GjHU7QuX7O7ZFvgCILSD5iTg7v60L66zrbS3tCmy/iLEApAbgckRkme2eJqt8Jahh4ly4UZE8io8FmfO5hu5ADccSRxWopf9VT7sjw7eDb3LgJMD9TSry/Wdd1z3HZbkKzEqAQAFJwI9hFcrg45NIqaTVXNNc2tMVs/hzqA8Q3ARkGZ4gkY/MfrQv430yoASPmMA9h9ffn8Gsv03qJtNzK0hKmGrPYtSN6xMGsjqfhhbdluX1BO8PnaIIMKAcSAZOeewBq70frgdQJqx1ZmZVKcg4yY9pj3x9CasaT2wQFdXlbNhkYC4lwAusC4wALBvXlTBOfN3qb/ABpa0RccsSCSxJY5nGTntUWoJhg4EsVPfyx29O7j70K6nrgPItdJzxVGNPFdgHqOqZm2L78Vc6T0ksBiZJ+giP580/p+kZL6SJJIwOWnP9c8cc1tekdN2iTEkzAMj0GT7QK51UbaNXbpMi6HoHtgq2zbMqV98wRHb61d1t0xtDKpYGCTnjsByZI/PNX4xQL4itElPDP8QCSZPDECMc8KaxFNvGTeOYKNt7lpvMqOmRKx4jLMEbTyfN2JPtE1c1rrFsif4tpL3iGfOfMFUn2XHtPaaH/ERFt9O9tyi3Qw287WDbXiMwRtP59Yo7cvaZ9qoFKW4NsBSBDDkiD3g4Bn8ivRSfDB7dchPNyRBq7Av27bB9iFzafbgErtKvkeZQDcwcAz3zVPSWbVvUtqbYQqA0KACY+UTuxnJyJmO3Db2h8fUXCbxXT2k+VF2qkQGUSNol9xJj74in9PsWmIa8FF/KpcYk29wHkLr3AM+kd5wKRTcnKk0RtVV0ybV9PtHW3AYa1bHiW0UkKJUEqQvq5b6j60P6X4dy1eQi3cUW22HzDaVytvcpwDgEDGAad0i2W3PqXZLoDM7A8wWhO4Cy0SM+h4qDT6G0li8gGQgbcvlcbeU9WLKSAT9orkr3pc+/6OmOr77yXumFRprly5HiXWCs4wLKKIW2sSUBbbniAJzzdj/wBs1q8JRSty27HzG4OVEfMCOYwD9BQLWaS29o3UUi4WBiSFgAc+sg/aPrS11hdy3AWFxVVCHMgwFjYD8mA2BjAgDNaqaj+fwYuLd/H5DfU8nTtaMDw5xEH/AFBp/wBxEn3oX1p7aXgdyi0TbBVeLKRDqIAkckRxPtmPS6RbdmwhJF3/AKrtnG84TOFAUdozJoh1Da6o4RfOm5sQN0kEkepAH1zWJJtW69jWqsKx2otG5c8WAQGO26rDw1UEbZYcQggggHgCZqFtXbuvqr6gmSEDA58PcdzciABP2ArNXLVwuxtx4CsGYLHIULmBnIo70m2FNk3SqhArTuKlzHEgiQeSJ7VpTlOS276kelLv4CHQ9Tsi00ssb1YkGGbzA+25TEjmR7VpLBmswl9WvtvRVKscgiGO2VhRG3MGQORWl0lzGYrE3b5YxgrjSRMyj0oX1HpYfAiTiihagGn+NLLXbltBLAFQXHkMHJUg/aTHNIRuVHOTpWYPrfRmt3Hj5RlT6+3tkH9PWl0HqG1wTyMfv7TWr13S7t3ZdKr4dx9qMglSpI2vjIEELn/TGcTjOtdNbT3T3zMjggnmtySTuOw9TW2zeU2yGVckqSFYk8AbZxO4+hziM0a0WqNrVedW8gHlJMS0QwHHoZHMVi+k9UkAtnaZ+n0ot1jqqs2nuKZZVKtwcbxAxxy2feq3au88gt0q9Qj4t1dRZvEMGvMAgeADDAGQ3AMjMZBB9TWct2bli4tq5b2MLi7g5LQJmZ9IzI5rV9T1FzUWbty2SDbZRuJG4lcOqgSwIUnzY+bHsm0e6zadyGIUjec3IkwGMAwBMfX1rc1l5u/p0JeF5GcX4WY53Nkk4AI57Z4rlHV68bfkVyAOwJH7zXanB5d+5nPn37BDr2nFy06sMEfWI4NYOx0C6RJQge/cfTn9O1ejfEmvaxbDpb3ktGTAGCfucQAPX2qXpzi9ZS7sKhxMHMHgifY1575HWuZ5Tvuadu8VpdB8QKyAE0T+IOkKwOK8z6laNtiBWkyNGm631tflXmq3SbLOGuEbgvIBgx3b6Dv/AEyQD6cm9s1vOlWzbs3CgWVUt5hOO4iYmCef71uOXbJRP1UqLtgWmBfKvgeUQrL+ZPv9s0e0uBHb++T+s0I6ZdVwH2rILZAEkuFJMjvgL/4j0FGEb2qTbpK8YfwSNNuVVuvkmu6iBFYvpXhb2Gou3fEUndcDEz5oB2sNu3ny4+uBR3rN1lCvJCqTMSD/AN2M+X+vtQXU9OWwP8S9wvbZo2jyuGcSBMFSCJPHFZSdXnB1XsWtJo97XXvMBa06hIAMAsfIqAzMptJ5OR9puldNbUeViyvbE2wTh1TO0hsgHAnESDBBqv0tBe0l13MbrggTEsMAv2OFSB9KluXja0zXoDPbKqRMKBcO08dxx9vpW4xxq09eYb3WrpyBPSrrPYd5HmYlF2+ZypG4mTEEkgKQciewqfXp/B8XczbYdrJEZYx8w7AHIifQjszWaVrJtErNsrCKZ3L3BPpM984JqzrkCFnS6rJ4bKxKyQxwoK5wzEeb+9bjoy6awZblhXzIb98PYEj+KSZAiNokAj7xH096j6lbS3bs3EbKlVuK8GNwHnDAAkAjbBnkRUK2btu3buRttsGRV3SWCCDuzEdp5+tE9ay2vDk+JbugAbQBG2IUiSS2ROf1mkVBJ0skbbyyppte+8hHA82BwJjbtPfIjPYgc1X0yC7qramQxY/9wHLMQ3ou7E+1XupdKtJcQhQwuEK+J29w0zgxOe0DvU3VtBbsoLumbzEhVO85JPADGNxP8zXNqVbY8y4pDNaQb262k2srsbcd6KZ+/JJ7QcelaDT9Ps3WUD/o3VUweFG2ConMAqcdprGX2dHT/ELbTxBLhCdrzJG5eAWABIQie+cUct669YS8b5VnRZUW/lgqAu0/6fMCPv8AQJtco11/RpK92WNXokOoRraqLSgqU2+VtnseRBz7L71L8Q9Ks3b2mYFls3FXfDHaEG4sInExg8iV9KA277izuhVRwSbm8BFJMqACSZJJwCoHr2ov0DXB9Oj3E3Q7Inox9QJg4lYOCa6vTJ14dXZzSaVzuqKyapPFa9bAKKplNsLjg5GfTuc+s1qf8TbLE2z5TBA9PUfmRWY+Hem77r2nHkullCpuXaD5vUQQduMiJnByS6am1QM4x5uRGI/SufiJpK1RU0+djOofEaI7IDJWAccGJ9fpQj4R6dYt30KAM5cbZgxGYyZ7UE+K9MLOoISRuG8gmfM0z/KfvTvhjTG5c3loVAZHc7hA+nc1lUSSuLR6F8VEDSOu6IXaETBXzBSV9Bt38AyI9qwnVehtbsKCIUyyKSTtkAlfY949/rR/X6hvIMRtMBfUEkYECYBHana7r620uaPw925IdpnaSDPGFImfuK9E1Gct6/05XKEMRvY84ew1sBh/mzHt+80T6fqTdttbKqSIZWjIO4AjHIKk49QKl0+nXZdAnywi8mQBuieJ4x2oSC1h5HFcGqyddz0zpWmVLSj1MnOc8/b9cUG+IOqFSQO9UtL8TDbEZoffu+JuacgE59K1LxG0ZUaKQs3X8wEg0qktkAQQJ9q7WVXbLbPTvipS9rYsA8nPO0T/ACB+pob0HWtYthZIQ4g5Jkz378/pVj4i0Fy/pvEtG06AB2y4ZcAg7QpmM8HkCsM+sUILYXyAkhj8zMfmdvc+k4FbhJwWV/hZJdf9NX8R9WCgivPtRZN5iw4qS/qmvPA4rafDnSFC+aIjM8ZIAn7muaVukWzz+2j2mn0rU9I6qHic9qO6r4dtNprnzbjJW4eRjEf7cZ9Z+hrB39K1hpRpgAmtvw5QVsy5Rbo9M6fYQDyiJyef2PpV9axfw/10GAa1+n1owZGCK5M2sgTrjlL6BiSGAAWW8rZkxMSQV9ePaKo/EJIJ0xRQt/zC4GYhiudwk8qVg4XnjNS9U1j+LcDW3yxYMFG2CIJBmCfcSPU9qj1t1dmmt3CfETfzyguEEK2cGAPwa3JRSw3kqcumxU0l97CiwoV1bzQTtYEQCQYMGCORFSXdUCX06Bobbve5BcrBdVAAAVQfyZqTWOtxURCgK5DeUST8xlucbfsvtVi3qxfVrN1vNbAKMOQD8yz6cn7Cn/Fi7xuF4nKs7A65vuje24WtxBbxABAwEHlmd20yOBj3NPW2r6XCWDCy5EFfkiBzHBAzBAnmKOOitaS2jDYitvZwYZixwBA3csZE8CuG7bv2jYa8hi6Lh+YAIojaZic/09KrlF51ZLpaWwP6y1rYi7whQGHwTBgjEiR83fvVromptm2ELlltnfJBUAn6+3r/AFqrrtUEvqbKQFATYeTAJDEExJBPaOMc0UXSpfU3LSLa3yHtgQNwwSB6H0/vUcJ5tk1KlgE6q7vuMLZBE4uEMMxJXnbPaD2q10uw90qHYJ4T7tsfOY+bmACCSOcGaL9Q6cwsWLQaFRSxKkAb5E/N3MH14+ldXTeIto75uW/EXDA+RiNnBPoef9RrUpb8SZFF1dAfqF5nv3LnlZVyVWAUIhYK8wf9Qx+YoiukN9UDEeW2LTEGN8E5I/H0Iqrq+ohQ+mUBT8zkDJYgcnu2RAnAiiXQmI32iZCkEZJIJHqR6RxVlGTWZBSXJZByfC5QMLbssgiAYUg8hswwP0xVPU6c2UVDsUAmSZgHGR9/pzzWgudWA1Bs7CI2gknncAQQDyJMfml1bQAgFgW8wO2Rn2z/ADrinTtFp7AXUXr9tbd0lSD5bZEi2Bkh4Y72J2/NhcRJrR9NB8NGIgsoMDjIzHqJrH9euHxvDYmWCGf8u3dwsdsVoOh3SluGnuQM9jH1kx6V0nHLtkTtYRkvim+W1t1drHaAcf6Vthicn0k1e+DL/ieLBI2hc8ZM5/Tmh+h1HiXNdqm4FtlAPq/lUZ9AAPxRD4CtfwLh7l4/Cj/+jWLAQ0rLc1Vm1tO1Ruf2UGTntLx/84qW9dt/414UeE/mdAxE7SFZTmZPl75zVa2uoGpKIVRLsS2ZAXJJg9s/mo9XYtpqWuSzhjuljn3nacScx23d67PS43p5mIuUefIsXrKWbtxc7NwZVJ+hG7tMYPrWY+Ib+9yfWpurdULsdsmfXJq4/Q5tLt81wsNwz3xjHqR398Vl3K6QWHkzmlwwmtlodbFhrS4V0IMYB3c7vWRj6H2of1bowQJmSVkntM9vb+1U9Jf24NRXF5K87BdNBtEb7mMYXH86VTWLjbRFt2/3Yg0qcH8DWqX8i3Z6uthBbYup7AgwoHy+/wCvasT1jVB7jbOCZ/P3Nd1/UGKhC0gcD0q58O9M3NuYT3FHOTVPkZpXaL/w50ngkZ5rVP1C3b2WMl3MttIkACR9uST2Gak09rYOP7Vl/jFiCkMQryLkRLBduOJjJ7xmsLc1hGx6nvazcILW7fg3Ng2/NCsdxMGPYEjHrWZTpoa0ud2OYiaq9HdnS6qMwUhQUDEAgnJ+u3dnn3rUaOwABjFdfFeF3zOUalJ+R531Hpz2m3JV/pXXSVKn0itj1LpwdTXnnXND4TkriK42dQ89jUpbZ7DNsfy/OdqnniYmO8VJ8JdM2LduahW2jy4bNxmztkgxAgk5PmFC+h9agEd/Q8VotdeN20qowVhlQTCk9yPf61paU7fuHqkq+hB8PaFbjize3bcrbYNBDQDvXEHBGCI/Bp3QumAXL1s3POpPiMoBYKjCYAESzbRB4AJPpUa6i3ZdHuOpuJ5vDt8qw7kgkKIBMd57UW0mpSTd2qGuRv4kz2nvE01RWORqpbvfYHJ0i2zumoUmwWGyGIILk7T9YkcZJGINDrXTntX/AALBLOG8Pjk7jBOCI2bScECTVrVdc3LbQqGJgz8sFIJxJPM4n09Kt2NVBa+fmaCdsSIEFgZ57/at+KoxXCjEZOTts5rNDbS8FPm3+S44WJZfmKyZt4kcmCJEU/8Aw7abUqiibbJ4luFg7WLABsmXlTJJPY4mBWBVi5ZwlotKyrFmJydoEzkTzz9aI/8AqSKAQHPgqFXefOQMge01zbh/5X6N1Ksv9gj4s0hBhL903GcyoaEBgEAAQQPm5JnbOINXujaHwCBu3BwrFwIYjmDM5Hmznn7APc1Kai8+26wa4dzo1ttwEZyhiIC+nFFtZ1e2yblY9kAgQwUeoEjJOQew7TOrheEZcZVljLtxf8Ru2TaY7mBZjkY7tmYH68QKt3iNNesraVgl7+MSxn2NscQoEe/nFZ+3qLjAm0SzcEQNybvmklhjvMd6s2OrkIqQH2qyK3ZYAwMcen0rTlDCit3Zakt3sqCOqZ31Auw25ZAAOPKcNM9jOP8AaO01oE1Aa8u4AbQbhyNpIBEERjJB+1Yh77i6igHw9QdxMkEbR5xIP+UyfoRzT7fWifEztaSVK4KjMTnPbFWU1JYS6/rvoStO78vYtdccXbgv+bKSN5iIJy2SftifY0S1hPibuBdto5UkSH4YwOzA7vqD61n73WryMQ4W8zgeHFtTmcydu6Rg0U6QGcC5cJNwzLNzk9vT7YrnObnySNJKPmVOr9P22LvhpLXIkDvkZ+2TU/wxpblvThXAUyTHfOc+/wDxWi8P6R+/eqHUdYqCsmQdrtdsnAMiJ7gc4+sD8Csz1DqBbA/SndQ1ZuNC8UX+GNFaW2129bV5aE35QwJJjgn/ACyZAINdIpywYbSAui0+VJ7MDJ+vP4rS2tWbklSo7RlZ+bb6xPI98Yql0i611byXbYVhadrbKoXzoCSIAAKkBh6iBEZBofD2lvai+LasVgHewiFSfMYkT2gev3rUdSXCMXxBPX6rxVyZUDaPp/yZP3rPtaG1iWg7oA4+/vmR9qOfF3RrKeEmm3wpKtvYszGBBgYUwH4AFNudEVLVoLudrrAERlWBCtBXkbWUweCp9cVeHLU15ElJJWZtep3FxuOPelWh1GnXcdtsBewAH9RSrOh9S2gB0/QPdcAAknP29T6CvSek9J8NRU3SumC2oAH/ACaJ+H+4rkbK72sYFZ/q/wANC/cDF2EADaI9ZyfvWpcdq4BFQATpvRxa+UZ/WiyIBUwE13ZQEDrisd8U9Ga8wIgAD7nP4/Zrasn2pi6Pd2oDx2/0+5bMicUR6f1Dd5W5Fei6/wCHwQcCawfxB0FrZ3LyKoLVrTByeZIEme3cRV/VdPJQr2jtWf6J1ba0PzW+6ffW4BFAZXTaq5bOxtm5uHYeYn7YmMT755ox0PpW+d5JUKWP+70+xmau9S+HkulS0Yn1nOOZj9KbZ/8AbWhaLiWBtqYxwSJk57/bFVaY5aLxS4bBnQtMFuFWRWWSEBmR33ieDGPseZqBgA3iMJ3tu24k+gjvHlH4qO31QLvN0GbIyYABJ8qr/uMSZPY1d0HxLZd1HhkZCg4JBOPT39a1JRuoLYjurkwfb6Owtsu2DcgsRliB/k9YnOPSr/XempbtC2q/x1CM0HhgolR243ZzJAyOK0WocBSwiVkj0xmsxa6hauOzB9quoD23B3ggyCrAHd3xz7mkJRTaksPmXS3s89CwdLabRm49kXLiEIzIxW55iQp3QV2gleREZqha+HHFsBWAP3H39R60T6H1G07lElt2XuOsAhY2gKJzx+taRDIwAfp/bmo2nsqQknzdmHv6TWW7TIW8RSD5v86gjOeTirvR+lW7NjxD57l47EMTCgGYEct5hOTA9zWscj/isv8AEaG7/DX51G63kgMB/kJEQQeDjnmkJKEroU5qr9Cb4V1a22h1DQ0iVkjkCCZII7gR8wFXtLpwueR+4/8Aqg/TuoJ4ii45W6QN6htyrHaRgFjGBIEVd6j1IIK1NxaWlEd3ncl6h1EW1IrGanUvqHgcVzUX21DwDitJ0fpQQYH3/fFcyFXS9EVVhskiPz3qHX61bKDTs7BFhhABYGSRyM9v5Vor1sgYrD9Tslr7EEEiOCJ78+/P6VpMFzpnUUDna7HcpTziIBxwJM+kmPrUnSDc0obCl2MiZIgEZwR3P6j0oG9qLlsnncJ984/Wj1y2zsIUsQQcegILc+w/StwdNOzM8rCFrurWmbe7OrQcJbWIIjgEjt39Ktr1YMLTWiVW02BOTu8sHnkY9KzWiQhhPHeataLSFbZ5jdAPrsM/1FItp3qYk7VUi3eAdiyyoJmN357esmu0Efqe0lTIgn/Kv259qVHovYJzrc9d/SnhzFMinW64mxKD3mukA/WuM/amg0A78iu7qYDNPA+9Ac5/+qsAwIz96jtHM+n7/vUpqg6LnoKG9T0u8HFET9q4tvHNAeY/EHw+R5lGaq9D6w1ttrV6h1HSK4rzz4j6DBLJ2oDYaHqAdcGqHXNH4og9iGH1HBrIdE6wbZ2tW86frFuDmgMXrT4im1cLQrnaJycHucR9eMUR6P0d2W15FtqmeSWYgyGPp6xWgt/D6k3C5Vtx8sCCO/59/YUW0+lCoFHAHc5qJUVyb3Bmot4I9s+lYbqfTv4pxHG0gkQWmZ9sHIr011BFDdZ0G3dYM847AwD9Y5qkM58N9MKorT5iJPb7Vp7Y9au27AAAGPtSf2FUFS6pgwSAPesn8QHcxBG6IiOZM9/SK25YDPasx1nXW1O6BuiJ71CGatstseUR3JioCz3mAkxXbdtr7+1bDo3RwoEiq2EiPo3SAgBIFaBUEYrtu3UkCKhSsyj2oT/6LbVnYCC5kyf5frRvZSVPWgM3q+hW3EMMevBrur6ZclDauG3Eh4JllOCPefQ4o+1v70gtAZ8dFT0plrobB1K3GFsElrRkpnkgcAzH4rQvapIKAFHpaeg/FKi/h+5pUBY305jVYXacHFAPkV1m/FRm5TS1ASmnh6rs1MQkmoAhbOJOJ/f7+tcDZqLdGJpyuKoLApx/cn+1QbxTi8SeKAfdK5H8uKpazQhxGM0/xDM003KAwXxF8PkEsMUL6P1ZrTbWr0y/pw6msP8AEXQ+SORQGy6N1RXUZGaKKQfevH+mdUey21q9B6V1hbijNUB9nE4gfQc13jNVgZ/uOKcWmgLBIPEVWvmBMio3cCZMVmeu9dCAgHNAWuudcVFIBrH2EfU3BPE1zR6Z9Q8mYrZ9L6eqR7UIS9M6StsCRwaKN7UrzeZo7GR+ahe5moUltvFS2zNUxcpyPFAWduaZcEUx71LxJ9KAkDCuT71FuEUvEoCWfemzUfiUg1ATTSqHefelQEjf1phpUqA4KcTSpUBF/epNN81KlQE12uE5H3rlKgJdP/SmnmlSoBKcCm9jSpVGaWzHDih+uHlP1pUqpk85+JVAbA71Y+G3M8mlSoD0fpp8tWhxXKVUAjrJ8tec64zcz60qVAbH4fUbOKMjg0qVQFrWfN+P6VDqOKVKjA0c123yaVKgJo4pnb70qVANNRrz9qVKgJCM0mrlKgJDSpUq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data:image/jpeg;base64,/9j/4AAQSkZJRgABAQAAAQABAAD/2wCEAAkGBxQTEhUUExQUFhUXGRwYGRgYGBseFxocHB0cHhwaHh8aHSggHR8lHBwVIjIiJSkrLi4uGCAzODMsNygtLisBCgoKDg0OGxAQGiwkICQsNCwsMC8sLCwsMjA0LCwuLCwsLCwsLCwsLC8sLiwsLCwsLCwsLCwsLDQsLCwvLSwsLP/AABEIAMIBAwMBIgACEQEDEQH/xAAbAAABBQEBAAAAAAAAAAAAAAAFAAIDBAYBB//EADwQAAIBAwMCBAUCBAUDBAMAAAECEQADIQQSMQVBEyJRYQYycYGRofAjscHRFEJSYuEzcoIVJJLxB7LS/8QAGAEBAQEBAQAAAAAAAAAAAAAAAAECAwT/xAAtEQACAgECBAUEAwADAAAAAAAAAQIRIRIxIkFR8ANhcYGhkbHB4VLR8RMyQv/aAAwDAQACEQMRAD8AIiyfSmDTnvRn/C1E9mDQA4aY8002M1ea3XDbHv8AigKYtU+2B2irYA9Oa4eO9AQxHrT7dmeacKcG7VAMKU17R+tWBSDj9zQFQJ/el4ZPrVtrn0pT71QQC0feqnULwUVc1Wo2jmsL8S9biQDmhAb8TdYJJVTVb4e6OXO5hUHRuntefc1eldL6WEXt/WoCvY6YNnGf0rN/EHRpBwK3RFVNXptwPFSynj+lvtYuQeJr0XoPVdwGaz/xJ0WZIFAek9Qay+1qpD2PfIHepEIms90rqqlJLAATJJwOKO2rkgEEH3FAS+H7zTGUHBqXxJprgmqCH/DKBgc/v1qLUOltS7sFVckk8VNeubAWYwoEkk4AHJrFfGHxCjWkVGBt3lJLRyAYiCJ+YGaA2toqwBUyCJB9qG29YrXntbXBQAyR5Wn/AEmZMfSq2l1DLoLMH+I6qiEEEAtw0jEBZY/TvWU+BtQLmpJNwNG7aDu3GclhiBPoTMTUKj0JUqt0zqNvUBjbJOxtrSrAg/cTwRTuoO62nNv5wp2zETGOcR/asf8ACHWbi3ktOfJcE5X7K2B34nigNvcb2JpKk8r9oq0TTFB9ooCPwx6fpSqb980qoDT+nNQ3LQ9xVkL7j81FcH+7+dAQ+BA9f51Ddt/WauW0k/1P/NTHp6R5mz+KAEKnrTHt9qsX7OYGfftVc26gG7acqYpba6UoCNppj2mjDfepyK4WqAhW2fp/OumFEzT2bGaz3XuqhFIqgpfEvWQoMGsHbDX7knj+dO1V9tRcgcTWm6T0VlKlVUkDIJHfuRRhB74c6aFUYrR+HQzpGma0rbgFli3aJaPt6CicmpYGuh9aQWKTalQQpI3kSB+/v+KZqNWEjdiTAgE5ye3HBzQFTqGjDDisD8S9AHhm4J3BoGMcT/f8V6Q7VnPirTWCghi105KyQoGMYHpnvk/hYMV8OdTAbw7vBx9PQ16F1jrq2dNbtW0Uu6g+KYLLBBJ4zOR2jNeZda0Cq82pGJIPr7VJ03Xb4DEyPfitJ4onM0lv4t1C4i03uVMn/wCLAfpW70d4siMQAWVSeQJIB9688HTfEIYsDHuwn6kIa2+j1I8NDkeRZE8YFYSpmm00Y/qfxLfe1dV9uwgggLEoTtic/f61nW6p4lu3adF8O0AFAUYYxJPMyQTHuak1mlcA3VvBYkhSWj3EbSDPoZ5g1Ru2G8JSylN7l1AjaVIgNEzAIYAz3rQDdv4nvbAgZCqghfIJGCsg9jtJH3q1/wDj7TKNQ20AAWy2eZBCjJJjDNxWW0BKsdw3KDt+84I9v71rfhK9tviEgMrA5zAg9uJMVimmb1Jo0vxZfZNHeIEeQifrj+tZb/8AGp33bzsoYqqlSQJUktxPEgfpWg+Or5/wN0AGW2KveSXXA94mhPwWot39YgAAVrYA9I3jtWzkbzxcdhXEb2qqmoH7FTW2BqFHlz7/AKUq4R+5rlUB4q1NAIpzP7fypjXD6VLYInY+v6VC14+5qS6x71Erdyf5VLYJJMd/xTNn1/FOL/vFNLH1FMlwca39fxXCh/Y/5roPuKRH0pkYOC3+/wBmnFB3NNj3FDepa4IDmmRgr9b6gEByK8u651Nrz7Vq78TdaLttUzUPQ+k7rikn3MAyCM49fetxi26Mhb4K6YGBkDcpyPbsfzNajRXQuoaPkgA8R/3TOJhRH86CaXUXbeoCxB2tL8ztPlHsNu5scwv3l02o8MO14Fmja3lgXEJ2BxmFyZgAfLz66riaS+Pk2li2aT4hP8IhZB53T8oBEk8diataDUh0mCTGP9+MEegNBbOue6z22CqpEAzJJEMSIBG2AVkkZ9poZ0/rw86WRdNtGO5mBUKSApUeWQAc5EiYzRKNZ+3n/RKdBjTarxGXUFQFQFJgQScAHJIO5toEx5p+nPiW+x2hYCqyksolpmNv6iccH3FUbKujOUMbpa2piLocFtrSCDImPXaBIptgBWBlSLgN5oJBE4BGeWgmMd/vqSqk1y8vS+/2VK3a/PrQf0d1nQ7wFYEr3g8QR7EGfvQbW9I8csBdYBcHaIMmRM/Y49p9KkOpa2LrTllAttmCAJQgesEz7g+lQ9GvvaaGcXDdcqYJMNMqeMDaT9yR3E4lG23sRKkBOqdGe24km6xEwcBgDEYgTjMVleoaB7Lb4jPFekPbNzV/MNwYKrHIQgwbQHcCTORzOcCgnxbpmcSAoWCSpPmVpA24mSCTPYbT7TNNBoodA1qvhv51utFZRkAjj9+teRbWstu98j0rc/DfVwwFQyFtb8J22UhZWe8Bv/27fvFU7HwXbAAYu2I9APoJxmce9aqw+6D/ACqe5bAOMj1qZKZPp/wXatiDubPJwaLaXoVq2ZCGQDmfX7+1Esen60xAfT9aAq3+lWrhXeimD5d0GPcT3pum6LbQ3CASXbcSc9gPxAq9A/ZqwVxzQA46eAMfyqdAvtP2q1bTEEgD7cz7dv71XP0OO9Si2RtE8/y/tSqQ257frXaULC9y/wC1Vrt4n1qe7aYeoH3qrtPqaZGBhJPaoNTYLo65UMpG4YIkcj39KXVzct2He2AWUSAZ2+5PsFk/aqn/AKgBpBfuELKmSPl3TtxJPJ9T3qxWch7Dfh9j4YRhDgkAYIgfTiqvxVqTa8I7mDbp2q0EgRkwcgcQZBmgqdZV/DGGWQyNyxJMCdo8m2DPOVP1q71y6HvpG3dbz67gSCQR6fL9ga6vw02lEmqncjT2LqXButz7g8g0+4kAk8DJP05rJaXrtu3fCSoN0LILGFY42gfYH70Y1vV7aKylk3YG0kTDYJj8fmk/DTnUSJ0slTRdc8XxPKF2k7RkEqDAYhoORBiMT7VkPijrnKg03q3Uwggc5k4zk8x7RQTpeja8+5uKw1RbstdC6S1xt7d/WtX07QoLjBh5QSHE7dizlpJn5YPf9ak/wmyyYwYnHJjMCMyRj709teoFu4zgBmyCCXmCdsNIJIBEs3E9+d+Gq4n9i8qBXSrhYXro2w7EmHmUBaSAe30nAGKm6pqCF06sjhTd8pwYTYCCABiW2+mUq/Z0So0hgqsf4oG4BCQCgXsxH75mqrFl1doFkPhvvAMjeIB74BhT3571tKWl2/LqZbXL1LJvjxDqCVt27TDJBOxQ4CptiZIER6kZFCo8R7t60ALLsXdQfMSwIIMR5io3QP8Ad3ib9nVbgzgKbTbjqQSJYMu3ZtHzbiYDduTHePS6LwbLqkhUcXTkeYEbNgxyApb+0isydtW2zax0Qur3zaTTgCMMFefMp7x23LviDPzSDOQ/qGsCW9P5WddoVSSImCGkk5M8yI96ff0XjW7UwyFmcHghhtUJAAkFdp7yZmKi6h0e29x1bbaXczB0C7pOCCO4H5xiK0tblcV9TLqqb+g+/rkF3UKAbjiRbBBO0TDQI/0wscjMYmqnWbLmzplUDxN+xQHkbtolSeAQc5wM5ojc0RtojN/1tpRmjDeC20tE+YkMBu7hRwBXL2mkaZUACNeuctxcUQW5yu3P3PEVEnFW3j2Dp4rPuQ6cXQpmbr2IG9mmCV7E9lkyeYyZjFl7ouh3tEAeK5Eky5EFYPG0ST9TUD6lBe3QFtkbSpEbgZQvJzmQffB4pmu0ptQvmcIxti1g+IdzNvgiPMm1jOJERWnwqntkqy8eQP65oJCAw5YsJHCgQQDPpPrxWXs3G09yP8s16XpdGTalm37nmZnYQvyfWD9wAfYZ/wCIujggmK5TrVggY6D1cMBmieg1TNqriG55AvlUAe2Z2yZ83JjivKdDrmsPB4rTaTXuWtOlyGJ4Cg/bPtu/ZqJRe5La2PSgPdv39qW0D9/8Ul1aESDIIx9DVHV9WC3UthJDAZz3JGIEeWJOe9Yarc0rew7q17w7LMs7sBQMmSQCQI7AzkR+tc6Z1BHtjcx34DSIk+0eU/aM9qy3xj1dzfFmyiu0DABkz9I9R3jNW01tzx7OmuGzt8rO1sMFUhi0AkkkBgomBMnFdX4a02kzKlmjVsAR3n9aG6TqIe7ct7GGz/NKw2YPBJEH1iavXbu3Ix2zwO384oDZ6ha01w+M8f4hzEhjJztiB5RuY8/mBmR8HVHVYc6waJWX0rlQlh6muVyo1ZojdVh61HtA96y3w911bgEmi2l67ausyoZZOZBHtInkTVog3rt9haZslQPMAAfL98H3oHpbqva8MICjIQVIwBPEH7+vNHuourIyvIDCDtwR9I4PvXko1zW9Vt3eS25AJHAnPGZgRXWMm40YdWGOn9II3LaAO1wBlmuADdIiICg7e45HPZnUr9yypc7THlWCwMRyWkZ+nGczVy/1QjUeIhK3GBG1O/DA7RkkLK47D2q31bQDVWwzFkDeZpAnkhj7TBz71dlvYa6KgD01PEvLdKgHaQfQjv2OSWIjHFS/EOpFu6zhQCRBnPYCc+0fcUQ1Got2rK21iAZDA5JHeR+KxnXtebrESTUdLKLbapgy9eNxpPFb34e0EKDiImhXwv0kNDH0GP3+8VuNPbVB8m+B8skfyrDWaLZQe0t1zbL7RbXxHMfKJAGTgEz+lD9NpLi2W2FfGsg3LQwwZF8hkYJMM22OTVb4dkHU29S1yLwVVZW82NxP/jJXGBg07T6Im5cR2Ny4RsDldqAYbcILbmMrHEyeK7JaYpyXoFbdIIm0LZt3LhYeIihpJXzGF5EEEZEe2aA63TjUm7vYB7Z8BUP+1juaTIn5QIA9O9E7OsuDTuFIa5aUXhI8jhTDKR2bupwSQPeo7GnsfwTauKLxJe6pYsdsjHmOTGecZnHEbbeil9e8laSzfwWW0ngacFN124UVHzDAgCDkxB2nPrEyTNVr6rPmZnB27lCmFIkgk7gDEnHH1xF3qept3EZ7afxA21lD+RimU2+aJiAe0AepJj1LKjsybWtiMEeV4E7xPYwcjGPpTSnLSn8/Wgm61P7fcgtahvEFvemxfOrLPmLHna0kZDAiSPc1BprnitfDOjgyyq24W3ZiSQCRuCsBx37xVtrFlXNwIWm0jIJMgOcIfQA7zJ7RnNVxZItOLgO9VLo48wAUkBcnMqTEHmKkdOrfGeZrirK+CNtU91bhu3EILkLbK83FUZtmRs5A7ggx3NX+nadrlyyGbaoMBRC+EQpbYO0NnPPzc4qrdAHhLbydhuEMY8pIB75JKD3/AEqLX291y14bsq3lVwo/yMhhoPPlgkfcZmaRUa2z6kk5Bu3ol2uX/wCqi3HssVMKFEoGX5WIMwc5HPFQa64kCwHlyFvM5gMxOZk4gKV9vm96Dou5tg8RrTAEOzE3TJjcIQzxxgQY7Vc0umW3vDAObG22jMAWCuTODwogbTyN5E5qxdS4kq2Elaxd7h3RalXtztKMG8wgAXBnw3wTkKCDOeKfrLYdaD/DupW54gJJKgklolTuACyPafx37HgMd65T3vGegPOviTpcS0cZoL07XlDBr0rrGgLqYBNeb6zRttBCEZbkQRBgTRGWb7oPWN6jceMfYVL1DqjFk1CoXKllT/IoPGS2OACARXn/AEnqJQ7TW00XUFupZsswgAfNPlImTg5wT9e9dISeUtyNK8jdfr2XU3b6h1ItpJdD80SwE/8Aifr9KB2tTqLlwMRcA+bxdp2j0JABEEmP/KtH1HQ/4m46hzuUKdzblV1jFseYqMMYgcrnuaXSbO229tt0XWC+Y+X5Wgc+pA/8hWqbdPG422yR9c69cbTI2xg73GUAE+aN4BBgGGIB7GjHU7QuX7O7ZFvgCILSD5iTg7v60L66zrbS3tCmy/iLEApAbgckRkme2eJqt8Jahh4ly4UZE8io8FmfO5hu5ADccSRxWopf9VT7sjw7eDb3LgJMD9TSry/Wdd1z3HZbkKzEqAQAFJwI9hFcrg45NIqaTVXNNc2tMVs/hzqA8Q3ARkGZ4gkY/MfrQv430yoASPmMA9h9ffn8Gsv03qJtNzK0hKmGrPYtSN6xMGsjqfhhbdluX1BO8PnaIIMKAcSAZOeewBq70frgdQJqx1ZmZVKcg4yY9pj3x9CasaT2wQFdXlbNhkYC4lwAusC4wALBvXlTBOfN3qb/ABpa0RccsSCSxJY5nGTntUWoJhg4EsVPfyx29O7j70K6nrgPItdJzxVGNPFdgHqOqZm2L78Vc6T0ksBiZJ+giP580/p+kZL6SJJIwOWnP9c8cc1tekdN2iTEkzAMj0GT7QK51UbaNXbpMi6HoHtgq2zbMqV98wRHb61d1t0xtDKpYGCTnjsByZI/PNX4xQL4itElPDP8QCSZPDECMc8KaxFNvGTeOYKNt7lpvMqOmRKx4jLMEbTyfN2JPtE1c1rrFsif4tpL3iGfOfMFUn2XHtPaaH/ERFt9O9tyi3Qw287WDbXiMwRtP59Yo7cvaZ9qoFKW4NsBSBDDkiD3g4Bn8ivRSfDB7dchPNyRBq7Av27bB9iFzafbgErtKvkeZQDcwcAz3zVPSWbVvUtqbYQqA0KACY+UTuxnJyJmO3Db2h8fUXCbxXT2k+VF2qkQGUSNol9xJj74in9PsWmIa8FF/KpcYk29wHkLr3AM+kd5wKRTcnKk0RtVV0ybV9PtHW3AYa1bHiW0UkKJUEqQvq5b6j60P6X4dy1eQi3cUW22HzDaVytvcpwDgEDGAad0i2W3PqXZLoDM7A8wWhO4Cy0SM+h4qDT6G0li8gGQgbcvlcbeU9WLKSAT9orkr3pc+/6OmOr77yXumFRprly5HiXWCs4wLKKIW2sSUBbbniAJzzdj/wBs1q8JRSty27HzG4OVEfMCOYwD9BQLWaS29o3UUi4WBiSFgAc+sg/aPrS11hdy3AWFxVVCHMgwFjYD8mA2BjAgDNaqaj+fwYuLd/H5DfU8nTtaMDw5xEH/AFBp/wBxEn3oX1p7aXgdyi0TbBVeLKRDqIAkckRxPtmPS6RbdmwhJF3/AKrtnG84TOFAUdozJoh1Da6o4RfOm5sQN0kEkepAH1zWJJtW69jWqsKx2otG5c8WAQGO26rDw1UEbZYcQggggHgCZqFtXbuvqr6gmSEDA58PcdzciABP2ArNXLVwuxtx4CsGYLHIULmBnIo70m2FNk3SqhArTuKlzHEgiQeSJ7VpTlOS276kelLv4CHQ9Tsi00ssb1YkGGbzA+25TEjmR7VpLBmswl9WvtvRVKscgiGO2VhRG3MGQORWl0lzGYrE3b5YxgrjSRMyj0oX1HpYfAiTiihagGn+NLLXbltBLAFQXHkMHJUg/aTHNIRuVHOTpWYPrfRmt3Hj5RlT6+3tkH9PWl0HqG1wTyMfv7TWr13S7t3ZdKr4dx9qMglSpI2vjIEELn/TGcTjOtdNbT3T3zMjggnmtySTuOw9TW2zeU2yGVckqSFYk8AbZxO4+hziM0a0WqNrVedW8gHlJMS0QwHHoZHMVi+k9UkAtnaZ+n0ot1jqqs2nuKZZVKtwcbxAxxy2feq3au88gt0q9Qj4t1dRZvEMGvMAgeADDAGQ3AMjMZBB9TWct2bli4tq5b2MLi7g5LQJmZ9IzI5rV9T1FzUWbty2SDbZRuJG4lcOqgSwIUnzY+bHsm0e6zadyGIUjec3IkwGMAwBMfX1rc1l5u/p0JeF5GcX4WY53Nkk4AI57Z4rlHV68bfkVyAOwJH7zXanB5d+5nPn37BDr2nFy06sMEfWI4NYOx0C6RJQge/cfTn9O1ejfEmvaxbDpb3ktGTAGCfucQAPX2qXpzi9ZS7sKhxMHMHgifY1575HWuZ5Tvuadu8VpdB8QKyAE0T+IOkKwOK8z6laNtiBWkyNGm631tflXmq3SbLOGuEbgvIBgx3b6Dv/AEyQD6cm9s1vOlWzbs3CgWVUt5hOO4iYmCef71uOXbJRP1UqLtgWmBfKvgeUQrL+ZPv9s0e0uBHb++T+s0I6ZdVwH2rILZAEkuFJMjvgL/4j0FGEb2qTbpK8YfwSNNuVVuvkmu6iBFYvpXhb2Gou3fEUndcDEz5oB2sNu3ny4+uBR3rN1lCvJCqTMSD/AN2M+X+vtQXU9OWwP8S9wvbZo2jyuGcSBMFSCJPHFZSdXnB1XsWtJo97XXvMBa06hIAMAsfIqAzMptJ5OR9puldNbUeViyvbE2wTh1TO0hsgHAnESDBBqv0tBe0l13MbrggTEsMAv2OFSB9KluXja0zXoDPbKqRMKBcO08dxx9vpW4xxq09eYb3WrpyBPSrrPYd5HmYlF2+ZypG4mTEEkgKQciewqfXp/B8XczbYdrJEZYx8w7AHIifQjszWaVrJtErNsrCKZ3L3BPpM984JqzrkCFnS6rJ4bKxKyQxwoK5wzEeb+9bjoy6awZblhXzIb98PYEj+KSZAiNokAj7xH096j6lbS3bs3EbKlVuK8GNwHnDAAkAjbBnkRUK2btu3buRttsGRV3SWCCDuzEdp5+tE9ay2vDk+JbugAbQBG2IUiSS2ROf1mkVBJ0skbbyyppte+8hHA82BwJjbtPfIjPYgc1X0yC7qramQxY/9wHLMQ3ou7E+1XupdKtJcQhQwuEK+J29w0zgxOe0DvU3VtBbsoLumbzEhVO85JPADGNxP8zXNqVbY8y4pDNaQb262k2srsbcd6KZ+/JJ7QcelaDT9Ps3WUD/o3VUweFG2ConMAqcdprGX2dHT/ELbTxBLhCdrzJG5eAWABIQie+cUct669YS8b5VnRZUW/lgqAu0/6fMCPv8AQJtco11/RpK92WNXokOoRraqLSgqU2+VtnseRBz7L71L8Q9Ks3b2mYFls3FXfDHaEG4sInExg8iV9KA277izuhVRwSbm8BFJMqACSZJJwCoHr2ov0DXB9Oj3E3Q7Inox9QJg4lYOCa6vTJ14dXZzSaVzuqKyapPFa9bAKKplNsLjg5GfTuc+s1qf8TbLE2z5TBA9PUfmRWY+Hem77r2nHkullCpuXaD5vUQQduMiJnByS6am1QM4x5uRGI/SufiJpK1RU0+djOofEaI7IDJWAccGJ9fpQj4R6dYt30KAM5cbZgxGYyZ7UE+K9MLOoISRuG8gmfM0z/KfvTvhjTG5c3loVAZHc7hA+nc1lUSSuLR6F8VEDSOu6IXaETBXzBSV9Bt38AyI9qwnVehtbsKCIUyyKSTtkAlfY949/rR/X6hvIMRtMBfUEkYECYBHana7r620uaPw925IdpnaSDPGFImfuK9E1Gct6/05XKEMRvY84ew1sBh/mzHt+80T6fqTdttbKqSIZWjIO4AjHIKk49QKl0+nXZdAnywi8mQBuieJ4x2oSC1h5HFcGqyddz0zpWmVLSj1MnOc8/b9cUG+IOqFSQO9UtL8TDbEZoffu+JuacgE59K1LxG0ZUaKQs3X8wEg0qktkAQQJ9q7WVXbLbPTvipS9rYsA8nPO0T/ACB+pob0HWtYthZIQ4g5Jkz378/pVj4i0Fy/pvEtG06AB2y4ZcAg7QpmM8HkCsM+sUILYXyAkhj8zMfmdvc+k4FbhJwWV/hZJdf9NX8R9WCgivPtRZN5iw4qS/qmvPA4rafDnSFC+aIjM8ZIAn7muaVukWzz+2j2mn0rU9I6qHic9qO6r4dtNprnzbjJW4eRjEf7cZ9Z+hrB39K1hpRpgAmtvw5QVsy5Rbo9M6fYQDyiJyef2PpV9axfw/10GAa1+n1owZGCK5M2sgTrjlL6BiSGAAWW8rZkxMSQV9ePaKo/EJIJ0xRQt/zC4GYhiudwk8qVg4XnjNS9U1j+LcDW3yxYMFG2CIJBmCfcSPU9qj1t1dmmt3CfETfzyguEEK2cGAPwa3JRSw3kqcumxU0l97CiwoV1bzQTtYEQCQYMGCORFSXdUCX06Bobbve5BcrBdVAAAVQfyZqTWOtxURCgK5DeUST8xlucbfsvtVi3qxfVrN1vNbAKMOQD8yz6cn7Cn/Fi7xuF4nKs7A65vuje24WtxBbxABAwEHlmd20yOBj3NPW2r6XCWDCy5EFfkiBzHBAzBAnmKOOitaS2jDYitvZwYZixwBA3csZE8CuG7bv2jYa8hi6Lh+YAIojaZic/09KrlF51ZLpaWwP6y1rYi7whQGHwTBgjEiR83fvVromptm2ELlltnfJBUAn6+3r/AFqrrtUEvqbKQFATYeTAJDEExJBPaOMc0UXSpfU3LSLa3yHtgQNwwSB6H0/vUcJ5tk1KlgE6q7vuMLZBE4uEMMxJXnbPaD2q10uw90qHYJ4T7tsfOY+bmACCSOcGaL9Q6cwsWLQaFRSxKkAb5E/N3MH14+ldXTeIto75uW/EXDA+RiNnBPoef9RrUpb8SZFF1dAfqF5nv3LnlZVyVWAUIhYK8wf9Qx+YoiukN9UDEeW2LTEGN8E5I/H0Iqrq+ohQ+mUBT8zkDJYgcnu2RAnAiiXQmI32iZCkEZJIJHqR6RxVlGTWZBSXJZByfC5QMLbssgiAYUg8hswwP0xVPU6c2UVDsUAmSZgHGR9/pzzWgudWA1Bs7CI2gknncAQQDyJMfml1bQAgFgW8wO2Rn2z/ADrinTtFp7AXUXr9tbd0lSD5bZEi2Bkh4Y72J2/NhcRJrR9NB8NGIgsoMDjIzHqJrH9euHxvDYmWCGf8u3dwsdsVoOh3SluGnuQM9jH1kx6V0nHLtkTtYRkvim+W1t1drHaAcf6Vthicn0k1e+DL/ieLBI2hc8ZM5/Tmh+h1HiXNdqm4FtlAPq/lUZ9AAPxRD4CtfwLh7l4/Cj/+jWLAQ0rLc1Vm1tO1Ruf2UGTntLx/84qW9dt/414UeE/mdAxE7SFZTmZPl75zVa2uoGpKIVRLsS2ZAXJJg9s/mo9XYtpqWuSzhjuljn3nacScx23d67PS43p5mIuUefIsXrKWbtxc7NwZVJ+hG7tMYPrWY+Ib+9yfWpurdULsdsmfXJq4/Q5tLt81wsNwz3xjHqR398Vl3K6QWHkzmlwwmtlodbFhrS4V0IMYB3c7vWRj6H2of1bowQJmSVkntM9vb+1U9Jf24NRXF5K87BdNBtEb7mMYXH86VTWLjbRFt2/3Yg0qcH8DWqX8i3Z6uthBbYup7AgwoHy+/wCvasT1jVB7jbOCZ/P3Nd1/UGKhC0gcD0q58O9M3NuYT3FHOTVPkZpXaL/w50ngkZ5rVP1C3b2WMl3MttIkACR9uST2Gak09rYOP7Vl/jFiCkMQryLkRLBduOJjJ7xmsLc1hGx6nvazcILW7fg3Ng2/NCsdxMGPYEjHrWZTpoa0ud2OYiaq9HdnS6qMwUhQUDEAgnJ+u3dnn3rUaOwABjFdfFeF3zOUalJ+R531Hpz2m3JV/pXXSVKn0itj1LpwdTXnnXND4TkriK42dQ89jUpbZ7DNsfy/OdqnniYmO8VJ8JdM2LduahW2jy4bNxmztkgxAgk5PmFC+h9agEd/Q8VotdeN20qowVhlQTCk9yPf61paU7fuHqkq+hB8PaFbjize3bcrbYNBDQDvXEHBGCI/Bp3QumAXL1s3POpPiMoBYKjCYAESzbRB4AJPpUa6i3ZdHuOpuJ5vDt8qw7kgkKIBMd57UW0mpSTd2qGuRv4kz2nvE01RWORqpbvfYHJ0i2zumoUmwWGyGIILk7T9YkcZJGINDrXTntX/AALBLOG8Pjk7jBOCI2bScECTVrVdc3LbQqGJgz8sFIJxJPM4n09Kt2NVBa+fmaCdsSIEFgZ57/at+KoxXCjEZOTts5rNDbS8FPm3+S44WJZfmKyZt4kcmCJEU/8Aw7abUqiibbJ4luFg7WLABsmXlTJJPY4mBWBVi5ZwlotKyrFmJydoEzkTzz9aI/8AqSKAQHPgqFXefOQMge01zbh/5X6N1Ksv9gj4s0hBhL903GcyoaEBgEAAQQPm5JnbOINXujaHwCBu3BwrFwIYjmDM5Hmznn7APc1Kai8+26wa4dzo1ttwEZyhiIC+nFFtZ1e2yblY9kAgQwUeoEjJOQew7TOrheEZcZVljLtxf8Ru2TaY7mBZjkY7tmYH68QKt3iNNesraVgl7+MSxn2NscQoEe/nFZ+3qLjAm0SzcEQNybvmklhjvMd6s2OrkIqQH2qyK3ZYAwMcen0rTlDCit3Zakt3sqCOqZ31Auw25ZAAOPKcNM9jOP8AaO01oE1Aa8u4AbQbhyNpIBEERjJB+1Yh77i6igHw9QdxMkEbR5xIP+UyfoRzT7fWifEztaSVK4KjMTnPbFWU1JYS6/rvoStO78vYtdccXbgv+bKSN5iIJy2SftifY0S1hPibuBdto5UkSH4YwOzA7vqD61n73WryMQ4W8zgeHFtTmcydu6Rg0U6QGcC5cJNwzLNzk9vT7YrnObnySNJKPmVOr9P22LvhpLXIkDvkZ+2TU/wxpblvThXAUyTHfOc+/wDxWi8P6R+/eqHUdYqCsmQdrtdsnAMiJ7gc4+sD8Csz1DqBbA/SndQ1ZuNC8UX+GNFaW2129bV5aE35QwJJjgn/ACyZAINdIpywYbSAui0+VJ7MDJ+vP4rS2tWbklSo7RlZ+bb6xPI98Yql0i611byXbYVhadrbKoXzoCSIAAKkBh6iBEZBofD2lvai+LasVgHewiFSfMYkT2gev3rUdSXCMXxBPX6rxVyZUDaPp/yZP3rPtaG1iWg7oA4+/vmR9qOfF3RrKeEmm3wpKtvYszGBBgYUwH4AFNudEVLVoLudrrAERlWBCtBXkbWUweCp9cVeHLU15ElJJWZtep3FxuOPelWh1GnXcdtsBewAH9RSrOh9S2gB0/QPdcAAknP29T6CvSek9J8NRU3SumC2oAH/ACaJ+H+4rkbK72sYFZ/q/wANC/cDF2EADaI9ZyfvWpcdq4BFQATpvRxa+UZ/WiyIBUwE13ZQEDrisd8U9Ga8wIgAD7nP4/Zrasn2pi6Pd2oDx2/0+5bMicUR6f1Dd5W5Fei6/wCHwQcCawfxB0FrZ3LyKoLVrTByeZIEme3cRV/VdPJQr2jtWf6J1ba0PzW+6ffW4BFAZXTaq5bOxtm5uHYeYn7YmMT755ox0PpW+d5JUKWP+70+xmau9S+HkulS0Yn1nOOZj9KbZ/8AbWhaLiWBtqYxwSJk57/bFVaY5aLxS4bBnQtMFuFWRWWSEBmR33ieDGPseZqBgA3iMJ3tu24k+gjvHlH4qO31QLvN0GbIyYABJ8qr/uMSZPY1d0HxLZd1HhkZCg4JBOPT39a1JRuoLYjurkwfb6Owtsu2DcgsRliB/k9YnOPSr/XempbtC2q/x1CM0HhgolR243ZzJAyOK0WocBSwiVkj0xmsxa6hauOzB9quoD23B3ggyCrAHd3xz7mkJRTaksPmXS3s89CwdLabRm49kXLiEIzIxW55iQp3QV2gleREZqha+HHFsBWAP3H39R60T6H1G07lElt2XuOsAhY2gKJzx+taRDIwAfp/bmo2nsqQknzdmHv6TWW7TIW8RSD5v86gjOeTirvR+lW7NjxD57l47EMTCgGYEct5hOTA9zWscj/isv8AEaG7/DX51G63kgMB/kJEQQeDjnmkJKEroU5qr9Cb4V1a22h1DQ0iVkjkCCZII7gR8wFXtLpwueR+4/8Aqg/TuoJ4ii45W6QN6htyrHaRgFjGBIEVd6j1IIK1NxaWlEd3ncl6h1EW1IrGanUvqHgcVzUX21DwDitJ0fpQQYH3/fFcyFXS9EVVhskiPz3qHX61bKDTs7BFhhABYGSRyM9v5Vor1sgYrD9Tslr7EEEiOCJ78+/P6VpMFzpnUUDna7HcpTziIBxwJM+kmPrUnSDc0obCl2MiZIgEZwR3P6j0oG9qLlsnncJ984/Wj1y2zsIUsQQcegILc+w/StwdNOzM8rCFrurWmbe7OrQcJbWIIjgEjt39Ktr1YMLTWiVW02BOTu8sHnkY9KzWiQhhPHeataLSFbZ5jdAPrsM/1FItp3qYk7VUi3eAdiyyoJmN357esmu0Efqe0lTIgn/Kv259qVHovYJzrc9d/SnhzFMinW64mxKD3mukA/WuM/amg0A78iu7qYDNPA+9Ac5/+qsAwIz96jtHM+n7/vUpqg6LnoKG9T0u8HFET9q4tvHNAeY/EHw+R5lGaq9D6w1ttrV6h1HSK4rzz4j6DBLJ2oDYaHqAdcGqHXNH4og9iGH1HBrIdE6wbZ2tW86frFuDmgMXrT4im1cLQrnaJycHucR9eMUR6P0d2W15FtqmeSWYgyGPp6xWgt/D6k3C5Vtx8sCCO/59/YUW0+lCoFHAHc5qJUVyb3Bmot4I9s+lYbqfTv4pxHG0gkQWmZ9sHIr011BFDdZ0G3dYM847AwD9Y5qkM58N9MKorT5iJPb7Vp7Y9au27AAAGPtSf2FUFS6pgwSAPesn8QHcxBG6IiOZM9/SK25YDPasx1nXW1O6BuiJ71CGatstseUR3JioCz3mAkxXbdtr7+1bDo3RwoEiq2EiPo3SAgBIFaBUEYrtu3UkCKhSsyj2oT/6LbVnYCC5kyf5frRvZSVPWgM3q+hW3EMMevBrur6ZclDauG3Eh4JllOCPefQ4o+1v70gtAZ8dFT0plrobB1K3GFsElrRkpnkgcAzH4rQvapIKAFHpaeg/FKi/h+5pUBY305jVYXacHFAPkV1m/FRm5TS1ASmnh6rs1MQkmoAhbOJOJ/f7+tcDZqLdGJpyuKoLApx/cn+1QbxTi8SeKAfdK5H8uKpazQhxGM0/xDM003KAwXxF8PkEsMUL6P1ZrTbWr0y/pw6msP8AEXQ+SORQGy6N1RXUZGaKKQfevH+mdUey21q9B6V1hbijNUB9nE4gfQc13jNVgZ/uOKcWmgLBIPEVWvmBMio3cCZMVmeu9dCAgHNAWuudcVFIBrH2EfU3BPE1zR6Z9Q8mYrZ9L6eqR7UIS9M6StsCRwaKN7UrzeZo7GR+ahe5moUltvFS2zNUxcpyPFAWduaZcEUx71LxJ9KAkDCuT71FuEUvEoCWfemzUfiUg1ATTSqHefelQEjf1phpUqA4KcTSpUBF/epNN81KlQE12uE5H3rlKgJdP/SmnmlSoBKcCm9jSpVGaWzHDih+uHlP1pUqpk85+JVAbA71Y+G3M8mlSoD0fpp8tWhxXKVUAjrJ8tec64zcz60qVAbH4fUbOKMjg0qVQFrWfN+P6VDqOKVKjA0c123yaVKgJo4pnb70qVANNRrz9qVKgJCM0mrlKgJDSpUqA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6" descr="data:image/jpeg;base64,/9j/4AAQSkZJRgABAQAAAQABAAD/2wCEAAkGBxQTEhUUExQUFhUXGRwYGRgYGBseFxocHB0cHhwaHh8aHSggHR8lHBwVIjIiJSkrLi4uGCAzODMsNygtLisBCgoKDg0OGxAQGiwkICQsNCwsMC8sLCwsMjA0LCwuLCwsLCwsLCwsLC8sLiwsLCwsLCwsLCwsLDQsLCwvLSwsLP/AABEIAMIBAwMBIgACEQEDEQH/xAAbAAABBQEBAAAAAAAAAAAAAAAFAAIDBAYBB//EADwQAAIBAwMCBAUCBAUDBAMAAAECEQADIQQSMQVBEyJRYQYycYGRofAjscHRFEJSYuEzcoIVJJLxB7LS/8QAGAEBAQEBAQAAAAAAAAAAAAAAAAECAwT/xAAtEQACAgECBAUEAwADAAAAAAAAAQIRIRIxIkFR8ANhcYGhkbHB4VLR8RMyQv/aAAwDAQACEQMRAD8AIiyfSmDTnvRn/C1E9mDQA4aY8002M1ea3XDbHv8AigKYtU+2B2irYA9Oa4eO9AQxHrT7dmeacKcG7VAMKU17R+tWBSDj9zQFQJ/el4ZPrVtrn0pT71QQC0feqnULwUVc1Wo2jmsL8S9biQDmhAb8TdYJJVTVb4e6OXO5hUHRuntefc1eldL6WEXt/WoCvY6YNnGf0rN/EHRpBwK3RFVNXptwPFSynj+lvtYuQeJr0XoPVdwGaz/xJ0WZIFAek9Qay+1qpD2PfIHepEIms90rqqlJLAATJJwOKO2rkgEEH3FAS+H7zTGUHBqXxJprgmqCH/DKBgc/v1qLUOltS7sFVckk8VNeubAWYwoEkk4AHJrFfGHxCjWkVGBt3lJLRyAYiCJ+YGaA2toqwBUyCJB9qG29YrXntbXBQAyR5Wn/AEmZMfSq2l1DLoLMH+I6qiEEEAtw0jEBZY/TvWU+BtQLmpJNwNG7aDu3GclhiBPoTMTUKj0JUqt0zqNvUBjbJOxtrSrAg/cTwRTuoO62nNv5wp2zETGOcR/asf8ACHWbi3ktOfJcE5X7K2B34nigNvcb2JpKk8r9oq0TTFB9ooCPwx6fpSqb980qoDT+nNQ3LQ9xVkL7j81FcH+7+dAQ+BA9f51Ddt/WauW0k/1P/NTHp6R5mz+KAEKnrTHt9qsX7OYGfftVc26gG7acqYpba6UoCNppj2mjDfepyK4WqAhW2fp/OumFEzT2bGaz3XuqhFIqgpfEvWQoMGsHbDX7knj+dO1V9tRcgcTWm6T0VlKlVUkDIJHfuRRhB74c6aFUYrR+HQzpGma0rbgFli3aJaPt6CicmpYGuh9aQWKTalQQpI3kSB+/v+KZqNWEjdiTAgE5ye3HBzQFTqGjDDisD8S9AHhm4J3BoGMcT/f8V6Q7VnPirTWCghi105KyQoGMYHpnvk/hYMV8OdTAbw7vBx9PQ16F1jrq2dNbtW0Uu6g+KYLLBBJ4zOR2jNeZda0Cq82pGJIPr7VJ03Xb4DEyPfitJ4onM0lv4t1C4i03uVMn/wCLAfpW70d4siMQAWVSeQJIB9688HTfEIYsDHuwn6kIa2+j1I8NDkeRZE8YFYSpmm00Y/qfxLfe1dV9uwgggLEoTtic/f61nW6p4lu3adF8O0AFAUYYxJPMyQTHuak1mlcA3VvBYkhSWj3EbSDPoZ5g1Ru2G8JSylN7l1AjaVIgNEzAIYAz3rQDdv4nvbAgZCqghfIJGCsg9jtJH3q1/wDj7TKNQ20AAWy2eZBCjJJjDNxWW0BKsdw3KDt+84I9v71rfhK9tviEgMrA5zAg9uJMVimmb1Jo0vxZfZNHeIEeQifrj+tZb/8AGp33bzsoYqqlSQJUktxPEgfpWg+Or5/wN0AGW2KveSXXA94mhPwWot39YgAAVrYA9I3jtWzkbzxcdhXEb2qqmoH7FTW2BqFHlz7/AKUq4R+5rlUB4q1NAIpzP7fypjXD6VLYInY+v6VC14+5qS6x71Erdyf5VLYJJMd/xTNn1/FOL/vFNLH1FMlwca39fxXCh/Y/5roPuKRH0pkYOC3+/wBmnFB3NNj3FDepa4IDmmRgr9b6gEByK8u651Nrz7Vq78TdaLttUzUPQ+k7rikn3MAyCM49fetxi26Mhb4K6YGBkDcpyPbsfzNajRXQuoaPkgA8R/3TOJhRH86CaXUXbeoCxB2tL8ztPlHsNu5scwv3l02o8MO14Fmja3lgXEJ2BxmFyZgAfLz66riaS+Pk2li2aT4hP8IhZB53T8oBEk8diataDUh0mCTGP9+MEegNBbOue6z22CqpEAzJJEMSIBG2AVkkZ9poZ0/rw86WRdNtGO5mBUKSApUeWQAc5EiYzRKNZ+3n/RKdBjTarxGXUFQFQFJgQScAHJIO5toEx5p+nPiW+x2hYCqyksolpmNv6iccH3FUbKujOUMbpa2piLocFtrSCDImPXaBIptgBWBlSLgN5oJBE4BGeWgmMd/vqSqk1y8vS+/2VK3a/PrQf0d1nQ7wFYEr3g8QR7EGfvQbW9I8csBdYBcHaIMmRM/Y49p9KkOpa2LrTllAttmCAJQgesEz7g+lQ9GvvaaGcXDdcqYJMNMqeMDaT9yR3E4lG23sRKkBOqdGe24km6xEwcBgDEYgTjMVleoaB7Lb4jPFekPbNzV/MNwYKrHIQgwbQHcCTORzOcCgnxbpmcSAoWCSpPmVpA24mSCTPYbT7TNNBoodA1qvhv51utFZRkAjj9+teRbWstu98j0rc/DfVwwFQyFtb8J22UhZWe8Bv/27fvFU7HwXbAAYu2I9APoJxmce9aqw+6D/ACqe5bAOMj1qZKZPp/wXatiDubPJwaLaXoVq2ZCGQDmfX7+1Esen60xAfT9aAq3+lWrhXeimD5d0GPcT3pum6LbQ3CASXbcSc9gPxAq9A/ZqwVxzQA46eAMfyqdAvtP2q1bTEEgD7cz7dv71XP0OO9Si2RtE8/y/tSqQ257frXaULC9y/wC1Vrt4n1qe7aYeoH3qrtPqaZGBhJPaoNTYLo65UMpG4YIkcj39KXVzct2He2AWUSAZ2+5PsFk/aqn/AKgBpBfuELKmSPl3TtxJPJ9T3qxWch7Dfh9j4YRhDgkAYIgfTiqvxVqTa8I7mDbp2q0EgRkwcgcQZBmgqdZV/DGGWQyNyxJMCdo8m2DPOVP1q71y6HvpG3dbz67gSCQR6fL9ga6vw02lEmqncjT2LqXButz7g8g0+4kAk8DJP05rJaXrtu3fCSoN0LILGFY42gfYH70Y1vV7aKylk3YG0kTDYJj8fmk/DTnUSJ0slTRdc8XxPKF2k7RkEqDAYhoORBiMT7VkPijrnKg03q3Uwggc5k4zk8x7RQTpeja8+5uKw1RbstdC6S1xt7d/WtX07QoLjBh5QSHE7dizlpJn5YPf9ak/wmyyYwYnHJjMCMyRj709teoFu4zgBmyCCXmCdsNIJIBEs3E9+d+Gq4n9i8qBXSrhYXro2w7EmHmUBaSAe30nAGKm6pqCF06sjhTd8pwYTYCCABiW2+mUq/Z0So0hgqsf4oG4BCQCgXsxH75mqrFl1doFkPhvvAMjeIB74BhT3571tKWl2/LqZbXL1LJvjxDqCVt27TDJBOxQ4CptiZIER6kZFCo8R7t60ALLsXdQfMSwIIMR5io3QP8Ad3ib9nVbgzgKbTbjqQSJYMu3ZtHzbiYDduTHePS6LwbLqkhUcXTkeYEbNgxyApb+0isydtW2zax0Qur3zaTTgCMMFefMp7x23LviDPzSDOQ/qGsCW9P5WddoVSSImCGkk5M8yI96ff0XjW7UwyFmcHghhtUJAAkFdp7yZmKi6h0e29x1bbaXczB0C7pOCCO4H5xiK0tblcV9TLqqb+g+/rkF3UKAbjiRbBBO0TDQI/0wscjMYmqnWbLmzplUDxN+xQHkbtolSeAQc5wM5ojc0RtojN/1tpRmjDeC20tE+YkMBu7hRwBXL2mkaZUACNeuctxcUQW5yu3P3PEVEnFW3j2Dp4rPuQ6cXQpmbr2IG9mmCV7E9lkyeYyZjFl7ouh3tEAeK5Eky5EFYPG0ST9TUD6lBe3QFtkbSpEbgZQvJzmQffB4pmu0ptQvmcIxti1g+IdzNvgiPMm1jOJERWnwqntkqy8eQP65oJCAw5YsJHCgQQDPpPrxWXs3G09yP8s16XpdGTalm37nmZnYQvyfWD9wAfYZ/wCIujggmK5TrVggY6D1cMBmieg1TNqriG55AvlUAe2Z2yZ83JjivKdDrmsPB4rTaTXuWtOlyGJ4Cg/bPtu/ZqJRe5La2PSgPdv39qW0D9/8Ul1aESDIIx9DVHV9WC3UthJDAZz3JGIEeWJOe9Yarc0rew7q17w7LMs7sBQMmSQCQI7AzkR+tc6Z1BHtjcx34DSIk+0eU/aM9qy3xj1dzfFmyiu0DABkz9I9R3jNW01tzx7OmuGzt8rO1sMFUhi0AkkkBgomBMnFdX4a02kzKlmjVsAR3n9aG6TqIe7ct7GGz/NKw2YPBJEH1iavXbu3Ix2zwO384oDZ6ha01w+M8f4hzEhjJztiB5RuY8/mBmR8HVHVYc6waJWX0rlQlh6muVyo1ZojdVh61HtA96y3w911bgEmi2l67ausyoZZOZBHtInkTVog3rt9haZslQPMAAfL98H3oHpbqva8MICjIQVIwBPEH7+vNHuourIyvIDCDtwR9I4PvXko1zW9Vt3eS25AJHAnPGZgRXWMm40YdWGOn9II3LaAO1wBlmuADdIiICg7e45HPZnUr9yypc7THlWCwMRyWkZ+nGczVy/1QjUeIhK3GBG1O/DA7RkkLK47D2q31bQDVWwzFkDeZpAnkhj7TBz71dlvYa6KgD01PEvLdKgHaQfQjv2OSWIjHFS/EOpFu6zhQCRBnPYCc+0fcUQ1Got2rK21iAZDA5JHeR+KxnXtebrESTUdLKLbapgy9eNxpPFb34e0EKDiImhXwv0kNDH0GP3+8VuNPbVB8m+B8skfyrDWaLZQe0t1zbL7RbXxHMfKJAGTgEz+lD9NpLi2W2FfGsg3LQwwZF8hkYJMM22OTVb4dkHU29S1yLwVVZW82NxP/jJXGBg07T6Im5cR2Ny4RsDldqAYbcILbmMrHEyeK7JaYpyXoFbdIIm0LZt3LhYeIihpJXzGF5EEEZEe2aA63TjUm7vYB7Z8BUP+1juaTIn5QIA9O9E7OsuDTuFIa5aUXhI8jhTDKR2bupwSQPeo7GnsfwTauKLxJe6pYsdsjHmOTGecZnHEbbeil9e8laSzfwWW0ngacFN124UVHzDAgCDkxB2nPrEyTNVr6rPmZnB27lCmFIkgk7gDEnHH1xF3qept3EZ7afxA21lD+RimU2+aJiAe0AepJj1LKjsybWtiMEeV4E7xPYwcjGPpTSnLSn8/Wgm61P7fcgtahvEFvemxfOrLPmLHna0kZDAiSPc1BprnitfDOjgyyq24W3ZiSQCRuCsBx37xVtrFlXNwIWm0jIJMgOcIfQA7zJ7RnNVxZItOLgO9VLo48wAUkBcnMqTEHmKkdOrfGeZrirK+CNtU91bhu3EILkLbK83FUZtmRs5A7ggx3NX+nadrlyyGbaoMBRC+EQpbYO0NnPPzc4qrdAHhLbydhuEMY8pIB75JKD3/AEqLX291y14bsq3lVwo/yMhhoPPlgkfcZmaRUa2z6kk5Bu3ol2uX/wCqi3HssVMKFEoGX5WIMwc5HPFQa64kCwHlyFvM5gMxOZk4gKV9vm96Dou5tg8RrTAEOzE3TJjcIQzxxgQY7Vc0umW3vDAObG22jMAWCuTODwogbTyN5E5qxdS4kq2Elaxd7h3RalXtztKMG8wgAXBnw3wTkKCDOeKfrLYdaD/DupW54gJJKgklolTuACyPafx37HgMd65T3vGegPOviTpcS0cZoL07XlDBr0rrGgLqYBNeb6zRttBCEZbkQRBgTRGWb7oPWN6jceMfYVL1DqjFk1CoXKllT/IoPGS2OACARXn/AEnqJQ7TW00XUFupZsswgAfNPlImTg5wT9e9dISeUtyNK8jdfr2XU3b6h1ItpJdD80SwE/8Aifr9KB2tTqLlwMRcA+bxdp2j0JABEEmP/KtH1HQ/4m46hzuUKdzblV1jFseYqMMYgcrnuaXSbO229tt0XWC+Y+X5Wgc+pA/8hWqbdPG422yR9c69cbTI2xg73GUAE+aN4BBgGGIB7GjHU7QuX7O7ZFvgCILSD5iTg7v60L66zrbS3tCmy/iLEApAbgckRkme2eJqt8Jahh4ly4UZE8io8FmfO5hu5ADccSRxWopf9VT7sjw7eDb3LgJMD9TSry/Wdd1z3HZbkKzEqAQAFJwI9hFcrg45NIqaTVXNNc2tMVs/hzqA8Q3ARkGZ4gkY/MfrQv430yoASPmMA9h9ffn8Gsv03qJtNzK0hKmGrPYtSN6xMGsjqfhhbdluX1BO8PnaIIMKAcSAZOeewBq70frgdQJqx1ZmZVKcg4yY9pj3x9CasaT2wQFdXlbNhkYC4lwAusC4wALBvXlTBOfN3qb/ABpa0RccsSCSxJY5nGTntUWoJhg4EsVPfyx29O7j70K6nrgPItdJzxVGNPFdgHqOqZm2L78Vc6T0ksBiZJ+giP580/p+kZL6SJJIwOWnP9c8cc1tekdN2iTEkzAMj0GT7QK51UbaNXbpMi6HoHtgq2zbMqV98wRHb61d1t0xtDKpYGCTnjsByZI/PNX4xQL4itElPDP8QCSZPDECMc8KaxFNvGTeOYKNt7lpvMqOmRKx4jLMEbTyfN2JPtE1c1rrFsif4tpL3iGfOfMFUn2XHtPaaH/ERFt9O9tyi3Qw287WDbXiMwRtP59Yo7cvaZ9qoFKW4NsBSBDDkiD3g4Bn8ivRSfDB7dchPNyRBq7Av27bB9iFzafbgErtKvkeZQDcwcAz3zVPSWbVvUtqbYQqA0KACY+UTuxnJyJmO3Db2h8fUXCbxXT2k+VF2qkQGUSNol9xJj74in9PsWmIa8FF/KpcYk29wHkLr3AM+kd5wKRTcnKk0RtVV0ybV9PtHW3AYa1bHiW0UkKJUEqQvq5b6j60P6X4dy1eQi3cUW22HzDaVytvcpwDgEDGAad0i2W3PqXZLoDM7A8wWhO4Cy0SM+h4qDT6G0li8gGQgbcvlcbeU9WLKSAT9orkr3pc+/6OmOr77yXumFRprly5HiXWCs4wLKKIW2sSUBbbniAJzzdj/wBs1q8JRSty27HzG4OVEfMCOYwD9BQLWaS29o3UUi4WBiSFgAc+sg/aPrS11hdy3AWFxVVCHMgwFjYD8mA2BjAgDNaqaj+fwYuLd/H5DfU8nTtaMDw5xEH/AFBp/wBxEn3oX1p7aXgdyi0TbBVeLKRDqIAkckRxPtmPS6RbdmwhJF3/AKrtnG84TOFAUdozJoh1Da6o4RfOm5sQN0kEkepAH1zWJJtW69jWqsKx2otG5c8WAQGO26rDw1UEbZYcQggggHgCZqFtXbuvqr6gmSEDA58PcdzciABP2ArNXLVwuxtx4CsGYLHIULmBnIo70m2FNk3SqhArTuKlzHEgiQeSJ7VpTlOS276kelLv4CHQ9Tsi00ssb1YkGGbzA+25TEjmR7VpLBmswl9WvtvRVKscgiGO2VhRG3MGQORWl0lzGYrE3b5YxgrjSRMyj0oX1HpYfAiTiihagGn+NLLXbltBLAFQXHkMHJUg/aTHNIRuVHOTpWYPrfRmt3Hj5RlT6+3tkH9PWl0HqG1wTyMfv7TWr13S7t3ZdKr4dx9qMglSpI2vjIEELn/TGcTjOtdNbT3T3zMjggnmtySTuOw9TW2zeU2yGVckqSFYk8AbZxO4+hziM0a0WqNrVedW8gHlJMS0QwHHoZHMVi+k9UkAtnaZ+n0ot1jqqs2nuKZZVKtwcbxAxxy2feq3au88gt0q9Qj4t1dRZvEMGvMAgeADDAGQ3AMjMZBB9TWct2bli4tq5b2MLi7g5LQJmZ9IzI5rV9T1FzUWbty2SDbZRuJG4lcOqgSwIUnzY+bHsm0e6zadyGIUjec3IkwGMAwBMfX1rc1l5u/p0JeF5GcX4WY53Nkk4AI57Z4rlHV68bfkVyAOwJH7zXanB5d+5nPn37BDr2nFy06sMEfWI4NYOx0C6RJQge/cfTn9O1ejfEmvaxbDpb3ktGTAGCfucQAPX2qXpzi9ZS7sKhxMHMHgifY1575HWuZ5Tvuadu8VpdB8QKyAE0T+IOkKwOK8z6laNtiBWkyNGm631tflXmq3SbLOGuEbgvIBgx3b6Dv/AEyQD6cm9s1vOlWzbs3CgWVUt5hOO4iYmCef71uOXbJRP1UqLtgWmBfKvgeUQrL+ZPv9s0e0uBHb++T+s0I6ZdVwH2rILZAEkuFJMjvgL/4j0FGEb2qTbpK8YfwSNNuVVuvkmu6iBFYvpXhb2Gou3fEUndcDEz5oB2sNu3ny4+uBR3rN1lCvJCqTMSD/AN2M+X+vtQXU9OWwP8S9wvbZo2jyuGcSBMFSCJPHFZSdXnB1XsWtJo97XXvMBa06hIAMAsfIqAzMptJ5OR9puldNbUeViyvbE2wTh1TO0hsgHAnESDBBqv0tBe0l13MbrggTEsMAv2OFSB9KluXja0zXoDPbKqRMKBcO08dxx9vpW4xxq09eYb3WrpyBPSrrPYd5HmYlF2+ZypG4mTEEkgKQciewqfXp/B8XczbYdrJEZYx8w7AHIifQjszWaVrJtErNsrCKZ3L3BPpM984JqzrkCFnS6rJ4bKxKyQxwoK5wzEeb+9bjoy6awZblhXzIb98PYEj+KSZAiNokAj7xH096j6lbS3bs3EbKlVuK8GNwHnDAAkAjbBnkRUK2btu3buRttsGRV3SWCCDuzEdp5+tE9ay2vDk+JbugAbQBG2IUiSS2ROf1mkVBJ0skbbyyppte+8hHA82BwJjbtPfIjPYgc1X0yC7qramQxY/9wHLMQ3ou7E+1XupdKtJcQhQwuEK+J29w0zgxOe0DvU3VtBbsoLumbzEhVO85JPADGNxP8zXNqVbY8y4pDNaQb262k2srsbcd6KZ+/JJ7QcelaDT9Ps3WUD/o3VUweFG2ConMAqcdprGX2dHT/ELbTxBLhCdrzJG5eAWABIQie+cUct669YS8b5VnRZUW/lgqAu0/6fMCPv8AQJtco11/RpK92WNXokOoRraqLSgqU2+VtnseRBz7L71L8Q9Ks3b2mYFls3FXfDHaEG4sInExg8iV9KA277izuhVRwSbm8BFJMqACSZJJwCoHr2ov0DXB9Oj3E3Q7Inox9QJg4lYOCa6vTJ14dXZzSaVzuqKyapPFa9bAKKplNsLjg5GfTuc+s1qf8TbLE2z5TBA9PUfmRWY+Hem77r2nHkullCpuXaD5vUQQduMiJnByS6am1QM4x5uRGI/SufiJpK1RU0+djOofEaI7IDJWAccGJ9fpQj4R6dYt30KAM5cbZgxGYyZ7UE+K9MLOoISRuG8gmfM0z/KfvTvhjTG5c3loVAZHc7hA+nc1lUSSuLR6F8VEDSOu6IXaETBXzBSV9Bt38AyI9qwnVehtbsKCIUyyKSTtkAlfY949/rR/X6hvIMRtMBfUEkYECYBHana7r620uaPw925IdpnaSDPGFImfuK9E1Gct6/05XKEMRvY84ew1sBh/mzHt+80T6fqTdttbKqSIZWjIO4AjHIKk49QKl0+nXZdAnywi8mQBuieJ4x2oSC1h5HFcGqyddz0zpWmVLSj1MnOc8/b9cUG+IOqFSQO9UtL8TDbEZoffu+JuacgE59K1LxG0ZUaKQs3X8wEg0qktkAQQJ9q7WVXbLbPTvipS9rYsA8nPO0T/ACB+pob0HWtYthZIQ4g5Jkz378/pVj4i0Fy/pvEtG06AB2y4ZcAg7QpmM8HkCsM+sUILYXyAkhj8zMfmdvc+k4FbhJwWV/hZJdf9NX8R9WCgivPtRZN5iw4qS/qmvPA4rafDnSFC+aIjM8ZIAn7muaVukWzz+2j2mn0rU9I6qHic9qO6r4dtNprnzbjJW4eRjEf7cZ9Z+hrB39K1hpRpgAmtvw5QVsy5Rbo9M6fYQDyiJyef2PpV9axfw/10GAa1+n1owZGCK5M2sgTrjlL6BiSGAAWW8rZkxMSQV9ePaKo/EJIJ0xRQt/zC4GYhiudwk8qVg4XnjNS9U1j+LcDW3yxYMFG2CIJBmCfcSPU9qj1t1dmmt3CfETfzyguEEK2cGAPwa3JRSw3kqcumxU0l97CiwoV1bzQTtYEQCQYMGCORFSXdUCX06Bobbve5BcrBdVAAAVQfyZqTWOtxURCgK5DeUST8xlucbfsvtVi3qxfVrN1vNbAKMOQD8yz6cn7Cn/Fi7xuF4nKs7A65vuje24WtxBbxABAwEHlmd20yOBj3NPW2r6XCWDCy5EFfkiBzHBAzBAnmKOOitaS2jDYitvZwYZixwBA3csZE8CuG7bv2jYa8hi6Lh+YAIojaZic/09KrlF51ZLpaWwP6y1rYi7whQGHwTBgjEiR83fvVromptm2ELlltnfJBUAn6+3r/AFqrrtUEvqbKQFATYeTAJDEExJBPaOMc0UXSpfU3LSLa3yHtgQNwwSB6H0/vUcJ5tk1KlgE6q7vuMLZBE4uEMMxJXnbPaD2q10uw90qHYJ4T7tsfOY+bmACCSOcGaL9Q6cwsWLQaFRSxKkAb5E/N3MH14+ldXTeIto75uW/EXDA+RiNnBPoef9RrUpb8SZFF1dAfqF5nv3LnlZVyVWAUIhYK8wf9Qx+YoiukN9UDEeW2LTEGN8E5I/H0Iqrq+ohQ+mUBT8zkDJYgcnu2RAnAiiXQmI32iZCkEZJIJHqR6RxVlGTWZBSXJZByfC5QMLbssgiAYUg8hswwP0xVPU6c2UVDsUAmSZgHGR9/pzzWgudWA1Bs7CI2gknncAQQDyJMfml1bQAgFgW8wO2Rn2z/ADrinTtFp7AXUXr9tbd0lSD5bZEi2Bkh4Y72J2/NhcRJrR9NB8NGIgsoMDjIzHqJrH9euHxvDYmWCGf8u3dwsdsVoOh3SluGnuQM9jH1kx6V0nHLtkTtYRkvim+W1t1drHaAcf6Vthicn0k1e+DL/ieLBI2hc8ZM5/Tmh+h1HiXNdqm4FtlAPq/lUZ9AAPxRD4CtfwLh7l4/Cj/+jWLAQ0rLc1Vm1tO1Ruf2UGTntLx/84qW9dt/414UeE/mdAxE7SFZTmZPl75zVa2uoGpKIVRLsS2ZAXJJg9s/mo9XYtpqWuSzhjuljn3nacScx23d67PS43p5mIuUefIsXrKWbtxc7NwZVJ+hG7tMYPrWY+Ib+9yfWpurdULsdsmfXJq4/Q5tLt81wsNwz3xjHqR398Vl3K6QWHkzmlwwmtlodbFhrS4V0IMYB3c7vWRj6H2of1bowQJmSVkntM9vb+1U9Jf24NRXF5K87BdNBtEb7mMYXH86VTWLjbRFt2/3Yg0qcH8DWqX8i3Z6uthBbYup7AgwoHy+/wCvasT1jVB7jbOCZ/P3Nd1/UGKhC0gcD0q58O9M3NuYT3FHOTVPkZpXaL/w50ngkZ5rVP1C3b2WMl3MttIkACR9uST2Gak09rYOP7Vl/jFiCkMQryLkRLBduOJjJ7xmsLc1hGx6nvazcILW7fg3Ng2/NCsdxMGPYEjHrWZTpoa0ud2OYiaq9HdnS6qMwUhQUDEAgnJ+u3dnn3rUaOwABjFdfFeF3zOUalJ+R531Hpz2m3JV/pXXSVKn0itj1LpwdTXnnXND4TkriK42dQ89jUpbZ7DNsfy/OdqnniYmO8VJ8JdM2LduahW2jy4bNxmztkgxAgk5PmFC+h9agEd/Q8VotdeN20qowVhlQTCk9yPf61paU7fuHqkq+hB8PaFbjize3bcrbYNBDQDvXEHBGCI/Bp3QumAXL1s3POpPiMoBYKjCYAESzbRB4AJPpUa6i3ZdHuOpuJ5vDt8qw7kgkKIBMd57UW0mpSTd2qGuRv4kz2nvE01RWORqpbvfYHJ0i2zumoUmwWGyGIILk7T9YkcZJGINDrXTntX/AALBLOG8Pjk7jBOCI2bScECTVrVdc3LbQqGJgz8sFIJxJPM4n09Kt2NVBa+fmaCdsSIEFgZ57/at+KoxXCjEZOTts5rNDbS8FPm3+S44WJZfmKyZt4kcmCJEU/8Aw7abUqiibbJ4luFg7WLABsmXlTJJPY4mBWBVi5ZwlotKyrFmJydoEzkTzz9aI/8AqSKAQHPgqFXefOQMge01zbh/5X6N1Ksv9gj4s0hBhL903GcyoaEBgEAAQQPm5JnbOINXujaHwCBu3BwrFwIYjmDM5Hmznn7APc1Kai8+26wa4dzo1ttwEZyhiIC+nFFtZ1e2yblY9kAgQwUeoEjJOQew7TOrheEZcZVljLtxf8Ru2TaY7mBZjkY7tmYH68QKt3iNNesraVgl7+MSxn2NscQoEe/nFZ+3qLjAm0SzcEQNybvmklhjvMd6s2OrkIqQH2qyK3ZYAwMcen0rTlDCit3Zakt3sqCOqZ31Auw25ZAAOPKcNM9jOP8AaO01oE1Aa8u4AbQbhyNpIBEERjJB+1Yh77i6igHw9QdxMkEbR5xIP+UyfoRzT7fWifEztaSVK4KjMTnPbFWU1JYS6/rvoStO78vYtdccXbgv+bKSN5iIJy2SftifY0S1hPibuBdto5UkSH4YwOzA7vqD61n73WryMQ4W8zgeHFtTmcydu6Rg0U6QGcC5cJNwzLNzk9vT7YrnObnySNJKPmVOr9P22LvhpLXIkDvkZ+2TU/wxpblvThXAUyTHfOc+/wDxWi8P6R+/eqHUdYqCsmQdrtdsnAMiJ7gc4+sD8Csz1DqBbA/SndQ1ZuNC8UX+GNFaW2129bV5aE35QwJJjgn/ACyZAINdIpywYbSAui0+VJ7MDJ+vP4rS2tWbklSo7RlZ+bb6xPI98Yql0i611byXbYVhadrbKoXzoCSIAAKkBh6iBEZBofD2lvai+LasVgHewiFSfMYkT2gev3rUdSXCMXxBPX6rxVyZUDaPp/yZP3rPtaG1iWg7oA4+/vmR9qOfF3RrKeEmm3wpKtvYszGBBgYUwH4AFNudEVLVoLudrrAERlWBCtBXkbWUweCp9cVeHLU15ElJJWZtep3FxuOPelWh1GnXcdtsBewAH9RSrOh9S2gB0/QPdcAAknP29T6CvSek9J8NRU3SumC2oAH/ACaJ+H+4rkbK72sYFZ/q/wANC/cDF2EADaI9ZyfvWpcdq4BFQATpvRxa+UZ/WiyIBUwE13ZQEDrisd8U9Ga8wIgAD7nP4/Zrasn2pi6Pd2oDx2/0+5bMicUR6f1Dd5W5Fei6/wCHwQcCawfxB0FrZ3LyKoLVrTByeZIEme3cRV/VdPJQr2jtWf6J1ba0PzW+6ffW4BFAZXTaq5bOxtm5uHYeYn7YmMT755ox0PpW+d5JUKWP+70+xmau9S+HkulS0Yn1nOOZj9KbZ/8AbWhaLiWBtqYxwSJk57/bFVaY5aLxS4bBnQtMFuFWRWWSEBmR33ieDGPseZqBgA3iMJ3tu24k+gjvHlH4qO31QLvN0GbIyYABJ8qr/uMSZPY1d0HxLZd1HhkZCg4JBOPT39a1JRuoLYjurkwfb6Owtsu2DcgsRliB/k9YnOPSr/XempbtC2q/x1CM0HhgolR243ZzJAyOK0WocBSwiVkj0xmsxa6hauOzB9quoD23B3ggyCrAHd3xz7mkJRTaksPmXS3s89CwdLabRm49kXLiEIzIxW55iQp3QV2gleREZqha+HHFsBWAP3H39R60T6H1G07lElt2XuOsAhY2gKJzx+taRDIwAfp/bmo2nsqQknzdmHv6TWW7TIW8RSD5v86gjOeTirvR+lW7NjxD57l47EMTCgGYEct5hOTA9zWscj/isv8AEaG7/DX51G63kgMB/kJEQQeDjnmkJKEroU5qr9Cb4V1a22h1DQ0iVkjkCCZII7gR8wFXtLpwueR+4/8Aqg/TuoJ4ii45W6QN6htyrHaRgFjGBIEVd6j1IIK1NxaWlEd3ncl6h1EW1IrGanUvqHgcVzUX21DwDitJ0fpQQYH3/fFcyFXS9EVVhskiPz3qHX61bKDTs7BFhhABYGSRyM9v5Vor1sgYrD9Tslr7EEEiOCJ78+/P6VpMFzpnUUDna7HcpTziIBxwJM+kmPrUnSDc0obCl2MiZIgEZwR3P6j0oG9qLlsnncJ984/Wj1y2zsIUsQQcegILc+w/StwdNOzM8rCFrurWmbe7OrQcJbWIIjgEjt39Ktr1YMLTWiVW02BOTu8sHnkY9KzWiQhhPHeataLSFbZ5jdAPrsM/1FItp3qYk7VUi3eAdiyyoJmN357esmu0Efqe0lTIgn/Kv259qVHovYJzrc9d/SnhzFMinW64mxKD3mukA/WuM/amg0A78iu7qYDNPA+9Ac5/+qsAwIz96jtHM+n7/vUpqg6LnoKG9T0u8HFET9q4tvHNAeY/EHw+R5lGaq9D6w1ttrV6h1HSK4rzz4j6DBLJ2oDYaHqAdcGqHXNH4og9iGH1HBrIdE6wbZ2tW86frFuDmgMXrT4im1cLQrnaJycHucR9eMUR6P0d2W15FtqmeSWYgyGPp6xWgt/D6k3C5Vtx8sCCO/59/YUW0+lCoFHAHc5qJUVyb3Bmot4I9s+lYbqfTv4pxHG0gkQWmZ9sHIr011BFDdZ0G3dYM847AwD9Y5qkM58N9MKorT5iJPb7Vp7Y9au27AAAGPtSf2FUFS6pgwSAPesn8QHcxBG6IiOZM9/SK25YDPasx1nXW1O6BuiJ71CGatstseUR3JioCz3mAkxXbdtr7+1bDo3RwoEiq2EiPo3SAgBIFaBUEYrtu3UkCKhSsyj2oT/6LbVnYCC5kyf5frRvZSVPWgM3q+hW3EMMevBrur6ZclDauG3Eh4JllOCPefQ4o+1v70gtAZ8dFT0plrobB1K3GFsElrRkpnkgcAzH4rQvapIKAFHpaeg/FKi/h+5pUBY305jVYXacHFAPkV1m/FRm5TS1ASmnh6rs1MQkmoAhbOJOJ/f7+tcDZqLdGJpyuKoLApx/cn+1QbxTi8SeKAfdK5H8uKpazQhxGM0/xDM003KAwXxF8PkEsMUL6P1ZrTbWr0y/pw6msP8AEXQ+SORQGy6N1RXUZGaKKQfevH+mdUey21q9B6V1hbijNUB9nE4gfQc13jNVgZ/uOKcWmgLBIPEVWvmBMio3cCZMVmeu9dCAgHNAWuudcVFIBrH2EfU3BPE1zR6Z9Q8mYrZ9L6eqR7UIS9M6StsCRwaKN7UrzeZo7GR+ahe5moUltvFS2zNUxcpyPFAWduaZcEUx71LxJ9KAkDCuT71FuEUvEoCWfemzUfiUg1ATTSqHefelQEjf1phpUqA4KcTSpUBF/epNN81KlQE12uE5H3rlKgJdP/SmnmlSoBKcCm9jSpVGaWzHDih+uHlP1pUqpk85+JVAbA71Y+G3M8mlSoD0fpp8tWhxXKVUAjrJ8tec64zcz60qVAbH4fUbOKMjg0qVQFrWfN+P6VDqOKVKjA0c123yaVKgJo4pnb70qVANNRrz9qVKgJCM0mrlKgJDSpUqA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8" descr="data:image/jpeg;base64,/9j/4AAQSkZJRgABAQAAAQABAAD/2wCEAAkGBxQTEhUUExQUFhUXGRwYGRgYGBseFxocHB0cHhwaHh8aHSggHR8lHBwVIjIiJSkrLi4uGCAzODMsNygtLisBCgoKDg0OGxAQGiwkICQsNCwsMC8sLCwsMjA0LCwuLCwsLCwsLCwsLC8sLiwsLCwsLCwsLCwsLDQsLCwvLSwsLP/AABEIAMIBAwMBIgACEQEDEQH/xAAbAAABBQEBAAAAAAAAAAAAAAAFAAIDBAYBB//EADwQAAIBAwMCBAUCBAUDBAMAAAECEQADIQQSMQVBEyJRYQYycYGRofAjscHRFEJSYuEzcoIVJJLxB7LS/8QAGAEBAQEBAQAAAAAAAAAAAAAAAAECAwT/xAAtEQACAgECBAUEAwADAAAAAAAAAQIRIRIxIkFR8ANhcYGhkbHB4VLR8RMyQv/aAAwDAQACEQMRAD8AIiyfSmDTnvRn/C1E9mDQA4aY8002M1ea3XDbHv8AigKYtU+2B2irYA9Oa4eO9AQxHrT7dmeacKcG7VAMKU17R+tWBSDj9zQFQJ/el4ZPrVtrn0pT71QQC0feqnULwUVc1Wo2jmsL8S9biQDmhAb8TdYJJVTVb4e6OXO5hUHRuntefc1eldL6WEXt/WoCvY6YNnGf0rN/EHRpBwK3RFVNXptwPFSynj+lvtYuQeJr0XoPVdwGaz/xJ0WZIFAek9Qay+1qpD2PfIHepEIms90rqqlJLAATJJwOKO2rkgEEH3FAS+H7zTGUHBqXxJprgmqCH/DKBgc/v1qLUOltS7sFVckk8VNeubAWYwoEkk4AHJrFfGHxCjWkVGBt3lJLRyAYiCJ+YGaA2toqwBUyCJB9qG29YrXntbXBQAyR5Wn/AEmZMfSq2l1DLoLMH+I6qiEEEAtw0jEBZY/TvWU+BtQLmpJNwNG7aDu3GclhiBPoTMTUKj0JUqt0zqNvUBjbJOxtrSrAg/cTwRTuoO62nNv5wp2zETGOcR/asf8ACHWbi3ktOfJcE5X7K2B34nigNvcb2JpKk8r9oq0TTFB9ooCPwx6fpSqb980qoDT+nNQ3LQ9xVkL7j81FcH+7+dAQ+BA9f51Ddt/WauW0k/1P/NTHp6R5mz+KAEKnrTHt9qsX7OYGfftVc26gG7acqYpba6UoCNppj2mjDfepyK4WqAhW2fp/OumFEzT2bGaz3XuqhFIqgpfEvWQoMGsHbDX7knj+dO1V9tRcgcTWm6T0VlKlVUkDIJHfuRRhB74c6aFUYrR+HQzpGma0rbgFli3aJaPt6CicmpYGuh9aQWKTalQQpI3kSB+/v+KZqNWEjdiTAgE5ye3HBzQFTqGjDDisD8S9AHhm4J3BoGMcT/f8V6Q7VnPirTWCghi105KyQoGMYHpnvk/hYMV8OdTAbw7vBx9PQ16F1jrq2dNbtW0Uu6g+KYLLBBJ4zOR2jNeZda0Cq82pGJIPr7VJ03Xb4DEyPfitJ4onM0lv4t1C4i03uVMn/wCLAfpW70d4siMQAWVSeQJIB9688HTfEIYsDHuwn6kIa2+j1I8NDkeRZE8YFYSpmm00Y/qfxLfe1dV9uwgggLEoTtic/f61nW6p4lu3adF8O0AFAUYYxJPMyQTHuak1mlcA3VvBYkhSWj3EbSDPoZ5g1Ru2G8JSylN7l1AjaVIgNEzAIYAz3rQDdv4nvbAgZCqghfIJGCsg9jtJH3q1/wDj7TKNQ20AAWy2eZBCjJJjDNxWW0BKsdw3KDt+84I9v71rfhK9tviEgMrA5zAg9uJMVimmb1Jo0vxZfZNHeIEeQifrj+tZb/8AGp33bzsoYqqlSQJUktxPEgfpWg+Or5/wN0AGW2KveSXXA94mhPwWot39YgAAVrYA9I3jtWzkbzxcdhXEb2qqmoH7FTW2BqFHlz7/AKUq4R+5rlUB4q1NAIpzP7fypjXD6VLYInY+v6VC14+5qS6x71Erdyf5VLYJJMd/xTNn1/FOL/vFNLH1FMlwca39fxXCh/Y/5roPuKRH0pkYOC3+/wBmnFB3NNj3FDepa4IDmmRgr9b6gEByK8u651Nrz7Vq78TdaLttUzUPQ+k7rikn3MAyCM49fetxi26Mhb4K6YGBkDcpyPbsfzNajRXQuoaPkgA8R/3TOJhRH86CaXUXbeoCxB2tL8ztPlHsNu5scwv3l02o8MO14Fmja3lgXEJ2BxmFyZgAfLz66riaS+Pk2li2aT4hP8IhZB53T8oBEk8diataDUh0mCTGP9+MEegNBbOue6z22CqpEAzJJEMSIBG2AVkkZ9poZ0/rw86WRdNtGO5mBUKSApUeWQAc5EiYzRKNZ+3n/RKdBjTarxGXUFQFQFJgQScAHJIO5toEx5p+nPiW+x2hYCqyksolpmNv6iccH3FUbKujOUMbpa2piLocFtrSCDImPXaBIptgBWBlSLgN5oJBE4BGeWgmMd/vqSqk1y8vS+/2VK3a/PrQf0d1nQ7wFYEr3g8QR7EGfvQbW9I8csBdYBcHaIMmRM/Y49p9KkOpa2LrTllAttmCAJQgesEz7g+lQ9GvvaaGcXDdcqYJMNMqeMDaT9yR3E4lG23sRKkBOqdGe24km6xEwcBgDEYgTjMVleoaB7Lb4jPFekPbNzV/MNwYKrHIQgwbQHcCTORzOcCgnxbpmcSAoWCSpPmVpA24mSCTPYbT7TNNBoodA1qvhv51utFZRkAjj9+teRbWstu98j0rc/DfVwwFQyFtb8J22UhZWe8Bv/27fvFU7HwXbAAYu2I9APoJxmce9aqw+6D/ACqe5bAOMj1qZKZPp/wXatiDubPJwaLaXoVq2ZCGQDmfX7+1Esen60xAfT9aAq3+lWrhXeimD5d0GPcT3pum6LbQ3CASXbcSc9gPxAq9A/ZqwVxzQA46eAMfyqdAvtP2q1bTEEgD7cz7dv71XP0OO9Si2RtE8/y/tSqQ257frXaULC9y/wC1Vrt4n1qe7aYeoH3qrtPqaZGBhJPaoNTYLo65UMpG4YIkcj39KXVzct2He2AWUSAZ2+5PsFk/aqn/AKgBpBfuELKmSPl3TtxJPJ9T3qxWch7Dfh9j4YRhDgkAYIgfTiqvxVqTa8I7mDbp2q0EgRkwcgcQZBmgqdZV/DGGWQyNyxJMCdo8m2DPOVP1q71y6HvpG3dbz67gSCQR6fL9ga6vw02lEmqncjT2LqXButz7g8g0+4kAk8DJP05rJaXrtu3fCSoN0LILGFY42gfYH70Y1vV7aKylk3YG0kTDYJj8fmk/DTnUSJ0slTRdc8XxPKF2k7RkEqDAYhoORBiMT7VkPijrnKg03q3Uwggc5k4zk8x7RQTpeja8+5uKw1RbstdC6S1xt7d/WtX07QoLjBh5QSHE7dizlpJn5YPf9ak/wmyyYwYnHJjMCMyRj709teoFu4zgBmyCCXmCdsNIJIBEs3E9+d+Gq4n9i8qBXSrhYXro2w7EmHmUBaSAe30nAGKm6pqCF06sjhTd8pwYTYCCABiW2+mUq/Z0So0hgqsf4oG4BCQCgXsxH75mqrFl1doFkPhvvAMjeIB74BhT3571tKWl2/LqZbXL1LJvjxDqCVt27TDJBOxQ4CptiZIER6kZFCo8R7t60ALLsXdQfMSwIIMR5io3QP8Ad3ib9nVbgzgKbTbjqQSJYMu3ZtHzbiYDduTHePS6LwbLqkhUcXTkeYEbNgxyApb+0isydtW2zax0Qur3zaTTgCMMFefMp7x23LviDPzSDOQ/qGsCW9P5WddoVSSImCGkk5M8yI96ff0XjW7UwyFmcHghhtUJAAkFdp7yZmKi6h0e29x1bbaXczB0C7pOCCO4H5xiK0tblcV9TLqqb+g+/rkF3UKAbjiRbBBO0TDQI/0wscjMYmqnWbLmzplUDxN+xQHkbtolSeAQc5wM5ojc0RtojN/1tpRmjDeC20tE+YkMBu7hRwBXL2mkaZUACNeuctxcUQW5yu3P3PEVEnFW3j2Dp4rPuQ6cXQpmbr2IG9mmCV7E9lkyeYyZjFl7ouh3tEAeK5Eky5EFYPG0ST9TUD6lBe3QFtkbSpEbgZQvJzmQffB4pmu0ptQvmcIxti1g+IdzNvgiPMm1jOJERWnwqntkqy8eQP65oJCAw5YsJHCgQQDPpPrxWXs3G09yP8s16XpdGTalm37nmZnYQvyfWD9wAfYZ/wCIujggmK5TrVggY6D1cMBmieg1TNqriG55AvlUAe2Z2yZ83JjivKdDrmsPB4rTaTXuWtOlyGJ4Cg/bPtu/ZqJRe5La2PSgPdv39qW0D9/8Ul1aESDIIx9DVHV9WC3UthJDAZz3JGIEeWJOe9Yarc0rew7q17w7LMs7sBQMmSQCQI7AzkR+tc6Z1BHtjcx34DSIk+0eU/aM9qy3xj1dzfFmyiu0DABkz9I9R3jNW01tzx7OmuGzt8rO1sMFUhi0AkkkBgomBMnFdX4a02kzKlmjVsAR3n9aG6TqIe7ct7GGz/NKw2YPBJEH1iavXbu3Ix2zwO384oDZ6ha01w+M8f4hzEhjJztiB5RuY8/mBmR8HVHVYc6waJWX0rlQlh6muVyo1ZojdVh61HtA96y3w911bgEmi2l67ausyoZZOZBHtInkTVog3rt9haZslQPMAAfL98H3oHpbqva8MICjIQVIwBPEH7+vNHuourIyvIDCDtwR9I4PvXko1zW9Vt3eS25AJHAnPGZgRXWMm40YdWGOn9II3LaAO1wBlmuADdIiICg7e45HPZnUr9yypc7THlWCwMRyWkZ+nGczVy/1QjUeIhK3GBG1O/DA7RkkLK47D2q31bQDVWwzFkDeZpAnkhj7TBz71dlvYa6KgD01PEvLdKgHaQfQjv2OSWIjHFS/EOpFu6zhQCRBnPYCc+0fcUQ1Got2rK21iAZDA5JHeR+KxnXtebrESTUdLKLbapgy9eNxpPFb34e0EKDiImhXwv0kNDH0GP3+8VuNPbVB8m+B8skfyrDWaLZQe0t1zbL7RbXxHMfKJAGTgEz+lD9NpLi2W2FfGsg3LQwwZF8hkYJMM22OTVb4dkHU29S1yLwVVZW82NxP/jJXGBg07T6Im5cR2Ny4RsDldqAYbcILbmMrHEyeK7JaYpyXoFbdIIm0LZt3LhYeIihpJXzGF5EEEZEe2aA63TjUm7vYB7Z8BUP+1juaTIn5QIA9O9E7OsuDTuFIa5aUXhI8jhTDKR2bupwSQPeo7GnsfwTauKLxJe6pYsdsjHmOTGecZnHEbbeil9e8laSzfwWW0ngacFN124UVHzDAgCDkxB2nPrEyTNVr6rPmZnB27lCmFIkgk7gDEnHH1xF3qept3EZ7afxA21lD+RimU2+aJiAe0AepJj1LKjsybWtiMEeV4E7xPYwcjGPpTSnLSn8/Wgm61P7fcgtahvEFvemxfOrLPmLHna0kZDAiSPc1BprnitfDOjgyyq24W3ZiSQCRuCsBx37xVtrFlXNwIWm0jIJMgOcIfQA7zJ7RnNVxZItOLgO9VLo48wAUkBcnMqTEHmKkdOrfGeZrirK+CNtU91bhu3EILkLbK83FUZtmRs5A7ggx3NX+nadrlyyGbaoMBRC+EQpbYO0NnPPzc4qrdAHhLbydhuEMY8pIB75JKD3/AEqLX291y14bsq3lVwo/yMhhoPPlgkfcZmaRUa2z6kk5Bu3ol2uX/wCqi3HssVMKFEoGX5WIMwc5HPFQa64kCwHlyFvM5gMxOZk4gKV9vm96Dou5tg8RrTAEOzE3TJjcIQzxxgQY7Vc0umW3vDAObG22jMAWCuTODwogbTyN5E5qxdS4kq2Elaxd7h3RalXtztKMG8wgAXBnw3wTkKCDOeKfrLYdaD/DupW54gJJKgklolTuACyPafx37HgMd65T3vGegPOviTpcS0cZoL07XlDBr0rrGgLqYBNeb6zRttBCEZbkQRBgTRGWb7oPWN6jceMfYVL1DqjFk1CoXKllT/IoPGS2OACARXn/AEnqJQ7TW00XUFupZsswgAfNPlImTg5wT9e9dISeUtyNK8jdfr2XU3b6h1ItpJdD80SwE/8Aifr9KB2tTqLlwMRcA+bxdp2j0JABEEmP/KtH1HQ/4m46hzuUKdzblV1jFseYqMMYgcrnuaXSbO229tt0XWC+Y+X5Wgc+pA/8hWqbdPG422yR9c69cbTI2xg73GUAE+aN4BBgGGIB7GjHU7QuX7O7ZFvgCILSD5iTg7v60L66zrbS3tCmy/iLEApAbgckRkme2eJqt8Jahh4ly4UZE8io8FmfO5hu5ADccSRxWopf9VT7sjw7eDb3LgJMD9TSry/Wdd1z3HZbkKzEqAQAFJwI9hFcrg45NIqaTVXNNc2tMVs/hzqA8Q3ARkGZ4gkY/MfrQv430yoASPmMA9h9ffn8Gsv03qJtNzK0hKmGrPYtSN6xMGsjqfhhbdluX1BO8PnaIIMKAcSAZOeewBq70frgdQJqx1ZmZVKcg4yY9pj3x9CasaT2wQFdXlbNhkYC4lwAusC4wALBvXlTBOfN3qb/ABpa0RccsSCSxJY5nGTntUWoJhg4EsVPfyx29O7j70K6nrgPItdJzxVGNPFdgHqOqZm2L78Vc6T0ksBiZJ+giP580/p+kZL6SJJIwOWnP9c8cc1tekdN2iTEkzAMj0GT7QK51UbaNXbpMi6HoHtgq2zbMqV98wRHb61d1t0xtDKpYGCTnjsByZI/PNX4xQL4itElPDP8QCSZPDECMc8KaxFNvGTeOYKNt7lpvMqOmRKx4jLMEbTyfN2JPtE1c1rrFsif4tpL3iGfOfMFUn2XHtPaaH/ERFt9O9tyi3Qw287WDbXiMwRtP59Yo7cvaZ9qoFKW4NsBSBDDkiD3g4Bn8ivRSfDB7dchPNyRBq7Av27bB9iFzafbgErtKvkeZQDcwcAz3zVPSWbVvUtqbYQqA0KACY+UTuxnJyJmO3Db2h8fUXCbxXT2k+VF2qkQGUSNol9xJj74in9PsWmIa8FF/KpcYk29wHkLr3AM+kd5wKRTcnKk0RtVV0ybV9PtHW3AYa1bHiW0UkKJUEqQvq5b6j60P6X4dy1eQi3cUW22HzDaVytvcpwDgEDGAad0i2W3PqXZLoDM7A8wWhO4Cy0SM+h4qDT6G0li8gGQgbcvlcbeU9WLKSAT9orkr3pc+/6OmOr77yXumFRprly5HiXWCs4wLKKIW2sSUBbbniAJzzdj/wBs1q8JRSty27HzG4OVEfMCOYwD9BQLWaS29o3UUi4WBiSFgAc+sg/aPrS11hdy3AWFxVVCHMgwFjYD8mA2BjAgDNaqaj+fwYuLd/H5DfU8nTtaMDw5xEH/AFBp/wBxEn3oX1p7aXgdyi0TbBVeLKRDqIAkckRxPtmPS6RbdmwhJF3/AKrtnG84TOFAUdozJoh1Da6o4RfOm5sQN0kEkepAH1zWJJtW69jWqsKx2otG5c8WAQGO26rDw1UEbZYcQggggHgCZqFtXbuvqr6gmSEDA58PcdzciABP2ArNXLVwuxtx4CsGYLHIULmBnIo70m2FNk3SqhArTuKlzHEgiQeSJ7VpTlOS276kelLv4CHQ9Tsi00ssb1YkGGbzA+25TEjmR7VpLBmswl9WvtvRVKscgiGO2VhRG3MGQORWl0lzGYrE3b5YxgrjSRMyj0oX1HpYfAiTiihagGn+NLLXbltBLAFQXHkMHJUg/aTHNIRuVHOTpWYPrfRmt3Hj5RlT6+3tkH9PWl0HqG1wTyMfv7TWr13S7t3ZdKr4dx9qMglSpI2vjIEELn/TGcTjOtdNbT3T3zMjggnmtySTuOw9TW2zeU2yGVckqSFYk8AbZxO4+hziM0a0WqNrVedW8gHlJMS0QwHHoZHMVi+k9UkAtnaZ+n0ot1jqqs2nuKZZVKtwcbxAxxy2feq3au88gt0q9Qj4t1dRZvEMGvMAgeADDAGQ3AMjMZBB9TWct2bli4tq5b2MLi7g5LQJmZ9IzI5rV9T1FzUWbty2SDbZRuJG4lcOqgSwIUnzY+bHsm0e6zadyGIUjec3IkwGMAwBMfX1rc1l5u/p0JeF5GcX4WY53Nkk4AI57Z4rlHV68bfkVyAOwJH7zXanB5d+5nPn37BDr2nFy06sMEfWI4NYOx0C6RJQge/cfTn9O1ejfEmvaxbDpb3ktGTAGCfucQAPX2qXpzi9ZS7sKhxMHMHgifY1575HWuZ5Tvuadu8VpdB8QKyAE0T+IOkKwOK8z6laNtiBWkyNGm631tflXmq3SbLOGuEbgvIBgx3b6Dv/AEyQD6cm9s1vOlWzbs3CgWVUt5hOO4iYmCef71uOXbJRP1UqLtgWmBfKvgeUQrL+ZPv9s0e0uBHb++T+s0I6ZdVwH2rILZAEkuFJMjvgL/4j0FGEb2qTbpK8YfwSNNuVVuvkmu6iBFYvpXhb2Gou3fEUndcDEz5oB2sNu3ny4+uBR3rN1lCvJCqTMSD/AN2M+X+vtQXU9OWwP8S9wvbZo2jyuGcSBMFSCJPHFZSdXnB1XsWtJo97XXvMBa06hIAMAsfIqAzMptJ5OR9puldNbUeViyvbE2wTh1TO0hsgHAnESDBBqv0tBe0l13MbrggTEsMAv2OFSB9KluXja0zXoDPbKqRMKBcO08dxx9vpW4xxq09eYb3WrpyBPSrrPYd5HmYlF2+ZypG4mTEEkgKQciewqfXp/B8XczbYdrJEZYx8w7AHIifQjszWaVrJtErNsrCKZ3L3BPpM984JqzrkCFnS6rJ4bKxKyQxwoK5wzEeb+9bjoy6awZblhXzIb98PYEj+KSZAiNokAj7xH096j6lbS3bs3EbKlVuK8GNwHnDAAkAjbBnkRUK2btu3buRttsGRV3SWCCDuzEdp5+tE9ay2vDk+JbugAbQBG2IUiSS2ROf1mkVBJ0skbbyyppte+8hHA82BwJjbtPfIjPYgc1X0yC7qramQxY/9wHLMQ3ou7E+1XupdKtJcQhQwuEK+J29w0zgxOe0DvU3VtBbsoLumbzEhVO85JPADGNxP8zXNqVbY8y4pDNaQb262k2srsbcd6KZ+/JJ7QcelaDT9Ps3WUD/o3VUweFG2ConMAqcdprGX2dHT/ELbTxBLhCdrzJG5eAWABIQie+cUct669YS8b5VnRZUW/lgqAu0/6fMCPv8AQJtco11/RpK92WNXokOoRraqLSgqU2+VtnseRBz7L71L8Q9Ks3b2mYFls3FXfDHaEG4sInExg8iV9KA277izuhVRwSbm8BFJMqACSZJJwCoHr2ov0DXB9Oj3E3Q7Inox9QJg4lYOCa6vTJ14dXZzSaVzuqKyapPFa9bAKKplNsLjg5GfTuc+s1qf8TbLE2z5TBA9PUfmRWY+Hem77r2nHkullCpuXaD5vUQQduMiJnByS6am1QM4x5uRGI/SufiJpK1RU0+djOofEaI7IDJWAccGJ9fpQj4R6dYt30KAM5cbZgxGYyZ7UE+K9MLOoISRuG8gmfM0z/KfvTvhjTG5c3loVAZHc7hA+nc1lUSSuLR6F8VEDSOu6IXaETBXzBSV9Bt38AyI9qwnVehtbsKCIUyyKSTtkAlfY949/rR/X6hvIMRtMBfUEkYECYBHana7r620uaPw925IdpnaSDPGFImfuK9E1Gct6/05XKEMRvY84ew1sBh/mzHt+80T6fqTdttbKqSIZWjIO4AjHIKk49QKl0+nXZdAnywi8mQBuieJ4x2oSC1h5HFcGqyddz0zpWmVLSj1MnOc8/b9cUG+IOqFSQO9UtL8TDbEZoffu+JuacgE59K1LxG0ZUaKQs3X8wEg0qktkAQQJ9q7WVXbLbPTvipS9rYsA8nPO0T/ACB+pob0HWtYthZIQ4g5Jkz378/pVj4i0Fy/pvEtG06AB2y4ZcAg7QpmM8HkCsM+sUILYXyAkhj8zMfmdvc+k4FbhJwWV/hZJdf9NX8R9WCgivPtRZN5iw4qS/qmvPA4rafDnSFC+aIjM8ZIAn7muaVukWzz+2j2mn0rU9I6qHic9qO6r4dtNprnzbjJW4eRjEf7cZ9Z+hrB39K1hpRpgAmtvw5QVsy5Rbo9M6fYQDyiJyef2PpV9axfw/10GAa1+n1owZGCK5M2sgTrjlL6BiSGAAWW8rZkxMSQV9ePaKo/EJIJ0xRQt/zC4GYhiudwk8qVg4XnjNS9U1j+LcDW3yxYMFG2CIJBmCfcSPU9qj1t1dmmt3CfETfzyguEEK2cGAPwa3JRSw3kqcumxU0l97CiwoV1bzQTtYEQCQYMGCORFSXdUCX06Bobbve5BcrBdVAAAVQfyZqTWOtxURCgK5DeUST8xlucbfsvtVi3qxfVrN1vNbAKMOQD8yz6cn7Cn/Fi7xuF4nKs7A65vuje24WtxBbxABAwEHlmd20yOBj3NPW2r6XCWDCy5EFfkiBzHBAzBAnmKOOitaS2jDYitvZwYZixwBA3csZE8CuG7bv2jYa8hi6Lh+YAIojaZic/09KrlF51ZLpaWwP6y1rYi7whQGHwTBgjEiR83fvVromptm2ELlltnfJBUAn6+3r/AFqrrtUEvqbKQFATYeTAJDEExJBPaOMc0UXSpfU3LSLa3yHtgQNwwSB6H0/vUcJ5tk1KlgE6q7vuMLZBE4uEMMxJXnbPaD2q10uw90qHYJ4T7tsfOY+bmACCSOcGaL9Q6cwsWLQaFRSxKkAb5E/N3MH14+ldXTeIto75uW/EXDA+RiNnBPoef9RrUpb8SZFF1dAfqF5nv3LnlZVyVWAUIhYK8wf9Qx+YoiukN9UDEeW2LTEGN8E5I/H0Iqrq+ohQ+mUBT8zkDJYgcnu2RAnAiiXQmI32iZCkEZJIJHqR6RxVlGTWZBSXJZByfC5QMLbssgiAYUg8hswwP0xVPU6c2UVDsUAmSZgHGR9/pzzWgudWA1Bs7CI2gknncAQQDyJMfml1bQAgFgW8wO2Rn2z/ADrinTtFp7AXUXr9tbd0lSD5bZEi2Bkh4Y72J2/NhcRJrR9NB8NGIgsoMDjIzHqJrH9euHxvDYmWCGf8u3dwsdsVoOh3SluGnuQM9jH1kx6V0nHLtkTtYRkvim+W1t1drHaAcf6Vthicn0k1e+DL/ieLBI2hc8ZM5/Tmh+h1HiXNdqm4FtlAPq/lUZ9AAPxRD4CtfwLh7l4/Cj/+jWLAQ0rLc1Vm1tO1Ruf2UGTntLx/84qW9dt/414UeE/mdAxE7SFZTmZPl75zVa2uoGpKIVRLsS2ZAXJJg9s/mo9XYtpqWuSzhjuljn3nacScx23d67PS43p5mIuUefIsXrKWbtxc7NwZVJ+hG7tMYPrWY+Ib+9yfWpurdULsdsmfXJq4/Q5tLt81wsNwz3xjHqR398Vl3K6QWHkzmlwwmtlodbFhrS4V0IMYB3c7vWRj6H2of1bowQJmSVkntM9vb+1U9Jf24NRXF5K87BdNBtEb7mMYXH86VTWLjbRFt2/3Yg0qcH8DWqX8i3Z6uthBbYup7AgwoHy+/wCvasT1jVB7jbOCZ/P3Nd1/UGKhC0gcD0q58O9M3NuYT3FHOTVPkZpXaL/w50ngkZ5rVP1C3b2WMl3MttIkACR9uST2Gak09rYOP7Vl/jFiCkMQryLkRLBduOJjJ7xmsLc1hGx6nvazcILW7fg3Ng2/NCsdxMGPYEjHrWZTpoa0ud2OYiaq9HdnS6qMwUhQUDEAgnJ+u3dnn3rUaOwABjFdfFeF3zOUalJ+R531Hpz2m3JV/pXXSVKn0itj1LpwdTXnnXND4TkriK42dQ89jUpbZ7DNsfy/OdqnniYmO8VJ8JdM2LduahW2jy4bNxmztkgxAgk5PmFC+h9agEd/Q8VotdeN20qowVhlQTCk9yPf61paU7fuHqkq+hB8PaFbjize3bcrbYNBDQDvXEHBGCI/Bp3QumAXL1s3POpPiMoBYKjCYAESzbRB4AJPpUa6i3ZdHuOpuJ5vDt8qw7kgkKIBMd57UW0mpSTd2qGuRv4kz2nvE01RWORqpbvfYHJ0i2zumoUmwWGyGIILk7T9YkcZJGINDrXTntX/AALBLOG8Pjk7jBOCI2bScECTVrVdc3LbQqGJgz8sFIJxJPM4n09Kt2NVBa+fmaCdsSIEFgZ57/at+KoxXCjEZOTts5rNDbS8FPm3+S44WJZfmKyZt4kcmCJEU/8Aw7abUqiibbJ4luFg7WLABsmXlTJJPY4mBWBVi5ZwlotKyrFmJydoEzkTzz9aI/8AqSKAQHPgqFXefOQMge01zbh/5X6N1Ksv9gj4s0hBhL903GcyoaEBgEAAQQPm5JnbOINXujaHwCBu3BwrFwIYjmDM5Hmznn7APc1Kai8+26wa4dzo1ttwEZyhiIC+nFFtZ1e2yblY9kAgQwUeoEjJOQew7TOrheEZcZVljLtxf8Ru2TaY7mBZjkY7tmYH68QKt3iNNesraVgl7+MSxn2NscQoEe/nFZ+3qLjAm0SzcEQNybvmklhjvMd6s2OrkIqQH2qyK3ZYAwMcen0rTlDCit3Zakt3sqCOqZ31Auw25ZAAOPKcNM9jOP8AaO01oE1Aa8u4AbQbhyNpIBEERjJB+1Yh77i6igHw9QdxMkEbR5xIP+UyfoRzT7fWifEztaSVK4KjMTnPbFWU1JYS6/rvoStO78vYtdccXbgv+bKSN5iIJy2SftifY0S1hPibuBdto5UkSH4YwOzA7vqD61n73WryMQ4W8zgeHFtTmcydu6Rg0U6QGcC5cJNwzLNzk9vT7YrnObnySNJKPmVOr9P22LvhpLXIkDvkZ+2TU/wxpblvThXAUyTHfOc+/wDxWi8P6R+/eqHUdYqCsmQdrtdsnAMiJ7gc4+sD8Csz1DqBbA/SndQ1ZuNC8UX+GNFaW2129bV5aE35QwJJjgn/ACyZAINdIpywYbSAui0+VJ7MDJ+vP4rS2tWbklSo7RlZ+bb6xPI98Yql0i611byXbYVhadrbKoXzoCSIAAKkBh6iBEZBofD2lvai+LasVgHewiFSfMYkT2gev3rUdSXCMXxBPX6rxVyZUDaPp/yZP3rPtaG1iWg7oA4+/vmR9qOfF3RrKeEmm3wpKtvYszGBBgYUwH4AFNudEVLVoLudrrAERlWBCtBXkbWUweCp9cVeHLU15ElJJWZtep3FxuOPelWh1GnXcdtsBewAH9RSrOh9S2gB0/QPdcAAknP29T6CvSek9J8NRU3SumC2oAH/ACaJ+H+4rkbK72sYFZ/q/wANC/cDF2EADaI9ZyfvWpcdq4BFQATpvRxa+UZ/WiyIBUwE13ZQEDrisd8U9Ga8wIgAD7nP4/Zrasn2pi6Pd2oDx2/0+5bMicUR6f1Dd5W5Fei6/wCHwQcCawfxB0FrZ3LyKoLVrTByeZIEme3cRV/VdPJQr2jtWf6J1ba0PzW+6ffW4BFAZXTaq5bOxtm5uHYeYn7YmMT755ox0PpW+d5JUKWP+70+xmau9S+HkulS0Yn1nOOZj9KbZ/8AbWhaLiWBtqYxwSJk57/bFVaY5aLxS4bBnQtMFuFWRWWSEBmR33ieDGPseZqBgA3iMJ3tu24k+gjvHlH4qO31QLvN0GbIyYABJ8qr/uMSZPY1d0HxLZd1HhkZCg4JBOPT39a1JRuoLYjurkwfb6Owtsu2DcgsRliB/k9YnOPSr/XempbtC2q/x1CM0HhgolR243ZzJAyOK0WocBSwiVkj0xmsxa6hauOzB9quoD23B3ggyCrAHd3xz7mkJRTaksPmXS3s89CwdLabRm49kXLiEIzIxW55iQp3QV2gleREZqha+HHFsBWAP3H39R60T6H1G07lElt2XuOsAhY2gKJzx+taRDIwAfp/bmo2nsqQknzdmHv6TWW7TIW8RSD5v86gjOeTirvR+lW7NjxD57l47EMTCgGYEct5hOTA9zWscj/isv8AEaG7/DX51G63kgMB/kJEQQeDjnmkJKEroU5qr9Cb4V1a22h1DQ0iVkjkCCZII7gR8wFXtLpwueR+4/8Aqg/TuoJ4ii45W6QN6htyrHaRgFjGBIEVd6j1IIK1NxaWlEd3ncl6h1EW1IrGanUvqHgcVzUX21DwDitJ0fpQQYH3/fFcyFXS9EVVhskiPz3qHX61bKDTs7BFhhABYGSRyM9v5Vor1sgYrD9Tslr7EEEiOCJ78+/P6VpMFzpnUUDna7HcpTziIBxwJM+kmPrUnSDc0obCl2MiZIgEZwR3P6j0oG9qLlsnncJ984/Wj1y2zsIUsQQcegILc+w/StwdNOzM8rCFrurWmbe7OrQcJbWIIjgEjt39Ktr1YMLTWiVW02BOTu8sHnkY9KzWiQhhPHeataLSFbZ5jdAPrsM/1FItp3qYk7VUi3eAdiyyoJmN357esmu0Efqe0lTIgn/Kv259qVHovYJzrc9d/SnhzFMinW64mxKD3mukA/WuM/amg0A78iu7qYDNPA+9Ac5/+qsAwIz96jtHM+n7/vUpqg6LnoKG9T0u8HFET9q4tvHNAeY/EHw+R5lGaq9D6w1ttrV6h1HSK4rzz4j6DBLJ2oDYaHqAdcGqHXNH4og9iGH1HBrIdE6wbZ2tW86frFuDmgMXrT4im1cLQrnaJycHucR9eMUR6P0d2W15FtqmeSWYgyGPp6xWgt/D6k3C5Vtx8sCCO/59/YUW0+lCoFHAHc5qJUVyb3Bmot4I9s+lYbqfTv4pxHG0gkQWmZ9sHIr011BFDdZ0G3dYM847AwD9Y5qkM58N9MKorT5iJPb7Vp7Y9au27AAAGPtSf2FUFS6pgwSAPesn8QHcxBG6IiOZM9/SK25YDPasx1nXW1O6BuiJ71CGatstseUR3JioCz3mAkxXbdtr7+1bDo3RwoEiq2EiPo3SAgBIFaBUEYrtu3UkCKhSsyj2oT/6LbVnYCC5kyf5frRvZSVPWgM3q+hW3EMMevBrur6ZclDauG3Eh4JllOCPefQ4o+1v70gtAZ8dFT0plrobB1K3GFsElrRkpnkgcAzH4rQvapIKAFHpaeg/FKi/h+5pUBY305jVYXacHFAPkV1m/FRm5TS1ASmnh6rs1MQkmoAhbOJOJ/f7+tcDZqLdGJpyuKoLApx/cn+1QbxTi8SeKAfdK5H8uKpazQhxGM0/xDM003KAwXxF8PkEsMUL6P1ZrTbWr0y/pw6msP8AEXQ+SORQGy6N1RXUZGaKKQfevH+mdUey21q9B6V1hbijNUB9nE4gfQc13jNVgZ/uOKcWmgLBIPEVWvmBMio3cCZMVmeu9dCAgHNAWuudcVFIBrH2EfU3BPE1zR6Z9Q8mYrZ9L6eqR7UIS9M6StsCRwaKN7UrzeZo7GR+ahe5moUltvFS2zNUxcpyPFAWduaZcEUx71LxJ9KAkDCuT71FuEUvEoCWfemzUfiUg1ATTSqHefelQEjf1phpUqA4KcTSpUBF/epNN81KlQE12uE5H3rlKgJdP/SmnmlSoBKcCm9jSpVGaWzHDih+uHlP1pUqpk85+JVAbA71Y+G3M8mlSoD0fpp8tWhxXKVUAjrJ8tec64zcz60qVAbH4fUbOKMjg0qVQFrWfN+P6VDqOKVKjA0c123yaVKgJo4pnb70qVANNRrz9qVKgJCM0mrlKgJDSpUqA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10" descr="data:image/jpeg;base64,/9j/4AAQSkZJRgABAQAAAQABAAD/2wCEAAkGBxQTEhUUExQUFhUXGRwYGRgYGBseFxocHB0cHhwaHh8aHSggHR8lHBwVIjIiJSkrLi4uGCAzODMsNygtLisBCgoKDg0OGxAQGiwkICQsNCwsMC8sLCwsMjA0LCwuLCwsLCwsLCwsLC8sLiwsLCwsLCwsLCwsLDQsLCwvLSwsLP/AABEIAMIBAwMBIgACEQEDEQH/xAAbAAABBQEBAAAAAAAAAAAAAAAFAAIDBAYBB//EADwQAAIBAwMCBAUCBAUDBAMAAAECEQADIQQSMQVBEyJRYQYycYGRofAjscHRFEJSYuEzcoIVJJLxB7LS/8QAGAEBAQEBAQAAAAAAAAAAAAAAAAECAwT/xAAtEQACAgECBAUEAwADAAAAAAAAAQIRIRIxIkFR8ANhcYGhkbHB4VLR8RMyQv/aAAwDAQACEQMRAD8AIiyfSmDTnvRn/C1E9mDQA4aY8002M1ea3XDbHv8AigKYtU+2B2irYA9Oa4eO9AQxHrT7dmeacKcG7VAMKU17R+tWBSDj9zQFQJ/el4ZPrVtrn0pT71QQC0feqnULwUVc1Wo2jmsL8S9biQDmhAb8TdYJJVTVb4e6OXO5hUHRuntefc1eldL6WEXt/WoCvY6YNnGf0rN/EHRpBwK3RFVNXptwPFSynj+lvtYuQeJr0XoPVdwGaz/xJ0WZIFAek9Qay+1qpD2PfIHepEIms90rqqlJLAATJJwOKO2rkgEEH3FAS+H7zTGUHBqXxJprgmqCH/DKBgc/v1qLUOltS7sFVckk8VNeubAWYwoEkk4AHJrFfGHxCjWkVGBt3lJLRyAYiCJ+YGaA2toqwBUyCJB9qG29YrXntbXBQAyR5Wn/AEmZMfSq2l1DLoLMH+I6qiEEEAtw0jEBZY/TvWU+BtQLmpJNwNG7aDu3GclhiBPoTMTUKj0JUqt0zqNvUBjbJOxtrSrAg/cTwRTuoO62nNv5wp2zETGOcR/asf8ACHWbi3ktOfJcE5X7K2B34nigNvcb2JpKk8r9oq0TTFB9ooCPwx6fpSqb980qoDT+nNQ3LQ9xVkL7j81FcH+7+dAQ+BA9f51Ddt/WauW0k/1P/NTHp6R5mz+KAEKnrTHt9qsX7OYGfftVc26gG7acqYpba6UoCNppj2mjDfepyK4WqAhW2fp/OumFEzT2bGaz3XuqhFIqgpfEvWQoMGsHbDX7knj+dO1V9tRcgcTWm6T0VlKlVUkDIJHfuRRhB74c6aFUYrR+HQzpGma0rbgFli3aJaPt6CicmpYGuh9aQWKTalQQpI3kSB+/v+KZqNWEjdiTAgE5ye3HBzQFTqGjDDisD8S9AHhm4J3BoGMcT/f8V6Q7VnPirTWCghi105KyQoGMYHpnvk/hYMV8OdTAbw7vBx9PQ16F1jrq2dNbtW0Uu6g+KYLLBBJ4zOR2jNeZda0Cq82pGJIPr7VJ03Xb4DEyPfitJ4onM0lv4t1C4i03uVMn/wCLAfpW70d4siMQAWVSeQJIB9688HTfEIYsDHuwn6kIa2+j1I8NDkeRZE8YFYSpmm00Y/qfxLfe1dV9uwgggLEoTtic/f61nW6p4lu3adF8O0AFAUYYxJPMyQTHuak1mlcA3VvBYkhSWj3EbSDPoZ5g1Ru2G8JSylN7l1AjaVIgNEzAIYAz3rQDdv4nvbAgZCqghfIJGCsg9jtJH3q1/wDj7TKNQ20AAWy2eZBCjJJjDNxWW0BKsdw3KDt+84I9v71rfhK9tviEgMrA5zAg9uJMVimmb1Jo0vxZfZNHeIEeQifrj+tZb/8AGp33bzsoYqqlSQJUktxPEgfpWg+Or5/wN0AGW2KveSXXA94mhPwWot39YgAAVrYA9I3jtWzkbzxcdhXEb2qqmoH7FTW2BqFHlz7/AKUq4R+5rlUB4q1NAIpzP7fypjXD6VLYInY+v6VC14+5qS6x71Erdyf5VLYJJMd/xTNn1/FOL/vFNLH1FMlwca39fxXCh/Y/5roPuKRH0pkYOC3+/wBmnFB3NNj3FDepa4IDmmRgr9b6gEByK8u651Nrz7Vq78TdaLttUzUPQ+k7rikn3MAyCM49fetxi26Mhb4K6YGBkDcpyPbsfzNajRXQuoaPkgA8R/3TOJhRH86CaXUXbeoCxB2tL8ztPlHsNu5scwv3l02o8MO14Fmja3lgXEJ2BxmFyZgAfLz66riaS+Pk2li2aT4hP8IhZB53T8oBEk8diataDUh0mCTGP9+MEegNBbOue6z22CqpEAzJJEMSIBG2AVkkZ9poZ0/rw86WRdNtGO5mBUKSApUeWQAc5EiYzRKNZ+3n/RKdBjTarxGXUFQFQFJgQScAHJIO5toEx5p+nPiW+x2hYCqyksolpmNv6iccH3FUbKujOUMbpa2piLocFtrSCDImPXaBIptgBWBlSLgN5oJBE4BGeWgmMd/vqSqk1y8vS+/2VK3a/PrQf0d1nQ7wFYEr3g8QR7EGfvQbW9I8csBdYBcHaIMmRM/Y49p9KkOpa2LrTllAttmCAJQgesEz7g+lQ9GvvaaGcXDdcqYJMNMqeMDaT9yR3E4lG23sRKkBOqdGe24km6xEwcBgDEYgTjMVleoaB7Lb4jPFekPbNzV/MNwYKrHIQgwbQHcCTORzOcCgnxbpmcSAoWCSpPmVpA24mSCTPYbT7TNNBoodA1qvhv51utFZRkAjj9+teRbWstu98j0rc/DfVwwFQyFtb8J22UhZWe8Bv/27fvFU7HwXbAAYu2I9APoJxmce9aqw+6D/ACqe5bAOMj1qZKZPp/wXatiDubPJwaLaXoVq2ZCGQDmfX7+1Esen60xAfT9aAq3+lWrhXeimD5d0GPcT3pum6LbQ3CASXbcSc9gPxAq9A/ZqwVxzQA46eAMfyqdAvtP2q1bTEEgD7cz7dv71XP0OO9Si2RtE8/y/tSqQ257frXaULC9y/wC1Vrt4n1qe7aYeoH3qrtPqaZGBhJPaoNTYLo65UMpG4YIkcj39KXVzct2He2AWUSAZ2+5PsFk/aqn/AKgBpBfuELKmSPl3TtxJPJ9T3qxWch7Dfh9j4YRhDgkAYIgfTiqvxVqTa8I7mDbp2q0EgRkwcgcQZBmgqdZV/DGGWQyNyxJMCdo8m2DPOVP1q71y6HvpG3dbz67gSCQR6fL9ga6vw02lEmqncjT2LqXButz7g8g0+4kAk8DJP05rJaXrtu3fCSoN0LILGFY42gfYH70Y1vV7aKylk3YG0kTDYJj8fmk/DTnUSJ0slTRdc8XxPKF2k7RkEqDAYhoORBiMT7VkPijrnKg03q3Uwggc5k4zk8x7RQTpeja8+5uKw1RbstdC6S1xt7d/WtX07QoLjBh5QSHE7dizlpJn5YPf9ak/wmyyYwYnHJjMCMyRj709teoFu4zgBmyCCXmCdsNIJIBEs3E9+d+Gq4n9i8qBXSrhYXro2w7EmHmUBaSAe30nAGKm6pqCF06sjhTd8pwYTYCCABiW2+mUq/Z0So0hgqsf4oG4BCQCgXsxH75mqrFl1doFkPhvvAMjeIB74BhT3571tKWl2/LqZbXL1LJvjxDqCVt27TDJBOxQ4CptiZIER6kZFCo8R7t60ALLsXdQfMSwIIMR5io3QP8Ad3ib9nVbgzgKbTbjqQSJYMu3ZtHzbiYDduTHePS6LwbLqkhUcXTkeYEbNgxyApb+0isydtW2zax0Qur3zaTTgCMMFefMp7x23LviDPzSDOQ/qGsCW9P5WddoVSSImCGkk5M8yI96ff0XjW7UwyFmcHghhtUJAAkFdp7yZmKi6h0e29x1bbaXczB0C7pOCCO4H5xiK0tblcV9TLqqb+g+/rkF3UKAbjiRbBBO0TDQI/0wscjMYmqnWbLmzplUDxN+xQHkbtolSeAQc5wM5ojc0RtojN/1tpRmjDeC20tE+YkMBu7hRwBXL2mkaZUACNeuctxcUQW5yu3P3PEVEnFW3j2Dp4rPuQ6cXQpmbr2IG9mmCV7E9lkyeYyZjFl7ouh3tEAeK5Eky5EFYPG0ST9TUD6lBe3QFtkbSpEbgZQvJzmQffB4pmu0ptQvmcIxti1g+IdzNvgiPMm1jOJERWnwqntkqy8eQP65oJCAw5YsJHCgQQDPpPrxWXs3G09yP8s16XpdGTalm37nmZnYQvyfWD9wAfYZ/wCIujggmK5TrVggY6D1cMBmieg1TNqriG55AvlUAe2Z2yZ83JjivKdDrmsPB4rTaTXuWtOlyGJ4Cg/bPtu/ZqJRe5La2PSgPdv39qW0D9/8Ul1aESDIIx9DVHV9WC3UthJDAZz3JGIEeWJOe9Yarc0rew7q17w7LMs7sBQMmSQCQI7AzkR+tc6Z1BHtjcx34DSIk+0eU/aM9qy3xj1dzfFmyiu0DABkz9I9R3jNW01tzx7OmuGzt8rO1sMFUhi0AkkkBgomBMnFdX4a02kzKlmjVsAR3n9aG6TqIe7ct7GGz/NKw2YPBJEH1iavXbu3Ix2zwO384oDZ6ha01w+M8f4hzEhjJztiB5RuY8/mBmR8HVHVYc6waJWX0rlQlh6muVyo1ZojdVh61HtA96y3w911bgEmi2l67ausyoZZOZBHtInkTVog3rt9haZslQPMAAfL98H3oHpbqva8MICjIQVIwBPEH7+vNHuourIyvIDCDtwR9I4PvXko1zW9Vt3eS25AJHAnPGZgRXWMm40YdWGOn9II3LaAO1wBlmuADdIiICg7e45HPZnUr9yypc7THlWCwMRyWkZ+nGczVy/1QjUeIhK3GBG1O/DA7RkkLK47D2q31bQDVWwzFkDeZpAnkhj7TBz71dlvYa6KgD01PEvLdKgHaQfQjv2OSWIjHFS/EOpFu6zhQCRBnPYCc+0fcUQ1Got2rK21iAZDA5JHeR+KxnXtebrESTUdLKLbapgy9eNxpPFb34e0EKDiImhXwv0kNDH0GP3+8VuNPbVB8m+B8skfyrDWaLZQe0t1zbL7RbXxHMfKJAGTgEz+lD9NpLi2W2FfGsg3LQwwZF8hkYJMM22OTVb4dkHU29S1yLwVVZW82NxP/jJXGBg07T6Im5cR2Ny4RsDldqAYbcILbmMrHEyeK7JaYpyXoFbdIIm0LZt3LhYeIihpJXzGF5EEEZEe2aA63TjUm7vYB7Z8BUP+1juaTIn5QIA9O9E7OsuDTuFIa5aUXhI8jhTDKR2bupwSQPeo7GnsfwTauKLxJe6pYsdsjHmOTGecZnHEbbeil9e8laSzfwWW0ngacFN124UVHzDAgCDkxB2nPrEyTNVr6rPmZnB27lCmFIkgk7gDEnHH1xF3qept3EZ7afxA21lD+RimU2+aJiAe0AepJj1LKjsybWtiMEeV4E7xPYwcjGPpTSnLSn8/Wgm61P7fcgtahvEFvemxfOrLPmLHna0kZDAiSPc1BprnitfDOjgyyq24W3ZiSQCRuCsBx37xVtrFlXNwIWm0jIJMgOcIfQA7zJ7RnNVxZItOLgO9VLo48wAUkBcnMqTEHmKkdOrfGeZrirK+CNtU91bhu3EILkLbK83FUZtmRs5A7ggx3NX+nadrlyyGbaoMBRC+EQpbYO0NnPPzc4qrdAHhLbydhuEMY8pIB75JKD3/AEqLX291y14bsq3lVwo/yMhhoPPlgkfcZmaRUa2z6kk5Bu3ol2uX/wCqi3HssVMKFEoGX5WIMwc5HPFQa64kCwHlyFvM5gMxOZk4gKV9vm96Dou5tg8RrTAEOzE3TJjcIQzxxgQY7Vc0umW3vDAObG22jMAWCuTODwogbTyN5E5qxdS4kq2Elaxd7h3RalXtztKMG8wgAXBnw3wTkKCDOeKfrLYdaD/DupW54gJJKgklolTuACyPafx37HgMd65T3vGegPOviTpcS0cZoL07XlDBr0rrGgLqYBNeb6zRttBCEZbkQRBgTRGWb7oPWN6jceMfYVL1DqjFk1CoXKllT/IoPGS2OACARXn/AEnqJQ7TW00XUFupZsswgAfNPlImTg5wT9e9dISeUtyNK8jdfr2XU3b6h1ItpJdD80SwE/8Aifr9KB2tTqLlwMRcA+bxdp2j0JABEEmP/KtH1HQ/4m46hzuUKdzblV1jFseYqMMYgcrnuaXSbO229tt0XWC+Y+X5Wgc+pA/8hWqbdPG422yR9c69cbTI2xg73GUAE+aN4BBgGGIB7GjHU7QuX7O7ZFvgCILSD5iTg7v60L66zrbS3tCmy/iLEApAbgckRkme2eJqt8Jahh4ly4UZE8io8FmfO5hu5ADccSRxWopf9VT7sjw7eDb3LgJMD9TSry/Wdd1z3HZbkKzEqAQAFJwI9hFcrg45NIqaTVXNNc2tMVs/hzqA8Q3ARkGZ4gkY/MfrQv430yoASPmMA9h9ffn8Gsv03qJtNzK0hKmGrPYtSN6xMGsjqfhhbdluX1BO8PnaIIMKAcSAZOeewBq70frgdQJqx1ZmZVKcg4yY9pj3x9CasaT2wQFdXlbNhkYC4lwAusC4wALBvXlTBOfN3qb/ABpa0RccsSCSxJY5nGTntUWoJhg4EsVPfyx29O7j70K6nrgPItdJzxVGNPFdgHqOqZm2L78Vc6T0ksBiZJ+giP580/p+kZL6SJJIwOWnP9c8cc1tekdN2iTEkzAMj0GT7QK51UbaNXbpMi6HoHtgq2zbMqV98wRHb61d1t0xtDKpYGCTnjsByZI/PNX4xQL4itElPDP8QCSZPDECMc8KaxFNvGTeOYKNt7lpvMqOmRKx4jLMEbTyfN2JPtE1c1rrFsif4tpL3iGfOfMFUn2XHtPaaH/ERFt9O9tyi3Qw287WDbXiMwRtP59Yo7cvaZ9qoFKW4NsBSBDDkiD3g4Bn8ivRSfDB7dchPNyRBq7Av27bB9iFzafbgErtKvkeZQDcwcAz3zVPSWbVvUtqbYQqA0KACY+UTuxnJyJmO3Db2h8fUXCbxXT2k+VF2qkQGUSNol9xJj74in9PsWmIa8FF/KpcYk29wHkLr3AM+kd5wKRTcnKk0RtVV0ybV9PtHW3AYa1bHiW0UkKJUEqQvq5b6j60P6X4dy1eQi3cUW22HzDaVytvcpwDgEDGAad0i2W3PqXZLoDM7A8wWhO4Cy0SM+h4qDT6G0li8gGQgbcvlcbeU9WLKSAT9orkr3pc+/6OmOr77yXumFRprly5HiXWCs4wLKKIW2sSUBbbniAJzzdj/wBs1q8JRSty27HzG4OVEfMCOYwD9BQLWaS29o3UUi4WBiSFgAc+sg/aPrS11hdy3AWFxVVCHMgwFjYD8mA2BjAgDNaqaj+fwYuLd/H5DfU8nTtaMDw5xEH/AFBp/wBxEn3oX1p7aXgdyi0TbBVeLKRDqIAkckRxPtmPS6RbdmwhJF3/AKrtnG84TOFAUdozJoh1Da6o4RfOm5sQN0kEkepAH1zWJJtW69jWqsKx2otG5c8WAQGO26rDw1UEbZYcQggggHgCZqFtXbuvqr6gmSEDA58PcdzciABP2ArNXLVwuxtx4CsGYLHIULmBnIo70m2FNk3SqhArTuKlzHEgiQeSJ7VpTlOS276kelLv4CHQ9Tsi00ssb1YkGGbzA+25TEjmR7VpLBmswl9WvtvRVKscgiGO2VhRG3MGQORWl0lzGYrE3b5YxgrjSRMyj0oX1HpYfAiTiihagGn+NLLXbltBLAFQXHkMHJUg/aTHNIRuVHOTpWYPrfRmt3Hj5RlT6+3tkH9PWl0HqG1wTyMfv7TWr13S7t3ZdKr4dx9qMglSpI2vjIEELn/TGcTjOtdNbT3T3zMjggnmtySTuOw9TW2zeU2yGVckqSFYk8AbZxO4+hziM0a0WqNrVedW8gHlJMS0QwHHoZHMVi+k9UkAtnaZ+n0ot1jqqs2nuKZZVKtwcbxAxxy2feq3au88gt0q9Qj4t1dRZvEMGvMAgeADDAGQ3AMjMZBB9TWct2bli4tq5b2MLi7g5LQJmZ9IzI5rV9T1FzUWbty2SDbZRuJG4lcOqgSwIUnzY+bHsm0e6zadyGIUjec3IkwGMAwBMfX1rc1l5u/p0JeF5GcX4WY53Nkk4AI57Z4rlHV68bfkVyAOwJH7zXanB5d+5nPn37BDr2nFy06sMEfWI4NYOx0C6RJQge/cfTn9O1ejfEmvaxbDpb3ktGTAGCfucQAPX2qXpzi9ZS7sKhxMHMHgifY1575HWuZ5Tvuadu8VpdB8QKyAE0T+IOkKwOK8z6laNtiBWkyNGm631tflXmq3SbLOGuEbgvIBgx3b6Dv/AEyQD6cm9s1vOlWzbs3CgWVUt5hOO4iYmCef71uOXbJRP1UqLtgWmBfKvgeUQrL+ZPv9s0e0uBHb++T+s0I6ZdVwH2rILZAEkuFJMjvgL/4j0FGEb2qTbpK8YfwSNNuVVuvkmu6iBFYvpXhb2Gou3fEUndcDEz5oB2sNu3ny4+uBR3rN1lCvJCqTMSD/AN2M+X+vtQXU9OWwP8S9wvbZo2jyuGcSBMFSCJPHFZSdXnB1XsWtJo97XXvMBa06hIAMAsfIqAzMptJ5OR9puldNbUeViyvbE2wTh1TO0hsgHAnESDBBqv0tBe0l13MbrggTEsMAv2OFSB9KluXja0zXoDPbKqRMKBcO08dxx9vpW4xxq09eYb3WrpyBPSrrPYd5HmYlF2+ZypG4mTEEkgKQciewqfXp/B8XczbYdrJEZYx8w7AHIifQjszWaVrJtErNsrCKZ3L3BPpM984JqzrkCFnS6rJ4bKxKyQxwoK5wzEeb+9bjoy6awZblhXzIb98PYEj+KSZAiNokAj7xH096j6lbS3bs3EbKlVuK8GNwHnDAAkAjbBnkRUK2btu3buRttsGRV3SWCCDuzEdp5+tE9ay2vDk+JbugAbQBG2IUiSS2ROf1mkVBJ0skbbyyppte+8hHA82BwJjbtPfIjPYgc1X0yC7qramQxY/9wHLMQ3ou7E+1XupdKtJcQhQwuEK+J29w0zgxOe0DvU3VtBbsoLumbzEhVO85JPADGNxP8zXNqVbY8y4pDNaQb262k2srsbcd6KZ+/JJ7QcelaDT9Ps3WUD/o3VUweFG2ConMAqcdprGX2dHT/ELbTxBLhCdrzJG5eAWABIQie+cUct669YS8b5VnRZUW/lgqAu0/6fMCPv8AQJtco11/RpK92WNXokOoRraqLSgqU2+VtnseRBz7L71L8Q9Ks3b2mYFls3FXfDHaEG4sInExg8iV9KA277izuhVRwSbm8BFJMqACSZJJwCoHr2ov0DXB9Oj3E3Q7Inox9QJg4lYOCa6vTJ14dXZzSaVzuqKyapPFa9bAKKplNsLjg5GfTuc+s1qf8TbLE2z5TBA9PUfmRWY+Hem77r2nHkullCpuXaD5vUQQduMiJnByS6am1QM4x5uRGI/SufiJpK1RU0+djOofEaI7IDJWAccGJ9fpQj4R6dYt30KAM5cbZgxGYyZ7UE+K9MLOoISRuG8gmfM0z/KfvTvhjTG5c3loVAZHc7hA+nc1lUSSuLR6F8VEDSOu6IXaETBXzBSV9Bt38AyI9qwnVehtbsKCIUyyKSTtkAlfY949/rR/X6hvIMRtMBfUEkYECYBHana7r620uaPw925IdpnaSDPGFImfuK9E1Gct6/05XKEMRvY84ew1sBh/mzHt+80T6fqTdttbKqSIZWjIO4AjHIKk49QKl0+nXZdAnywi8mQBuieJ4x2oSC1h5HFcGqyddz0zpWmVLSj1MnOc8/b9cUG+IOqFSQO9UtL8TDbEZoffu+JuacgE59K1LxG0ZUaKQs3X8wEg0qktkAQQJ9q7WVXbLbPTvipS9rYsA8nPO0T/ACB+pob0HWtYthZIQ4g5Jkz378/pVj4i0Fy/pvEtG06AB2y4ZcAg7QpmM8HkCsM+sUILYXyAkhj8zMfmdvc+k4FbhJwWV/hZJdf9NX8R9WCgivPtRZN5iw4qS/qmvPA4rafDnSFC+aIjM8ZIAn7muaVukWzz+2j2mn0rU9I6qHic9qO6r4dtNprnzbjJW4eRjEf7cZ9Z+hrB39K1hpRpgAmtvw5QVsy5Rbo9M6fYQDyiJyef2PpV9axfw/10GAa1+n1owZGCK5M2sgTrjlL6BiSGAAWW8rZkxMSQV9ePaKo/EJIJ0xRQt/zC4GYhiudwk8qVg4XnjNS9U1j+LcDW3yxYMFG2CIJBmCfcSPU9qj1t1dmmt3CfETfzyguEEK2cGAPwa3JRSw3kqcumxU0l97CiwoV1bzQTtYEQCQYMGCORFSXdUCX06Bobbve5BcrBdVAAAVQfyZqTWOtxURCgK5DeUST8xlucbfsvtVi3qxfVrN1vNbAKMOQD8yz6cn7Cn/Fi7xuF4nKs7A65vuje24WtxBbxABAwEHlmd20yOBj3NPW2r6XCWDCy5EFfkiBzHBAzBAnmKOOitaS2jDYitvZwYZixwBA3csZE8CuG7bv2jYa8hi6Lh+YAIojaZic/09KrlF51ZLpaWwP6y1rYi7whQGHwTBgjEiR83fvVromptm2ELlltnfJBUAn6+3r/AFqrrtUEvqbKQFATYeTAJDEExJBPaOMc0UXSpfU3LSLa3yHtgQNwwSB6H0/vUcJ5tk1KlgE6q7vuMLZBE4uEMMxJXnbPaD2q10uw90qHYJ4T7tsfOY+bmACCSOcGaL9Q6cwsWLQaFRSxKkAb5E/N3MH14+ldXTeIto75uW/EXDA+RiNnBPoef9RrUpb8SZFF1dAfqF5nv3LnlZVyVWAUIhYK8wf9Qx+YoiukN9UDEeW2LTEGN8E5I/H0Iqrq+ohQ+mUBT8zkDJYgcnu2RAnAiiXQmI32iZCkEZJIJHqR6RxVlGTWZBSXJZByfC5QMLbssgiAYUg8hswwP0xVPU6c2UVDsUAmSZgHGR9/pzzWgudWA1Bs7CI2gknncAQQDyJMfml1bQAgFgW8wO2Rn2z/ADrinTtFp7AXUXr9tbd0lSD5bZEi2Bkh4Y72J2/NhcRJrR9NB8NGIgsoMDjIzHqJrH9euHxvDYmWCGf8u3dwsdsVoOh3SluGnuQM9jH1kx6V0nHLtkTtYRkvim+W1t1drHaAcf6Vthicn0k1e+DL/ieLBI2hc8ZM5/Tmh+h1HiXNdqm4FtlAPq/lUZ9AAPxRD4CtfwLh7l4/Cj/+jWLAQ0rLc1Vm1tO1Ruf2UGTntLx/84qW9dt/414UeE/mdAxE7SFZTmZPl75zVa2uoGpKIVRLsS2ZAXJJg9s/mo9XYtpqWuSzhjuljn3nacScx23d67PS43p5mIuUefIsXrKWbtxc7NwZVJ+hG7tMYPrWY+Ib+9yfWpurdULsdsmfXJq4/Q5tLt81wsNwz3xjHqR398Vl3K6QWHkzmlwwmtlodbFhrS4V0IMYB3c7vWRj6H2of1bowQJmSVkntM9vb+1U9Jf24NRXF5K87BdNBtEb7mMYXH86VTWLjbRFt2/3Yg0qcH8DWqX8i3Z6uthBbYup7AgwoHy+/wCvasT1jVB7jbOCZ/P3Nd1/UGKhC0gcD0q58O9M3NuYT3FHOTVPkZpXaL/w50ngkZ5rVP1C3b2WMl3MttIkACR9uST2Gak09rYOP7Vl/jFiCkMQryLkRLBduOJjJ7xmsLc1hGx6nvazcILW7fg3Ng2/NCsdxMGPYEjHrWZTpoa0ud2OYiaq9HdnS6qMwUhQUDEAgnJ+u3dnn3rUaOwABjFdfFeF3zOUalJ+R531Hpz2m3JV/pXXSVKn0itj1LpwdTXnnXND4TkriK42dQ89jUpbZ7DNsfy/OdqnniYmO8VJ8JdM2LduahW2jy4bNxmztkgxAgk5PmFC+h9agEd/Q8VotdeN20qowVhlQTCk9yPf61paU7fuHqkq+hB8PaFbjize3bcrbYNBDQDvXEHBGCI/Bp3QumAXL1s3POpPiMoBYKjCYAESzbRB4AJPpUa6i3ZdHuOpuJ5vDt8qw7kgkKIBMd57UW0mpSTd2qGuRv4kz2nvE01RWORqpbvfYHJ0i2zumoUmwWGyGIILk7T9YkcZJGINDrXTntX/AALBLOG8Pjk7jBOCI2bScECTVrVdc3LbQqGJgz8sFIJxJPM4n09Kt2NVBa+fmaCdsSIEFgZ57/at+KoxXCjEZOTts5rNDbS8FPm3+S44WJZfmKyZt4kcmCJEU/8Aw7abUqiibbJ4luFg7WLABsmXlTJJPY4mBWBVi5ZwlotKyrFmJydoEzkTzz9aI/8AqSKAQHPgqFXefOQMge01zbh/5X6N1Ksv9gj4s0hBhL903GcyoaEBgEAAQQPm5JnbOINXujaHwCBu3BwrFwIYjmDM5Hmznn7APc1Kai8+26wa4dzo1ttwEZyhiIC+nFFtZ1e2yblY9kAgQwUeoEjJOQew7TOrheEZcZVljLtxf8Ru2TaY7mBZjkY7tmYH68QKt3iNNesraVgl7+MSxn2NscQoEe/nFZ+3qLjAm0SzcEQNybvmklhjvMd6s2OrkIqQH2qyK3ZYAwMcen0rTlDCit3Zakt3sqCOqZ31Auw25ZAAOPKcNM9jOP8AaO01oE1Aa8u4AbQbhyNpIBEERjJB+1Yh77i6igHw9QdxMkEbR5xIP+UyfoRzT7fWifEztaSVK4KjMTnPbFWU1JYS6/rvoStO78vYtdccXbgv+bKSN5iIJy2SftifY0S1hPibuBdto5UkSH4YwOzA7vqD61n73WryMQ4W8zgeHFtTmcydu6Rg0U6QGcC5cJNwzLNzk9vT7YrnObnySNJKPmVOr9P22LvhpLXIkDvkZ+2TU/wxpblvThXAUyTHfOc+/wDxWi8P6R+/eqHUdYqCsmQdrtdsnAMiJ7gc4+sD8Csz1DqBbA/SndQ1ZuNC8UX+GNFaW2129bV5aE35QwJJjgn/ACyZAINdIpywYbSAui0+VJ7MDJ+vP4rS2tWbklSo7RlZ+bb6xPI98Yql0i611byXbYVhadrbKoXzoCSIAAKkBh6iBEZBofD2lvai+LasVgHewiFSfMYkT2gev3rUdSXCMXxBPX6rxVyZUDaPp/yZP3rPtaG1iWg7oA4+/vmR9qOfF3RrKeEmm3wpKtvYszGBBgYUwH4AFNudEVLVoLudrrAERlWBCtBXkbWUweCp9cVeHLU15ElJJWZtep3FxuOPelWh1GnXcdtsBewAH9RSrOh9S2gB0/QPdcAAknP29T6CvSek9J8NRU3SumC2oAH/ACaJ+H+4rkbK72sYFZ/q/wANC/cDF2EADaI9ZyfvWpcdq4BFQATpvRxa+UZ/WiyIBUwE13ZQEDrisd8U9Ga8wIgAD7nP4/Zrasn2pi6Pd2oDx2/0+5bMicUR6f1Dd5W5Fei6/wCHwQcCawfxB0FrZ3LyKoLVrTByeZIEme3cRV/VdPJQr2jtWf6J1ba0PzW+6ffW4BFAZXTaq5bOxtm5uHYeYn7YmMT755ox0PpW+d5JUKWP+70+xmau9S+HkulS0Yn1nOOZj9KbZ/8AbWhaLiWBtqYxwSJk57/bFVaY5aLxS4bBnQtMFuFWRWWSEBmR33ieDGPseZqBgA3iMJ3tu24k+gjvHlH4qO31QLvN0GbIyYABJ8qr/uMSZPY1d0HxLZd1HhkZCg4JBOPT39a1JRuoLYjurkwfb6Owtsu2DcgsRliB/k9YnOPSr/XempbtC2q/x1CM0HhgolR243ZzJAyOK0WocBSwiVkj0xmsxa6hauOzB9quoD23B3ggyCrAHd3xz7mkJRTaksPmXS3s89CwdLabRm49kXLiEIzIxW55iQp3QV2gleREZqha+HHFsBWAP3H39R60T6H1G07lElt2XuOsAhY2gKJzx+taRDIwAfp/bmo2nsqQknzdmHv6TWW7TIW8RSD5v86gjOeTirvR+lW7NjxD57l47EMTCgGYEct5hOTA9zWscj/isv8AEaG7/DX51G63kgMB/kJEQQeDjnmkJKEroU5qr9Cb4V1a22h1DQ0iVkjkCCZII7gR8wFXtLpwueR+4/8Aqg/TuoJ4ii45W6QN6htyrHaRgFjGBIEVd6j1IIK1NxaWlEd3ncl6h1EW1IrGanUvqHgcVzUX21DwDitJ0fpQQYH3/fFcyFXS9EVVhskiPz3qHX61bKDTs7BFhhABYGSRyM9v5Vor1sgYrD9Tslr7EEEiOCJ78+/P6VpMFzpnUUDna7HcpTziIBxwJM+kmPrUnSDc0obCl2MiZIgEZwR3P6j0oG9qLlsnncJ984/Wj1y2zsIUsQQcegILc+w/StwdNOzM8rCFrurWmbe7OrQcJbWIIjgEjt39Ktr1YMLTWiVW02BOTu8sHnkY9KzWiQhhPHeataLSFbZ5jdAPrsM/1FItp3qYk7VUi3eAdiyyoJmN357esmu0Efqe0lTIgn/Kv259qVHovYJzrc9d/SnhzFMinW64mxKD3mukA/WuM/amg0A78iu7qYDNPA+9Ac5/+qsAwIz96jtHM+n7/vUpqg6LnoKG9T0u8HFET9q4tvHNAeY/EHw+R5lGaq9D6w1ttrV6h1HSK4rzz4j6DBLJ2oDYaHqAdcGqHXNH4og9iGH1HBrIdE6wbZ2tW86frFuDmgMXrT4im1cLQrnaJycHucR9eMUR6P0d2W15FtqmeSWYgyGPp6xWgt/D6k3C5Vtx8sCCO/59/YUW0+lCoFHAHc5qJUVyb3Bmot4I9s+lYbqfTv4pxHG0gkQWmZ9sHIr011BFDdZ0G3dYM847AwD9Y5qkM58N9MKorT5iJPb7Vp7Y9au27AAAGPtSf2FUFS6pgwSAPesn8QHcxBG6IiOZM9/SK25YDPasx1nXW1O6BuiJ71CGatstseUR3JioCz3mAkxXbdtr7+1bDo3RwoEiq2EiPo3SAgBIFaBUEYrtu3UkCKhSsyj2oT/6LbVnYCC5kyf5frRvZSVPWgM3q+hW3EMMevBrur6ZclDauG3Eh4JllOCPefQ4o+1v70gtAZ8dFT0plrobB1K3GFsElrRkpnkgcAzH4rQvapIKAFHpaeg/FKi/h+5pUBY305jVYXacHFAPkV1m/FRm5TS1ASmnh6rs1MQkmoAhbOJOJ/f7+tcDZqLdGJpyuKoLApx/cn+1QbxTi8SeKAfdK5H8uKpazQhxGM0/xDM003KAwXxF8PkEsMUL6P1ZrTbWr0y/pw6msP8AEXQ+SORQGy6N1RXUZGaKKQfevH+mdUey21q9B6V1hbijNUB9nE4gfQc13jNVgZ/uOKcWmgLBIPEVWvmBMio3cCZMVmeu9dCAgHNAWuudcVFIBrH2EfU3BPE1zR6Z9Q8mYrZ9L6eqR7UIS9M6StsCRwaKN7UrzeZo7GR+ahe5moUltvFS2zNUxcpyPFAWduaZcEUx71LxJ9KAkDCuT71FuEUvEoCWfemzUfiUg1ATTSqHefelQEjf1phpUqA4KcTSpUBF/epNN81KlQE12uE5H3rlKgJdP/SmnmlSoBKcCm9jSpVGaWzHDih+uHlP1pUqpk85+JVAbA71Y+G3M8mlSoD0fpp8tWhxXKVUAjrJ8tec64zcz60qVAbH4fUbOKMjg0qVQFrWfN+P6VDqOKVKjA0c123yaVKgJo4pnb70qVANNRrz9qVKgJCM0mrlKgJDSpUqA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12" descr="data:image/jpeg;base64,/9j/4AAQSkZJRgABAQAAAQABAAD/2wCEAAkGBxQTEhUUEhQVFhQWFxcYFxcWGBcXGBUXFhYXFxcUFxccHCggGB0lHBUXITEiJSkrLi4uFx8zODQsNygtLisBCgoKDg0OGxAQGywkICQsLCwsLSwsLCwsNCwsLCwsLCwsLCwsLCwsLCwsLCwsLCwsLCwsLCwsLCwsLCwsLCwsLP/AABEIAL0BCwMBIgACEQEDEQH/xAAcAAABBQEBAQAAAAAAAAAAAAAFAgMEBgcBAAj/xABGEAACAQIEBAQDBQUFBwIHAAABAhEAAwQSITEFBkFREyJhcQeBkRQyQlKhI7HB0fAzYnKCshUkY5Ki4fFDwhY0c4Ozw9L/xAAZAQACAwEAAAAAAAAAAAAAAAACAwABBAX/xAAnEQACAgEEAQQDAQEBAAAAAAAAAQIRAwQSITFBE1FhgSIycSORQv/aAAwDAQACEQMRAD8AijiQmnhxH0oGqtTquRWbdEvkn8Vxma0yxvULhpAUUzib8qaa4dd0rHq4b0uTVp57bD+NebRBoRZtLT96/KxXrVn0rZif4Iz5P2Z63aE0+EApKj+7TwJ/LRgCbY9qc+lJtvOwqDxLHsjLbS2WdtqhAmuvavLhfWoGA4hcZ/B8L9r+WdI7zUq9jWth/EQhk3G+/aqtF0+x62wB1qYtwUFwWP8AEbLkIY66jeoHGGu+KVWQFWYFSiFjxl7IguQCJgCRNPWeJC4usD0rLL19y4GZjroJO/oKNrw3EAAlGAMa66etXKEFTfZcZzppdGhM/lPeNKquIs5EuE5mub5p+7RrHXTYtW4AZ2gAHrXMLhbl20yXrRUtIMdtaGSdbgoVu2sY4NxdHVVzeePrU57wWSTpULhvK1rxFNstKbjvRjjPA/FtFVJB9KvcmU4tOmD8Njkc6Gp63xQjgfK4F5CrluhU1bH4QFMFYI71Nyq0RxadMD3Lwqu8yDEWlF1X8s6iau68MXtVX5l4b9ofw1LBV106mijGUuUinKK4l9C+G8TW4gIYFgPN70V5dxEh36jagnK/LWViLbZiQQQdyaIcOYIGtsCrqYKnQ1r0slRl1MWmWfDcRa4hJIA21qm8d4itg5SoctrrpAqbdcpbEfmqNxyxauqM6zpE9jTNTFbd1dA6aUt21OrI/wBtW4qNZU7w4mrILyhVAlWj61A5I5eWzaunEqwtu37Nx096Z5i4qpZEyhcukj8VTEkuUuysspPhvolcWwtu7bCrJYEFj/Ch3BeFeFeZ7RJRl8y7gfKnuF3cxI70SweMbCuJQAsZAPUVJY7yKSf0SGVLG4tfYQtWHFlry5QvXadKo/EMQ/iNBO/T2o7zFeaXySAwzZRMeulCraBgCdyBToppUJk75B68OfsadHCn7VbVtU4LNcPajq8lMfgNw7UheXb0iCKvItUrw6myLKKzw/g7hpeIouuAFERbobxzi9vCgF5JbZRuaKKrhEY8mBHao/GsCfAcW9GjQ9qp2N5mxN+9FjyKNh/E1Ps89NaXw79uXH3jtI7ijoH5ZEucMe0Rcts0IJIY/ejepNvm2y5H7I59gAJqPgOLDEXvBKsFeSTsAtFbPI6Wrq3rV2VWSVO8R3oo4Mkou1YUs2NTW10FcDaR0+0Ivm2PcehqTatreVzlmBr61QX5vZHcWFgMxkbzGk0Qtc1vbnxQUJWQB+Krhig2r44KnlnTrnksvAgl1zlUZ10219qrXHOHQbr3nPiE+UCfKOkipXLPM1t8SB/ZlttNzRy4lprl3P5i5gnTaplxLHjUkw1NZMziuq4sz7lXl5sTf1fKieYt69BWgtadlKFoXafSo/KeBSwuIuWzuSMp6r6VNt2bdx1U3clside/anRxRyQUmKjlWKUovuuP6SLgRfCF5EcKfLcG6n17URu49FLC2QQRrVdbK73LaNmVSIPfaht7FftWVdIFbklRzm3ZYrCm0PFVYnrT2I4qSjMFEkEad6CjFXPDgtp0FM8NxDNbZWHnE6UEYJcNBSyNu0z3KV+7ZIuXTmMn99X84nx4YCs64lxBSgCIQV396sPJfEySF7j9aXkgnjaSoZCb9TlhPmG8LNksfagmExtswFJDneaj/E7Gk3LdrtqQKrtx8jKZ6fSq00ahyXnlci5Y2x9kUXkvKxc7DcGoHGscXi5A8Rl1NVe/eZio1gmjl5tvanbaQrdbGmv57a5mAM1OweHDWGDmNcw9Y6UEwGHN5vCX8+/YUbxWPtWAVzBmXysOxqRlboko0kw1hOMRYa0+qEaDtVS5hxCBVOXWd6fw2J8U9huPWhXHfuexopJUwYydol8LvgeYHWurjWuXxnJOUaUF4UYzQTJO3SjFm4pLMqQVHmNCpKk2W4O6QVbFlTnHYiq3e4mQxlTv02rvEgxZYYgET71X7145jqd6Gc3fAUIquTXsPZ0HtUlLFTVtinFQVxzpkNcOKdFgVMW2KUyqASYAGpJ6CrIRVsise544ymIxPlJC25TTrB1P6Vp//wAZ4HNl8YdiQCR2iax7mq1Z+0uMOxZczHMNiWM/xpkFyBJ8Ergd5Ld8MrGCsQRJBqdx3gjX7ovEHwyFGZdveofIvAzdxkXCcgRs3QgmIHvWpsgwqBFYNajQEaj0NaMWm3vdYrJqtsdtA3hfL1tDackPbygNl++F9qd4njMP46Jh82QgzmEa9tag4jFFb6svlDqdBtVL41xJvHZFnMDlULuTuT+tbZtQVsxQW90HcDgMOjv5Rm1G/czpUvG8v+MEvKjMLbajfSIqhYnD4i157qsqMYk7g1qfKPFTaw6AknMAWB9e1c+OFZZtp8HRed48e1rkGcJsYbxreZRnDSoO80xzbgbjYsG3KIQJjTapeN4SDfbFWRmJMFT+H1FTsBjWu/2i5sh+cDpWvFg2w2vnyZsmovIpxXiiZwfGpaQA2xEQQw3oPzdYTITaWAGmO09qZ5h4oshra5VBEinuO4uMNnXqBrT111Rml33YG5WkG4x6H+Fct4hTmYDUk/vpjlzFz4hc7g0MS+UDssEEmq3Eou3BMVbjzpNDb94JiyyiEI2qPwS475SdJ7UY52wQw1m3c+8zH6b0EppNfIcYtr+HLbWkuMLluQRI1713hLhL6sghM2npVbwfEnvQcvpJq+8ocLF20xbQh5Een/ignk2wt9hxgpTpdD3GOVzeZruniH7s7AVRMdh3S4UaPKIMd62VvKPQCsT5gxTXL13Lp5jt6aUjTTk3XgdqIxSvyTGxcBEiTp0qViVYANlJHX0qDwnhxfKCSWkSa0f/AGYoQLHTWm58jx/YrDjU0ZpYuFHJBIkzTWLujPLiZ3mi/FeG3Lbn9nKTuOgqrcaRi5YE+1HCUZK0DJSi6bLJgr0iQIg/pQzjFwkEb+akcCmTJO21GuFYFHVgw+tFlnthYGOFyor2BtnIzjddvU1zhmKusSCYk6x1qfefwQ1th1JB79qgcPMMT3NVFJxQTlJNk/FgswQfeiBQZuDXgYK61ZLFrNiFPsac4hj2FxgBoD/Ck5HLdSDgko2zRg1KBpC26dVK5/BvFIar3xHd14deNvfyg+xYAirKiVmvxM42bgW3YujJMOgjza7n0EbVceyn0UbFeCcttFJdBDsJ8zdaK8q2LBZg5YMvmPcg9p7GhODxPghltEBiZLNqSe3pUrh+KuYjFW1UTdIZRAE6DNr3ECjknVFRlG7Zp3DLVi3eW6TqyZXBMZ4Oje9K5zdGw7taMlROU7geh61E5fCPK3lDMoI10IPUUriGGQvFtiVKMrKekjSO4rp6aFYlZz9TNSytoA4rGqLFq6x0G/zFQcngsuNuWYt3BlEtDa/ijoSBU3FcG/3A+IYVb1tdT0nWO/ah/Ob+Jcw6h5RZY2ydssRAHes2sm3JQ8GjSQSi5i+M8bsXbL2mtXLbMvkzkxvo5B/fVt4BwNbVi8xufsgqsmb1XUe01nOMxb3GLXWJeOo030VQdgNatfKGIxGJwt+y3nS2FGg1KuDt3iKVp4VJU6GZ8icXas7w3jJi54bbGR6io/LWKv3LrZIJkk/xEUI4dYNm5knQSh/hNWPldksC4WcC4zRM7DtXSVJ2zntNqkR+YeHXWR8qnTVj0HpUG7izc4fGsqRNGhjGBuCSVYnSh7gWy5MhHEFegPelzk0+g8cNy7/6RuBQtrEEja1I+hqs8LvZrSr1rRuUOGC4l0ATmXLrVbt8vfZcQLbGY1pMHeRoZJf5phzlXDZmQDYEUe+LGG/3VWH4CP5fxoK2JFjIyCAXE+1FPiHjjcsIgH3oY+1TKm8kaLxtLG7KRwRotyBsKufw84/JNp9iTHoe1VnhjeGubTT9ahfaymI8a2pVGbf8JbrFXkjuVMHG6do3lrYIrGuduEnDYlmA/Z3NR6HqK1fg+M8WyjnqBVY+JtnNZQiJDD6f0ayYG4zo1ZkpQsoHBONtbuK2kA6itgwd0XbausQRWYcpcDS8L0/eAlatPI+MZLjWPwrqQd1OtO1NSXyhWC4uvDCvMOHIsudtKz/A8AuX1bw+nertzzxm0LQQOsk6iaVyQ6rhyx6mflQQk4YW122FOO/Kk/YzHBKbV0pcEMphh/GrVwS08kZCV6N3oVzdkOKZwdCRt6VeuScSjWOhAOlHkybsRWOG3IVPm3hZyBog0BThpFtbv4WMH0IrRueMbZFkp+M6qAJJNUvCX7v2W6l63kUEOhJE9zUxZVtS+SsmN7m/gfwOCuM4ZVlQNT2qFjV87eYb0R4DeN4Nbt3CrATpsam4blhgoDLmbWT3kk1JZFGbIsblBFvVhTitUcNS1asdGqyp/FPj74fDJbtEh77FZG4RRLQekyB86ya9YGVSCcxHmYmfoOlHfidzN42LNpQPDw+ZJ/M5jOfkRl/ymqf9oI1zEk/p/wBqdGPAuUuQ7h8DbIJDyREyNp6xRnlfhNwYxWXyZVP7TUjVAR7GGj50J4KyqLV5ScrM1q+GgjNlLoR2BCitJ5R4vhXc5nUNEQSE+YVon5elXhT9X4Jmr0vkJ4ng126+eE2ElTo5/MT17VXsTicl9V91P1irRzB+zQtYuMoYHTY7kqV06dZ7is1xuIYYm1mMncnuZrpJu/g5zS+y2YlLlyECTaUgknYtOw7mTWXcwXbtvFXVuIyuGgKRBAOq6exB+dabw/jl240jKCNFn7qT+L5ChvM/CLP2lMSrm6WBDM0AM4UCB2MCR7Glaq9m5eB2m5ntvsrv+wWawrMzZyfMDsAeuvvR3kPC4mw10WipYBTCOsmHZTAnWQsx6iqlxzixF0opYKIzCdydY9q9geLNbdXVyGBkEHWNsrdCIrDgck1JmvOk04ov/MSC5dW5lysSA4iNR1Iqu3v7W4p1BPlNQsdzm9+Q6jTKAR6T5p77U5hMQGQvOqzIO810PUjJ0jC4OKsO8Mwe5LMY13pvmK3KCSqyNAdzUHhvFGhhHST30o4MIMXhlYL5o8pYbUGXIohY8bfYY+G9/KjA7d6Fcy4tTi2lSoOgY7E+lFOXuF+GmV5zdxtRTFcvW7wAckgEH5isjybZuUTSsdwUWUTjuOAyqdFjT3oncsXsVZR84CBdBEk1a25SssQWE+9FcLwdUAVSIHSKks7dEjhSszLgQZ2ZWtNABALCAT3orb5de5hVw7aQ2aRvvMVoiYJR0H0qQmGXtS5ZHJ2w440lQD4fadLaoNlEUO45wG5egqdfXb6VcVtjtTiqKBOnaDaTVMoHBOWsRYuM5cHN0GkUV4bwYpde5Hnf7x7xVsCilG2Ktybdsiil0VbF8p2rsl1knepOE5fFtAiEhRsKLcR4nZw9s3L7rbQdW7nYAbk+gqv2PiLgGJHiwBAzFHC6zEkjy7darknAzi+SLVwkvrNT+GctpYXKmi9qsNq6rKGUhlYAggyCCJBB6ivGpbLoEvwdG1YAnuaRe4BaYQygj1oxNczVRKBGH4BatmUUD2qb9jFSZr0VLLorYFOJTJnpUTjl51s+RWYkgeUgEDvqaOEd0kgJS2pswnmrg9xMfirYGbLdZ5H5bpzqdN9GjTtSeH8HYgEqSCcp0+7p7itC4zhlP7QsGcKisQNxrALfiIPaRqdaB2bxLQEMHWczAAjYwBH1q8+6EtoWnUMkdxVcXgvCvPaLkKjCT1MqCB6kBoqQjrl8gJ21bce0DTcj50q4vj4hrrgC1m2G7ZQFGnrAotbx1tZyWQG/DmM9J1MVdypcFVG3zRZOUsc9zBvYusGNph4bH7yoyyLev4ZDQOmg2ihXGcI4uWrmU5PMM3Se1VlcZiUdvDRwxMtkQle4GkjqaNcK4reuXLeGvk/eDQRBH4m09ta2YsqaUfJiyYmm5LovvB+GWMJZzXj411wHygxbTNMK3UnQ6UA50xD3raPbVV8MgqiLlUDX7o6TP61HxeOLXi3QyP5fSKZGAxGJuZbRusAZyKSAFAEEnZR6nTWtEoqmmJhJxkmvBUuF4E4vEtPlCq1xx18gAyj1JgUE8ede9aDxbAXcJirdwhGTEIVuBCHyFZGrgR1B0JmDQLg3Ak8S61wzbtTH7wW+Vcyf+baf0dGP+iTX2BbFtm0VDPeKc4dcdWZdRpqPbX+FFUxiklspyk+RNpHQtAGafpUDFcYJkAKo7AAUcW+wJJdIunKVubq6SGUg1o+Cw4UALoO1Zh8M8a1y8UiSqz8prWsKD1qs0k2VjjSJVlBUpBSba0+iikjTq06BSRFLBFUWKAFLDCmxXQKhB3MK9NJy10LVFjgNeLUkLXYqEMQ+J+LuYnijWC+W1h0QCfuguoZrkfmOYL7L61yzy/hWtNZS4fFYBpJMswBy9IG509asnOnBU+1XXYGbwQgqSvlVQpUkbmQTr0IoPh2tXLguJbjKAuXOCDA6hTQym10aMWNONssvwYxdxsJds3ZnD32trMyFKq+X2BZo9IrQMtVvk7CQb97bxmTyjaUQKW9yAo/y1ZYorvkTJbXRyK4SK9lNJymoCeD17PSclV7inGRbushbaP1AP8auMbKlLauTqtVXv3HvX2bPlsoQpBmH1M+GsQzgjeesUe4ldK2bjL94IxHvBj9azjivEir27QafDiDOs5TJjpJYmtmkj3IzamXSJHMZz2ylrQS0N1YiQrn5j9araI7WWvhT5VYsOxWZ09xRO9bYKArltvKoWYA+7Jnf0iranABYwl1jaF67dttKFgiqShUBYBztsJ0GnpNM1OB5Ka7B02eONNMx7DYW64zCAvQsYzHso606bd1DG50kAzqYgfwrQL+HthLS5HAtqoKiSDlWJKDQ0jDJbNwv4bgE6A5kB1/JtI+dc15mdJaZNFa5X43cVmyyREkTGxiZ761L5nl2sYpVKt4i23OpkNs0kD1HzpsYcYbGXnkojkhQUDyrEFjuAPMDEa1YcBghi8qMzZA6sY0MKZBAOxnX5UcXuypx8gSW3FJS8FZxV+CpzTqfQbHpvWm8uWhbw5znw7RUZm/HdeAGy/3QxKg/vM1mPFMIUvC0WB/aBZUGCG2MnpBB+dXzg2IuXriqoBCw/mMKgUypP+EkEAbkRXYXk478BHjOAXEKUuMLNooVtoNb3mIVXbqCQNJ2mI755zHjLOGxF2xZVsqhbdzOxc3GQGWadzLa+w00rTuIcx4bCI15LZcpobmhuOSSIWTABY7bVhPFc1/EXriB4ZzcOaMw8Qzr03JrNqGq5Q/Bd8BIcVBJDDy9h3/r+FCOJ5WJZAAZ1AEAj2705a4d5M7N1j2+dPYfAMl22Tqr5ip6EqNR+o+tZHkRr9ORY/g7gnbGsw0VbLZv8zKFH1U/Q1t9uxHWsz+FVo2Dda6QM7EPEaLbCFI9PPc09a1fIKmSLST9yoyTbXsJtrFOqK4FpdKDO5K6qV1PWlCoQ9lr0UoGuz6VCHqUK4Pau1CHpr00J5k5hs4JEuYg5Ue4LeYAtlLKxzFRqQMusVjHH/ibfuEpbYkBm86lrSuNMsW940nza660cYNguVGgfFXiNpEtIXi8xOVe6QcxfsJAAPf5xQ+G4nXQZY3JJOnuaqeI4pbu2bhvLdfGO4ZbpbyKsrIjN5jAYajqNdNZWBxC/Z3uFmlCgKgGDmqp4L6YzHn28H0DyhjrV7DIbLSFlH7i4phpHSTqO4ING5NfL/DePmzZfw2vW8UbmYXLbRba2fvW7i5h1LEEA79Ik23l/wCLd60QuITMsiWzFyB10Ov0JiNjRel7C/Uvs3MPXfEqNhMSt1FuJqjgMpIIlTqDBEiRTppYYvP3oZiuC4e45d7YLHcnrAj+FTjNcg1E66JVlQ45dCWG7tCD/MQP3SaxziuInEOfU1p3OOIyog7Z3/5Vyj9bgrHeJX4efb9+tb8C247MWb8p0W3lm6oupnEoozN67nX5xPpRu9xW5iYJuOhJJ8jFdiVjQ7VXuWuD38QjG0vkJZTcY5UUherdfv8ASTptVjwmATCKv/r3FkAsIRm1Y5U1kDqWMeknTUpGdx5B3EVhQlxm9zJLerH8Xz7VAwWJRPuknvpAHr2HypHNT3cyPcYl2BzGerEsAPQSR9KCWMxMETJAGsRJ303MTXKzad+o68nVw6msavwEeL4hkOZg2VjmDFZBnUQ23XaivImJ8W+6M5tp4ejb5X83mj1BOmmy0Q4XxFbTWgdv/UUiVYKHKoRsQZG/arJaTBSD4CWHYFnNoZFAmB5R5Sfl0Na8em9Oe5GPJqHkhTAfF+Vb0I6J4xXPrbliFVi6Sn3gdY2O1DsJxRsOEaYDsyPprkVNR9Tt3WrJxDj/AILRbd2g/fy5VgdIMH56jSgHPnElv2bN7KBdVgWI/ErADUddbgE+lamzMh/g0XV8PQgswE7RnME9hGte4vw7D2mPgtmZ0UXRAg5SYjTT7xEHXy0D5axP7N+yq/ynp79Kk4jAX7FgX7yG2HdECuIY+IxJcqdVhRAmNzSM6U8bTHYJOGRNEe3ibeXwhbt66z216iO2k17jeIFsWViWAYqN4BjSPUj9KbtXznAKifzdYqycNz4mzcsLcAKusTIDAoGKE980mfYetcvBjWTJtZ1tRl2Y7Q3y47IqhYz7yRIkyXJGxEmrvwvmhXgXFVfwykwSu5Xpl2G3Ws/GBxmGIFwFCSYF1VbSdIZdDp6mk43HlSIPQL7a6wOnU12XCEo00cXdKL7NitXVYSpkelOA1QPh/iSl57bTFxA4M7ssSI7w36Ve8w9a5uXHslRuxz3RskKaUKjhh616R3NKGEuuZhUUMPWlAj1qEJOcV3NTEjtShcHaoQzH4+Xv93wyd7jt/wAqAf8AvrEketh+PryuE973/wCusaJ1p8P1QqXZKVGYSisw2OUEie0gb61JweOC2b1sifECRPQq4M/Spi8544ILYxV0KqZBBAIT8oaMwG3WRQbD21bNmfJCkrpOYjZNxE99fY0dlUcFwdSBXLj9RRPh3MOJsW/Ds3mRCScoCHUxJkqT0FQeIY171w3LrZnf7zGATAiTAA2AqEo+p+V8owWFCk5Rh7AE6mPCWJ9aKA1TfhVxgXeF4b81tTaP/wBolV/6Qp+dW8Yv0FZWuR4ua7mpP2z0Fc+1f4aolmPc/wCMOfL/AMNQPmxZvbZKzXE2WuuLaasxAHzMVeOdcRbuOzI+aPKYIIGWJX6iq5wqyRN1dWJa2AJlYVSzz2h4rpKNQSMDf5tlixnFRZy2bRPhoAg1OsRqfWSTQ+1xa5nzqoaIRQ06LBLsIO5aNfQUH4iSFltD0qbwm6Cug6nX9f30afNA1xYvFY+7fceIqKsCFEz7yT6dKXdjNKiCoVR1gxq2um376cv2xEHsP51EZxAQHU+Y9SFP84qOPNsilxSHrGPcqMwUkMNRIkfmjvE0b5exjXLm2cAz5myqsGB01jUgdzVfujKBH9an+Zon8PsYq3HFxgBuATAJ21OwiP8Aqor5oppVZbeeTODzENmTYiXGV4DFnAAUTlge/vVK4VbOKc2FElrDIo/vsVKk9oKqZ6RWvXuF/abZVtAREqcyx2OgBHprWQHDPgcRfUwGDhFI2KEhgw9Coj5kVb9gUXLlmxawANq3FzEZf21zQgO2WEtHooDb7kn6NfEPjWDNjwbl+bsgsqS7qVAylomI7GNKr/C8ZHiXWM5mjTuYBj2Apq9wm2bquF0O47ysmfXWrcOKRW78uRzh+DR1zo5IG8Az9Km4HH2cGrG4T5rkiAXbMBEaDTSKH2BbtNKyF+96GDovvJ26QaJrw57hz3LcK4UqInTWWnqYIrPh06xSbv8Ahozah5IpV/SxrzfbugRmNq49pXR1ZSWZsjAyNPLBBB3HvVP5uwBs4gBSDZaSmuZlZolHjqFOncHvNPcxAraza+Q2nPTVXCk/Rp+tQuK3S3nmYZZ9dBB/6mrQ0Z4ssHBMUUvYe4SCPEKGARAuKFjX61p3zrG8JiGysNI8rgzqChB/dNa/aaRI1kAj2OorHq1ymatM+Gh+ug0gUo1jNI4AK9IpFdBqEFTXpNemvTULMn+PW2EPreH/AOOsduVsvx7X9nhP8d7/AE26xm5T4/qLfZyactW2YwqsxAJhQSQBudOg700tOW7hBkEg7aetWUcU03m1pxKaYa1CG4/Aq9OFxCflvhh6Z7a//wA1pZrLfgEZt4sf3rP7rg/hWtAUmfY2PRHpVP6VwsKAsx3mLgmH89wKLc6kqcsudz7n980I49woYa2LdpmysA+ZiA7MxOhyxIgbUQ41we4+J2Jt3GHm1YKdCZA+71g7bUE5yW79rZWdgpYeGoYgBSBrA9BvWjA3bFahLaqKxibx1DTPrM0R4Hif2cdv5mlDl4tJa4ZOusGO00gcNuWekgxLA6ADuOk1qUZJ2Zm4tUSnxsg0nDZFdGechIz5dyB0qNdG9MI7fdMFenerbKSND4rg7eItA2yrKR5SPw9PL7flNZ/hX8O/lzBhmgkbGJrlrH3LQcW3KhxDAfSR2MdRUG3pB/res0IOMnzwNlJSXRs/JWNRR98liYJzQv8AhWdIHpSPivwdWtLi00ZSEcAaENor+4MD51QOCcRa3mIOgUvJ6BQTW0cPsWsbw1bV6Ldy7YUkfiQsoYNPWDr8q0ZMyhVi8eBzbrwYthL/AJFXpmY/Vj/Kj9rEA6/10/lQXinB7+EcWr6Qd1ZdUuL+ZG6j9fSkYfEEgxuPXaetOhNVaE5INOmTuIWVdpUtO5UbE7T6e9XW5jcBetIty08qirMflAE+Rp3Ws+OLKHuSNhM041xgJmKDJCM+y4trgNczPbZLqWiTbZQoJndpJ0OuhmhmKGYMNpRT/wAsH/SDSOKXotA/mk+8DL+816xd89v1AU/PQ/oauKS4K+Qpwi0SCM0gg6+Q9I2EEb7kk1qPB704ey3/AA0B+gH76zng1oggHpp0Pz2017VfuXP/AJW2J2BH0ZhStWvxQ7TP8mGAa8RTNo6a7jQ07Irnmw7NdBpJNcDVCx4V3Smga8WqEM4+O1sfZcO3a+V/5rbn/wBlYler6E+Kr5eHtcyhslxD00zTbzAnYzcGsGvny4NKdDoXLsaBp/DXguaVVpVl8wmJ/EOzDoajClCiKHUbSl4q0uRHDgsSwZIIKAZcrTswaTttlPpTKGnXMqashqnwDc58WOmWyf8Aqu1r3jdqxj4En9rif/p2/wBGb+da8XpE+xkeiQ16kePTBuUnxaAIrINVTnZAbtgmAUkk9SDOk+4/U1actBebcLNkuCAU1J0nKJka++1OxyUXbFSi5KkV3D3VjcbzrrNc/wBrW/GS25AVpLEkDLbAMsSe8RQOxjZR3bRVEgaSw/CPc7VG4XgLl1zdYakxBH92Z12AAFap5fx48meGNKfPgNcUfAOcuEYiDB1YowjcFyNZ7Go9nhSkbltNcp/WArfvolwnE3HUMWBGumRBqDHRQf8AzREWJ3JPuSY9pOlY/VkuLNLgpO6K7d4YB+G3H/EZx/puA/pXf9kqfw2R6Kb5A+bXpozfwI6VxLFV6kvcmxewOXh4ysoFoAgqf7XY7j+1opgeI4q2bWS8uWyCqhc05TuJZzPTcdKctWB2ojh7KAbUMpuXYcFt5iR+LcbxWIsG1ch10yjyiCDo0rqSBpVRwF6LmQrBM7En96g9KueMRFRmgaAn2qh2cSDeG2p7DWn6RtfwTqXu5YWu2ApzazJEf17V0HNp3NJx7i4yqqkSYzdNAToPWKlYazlyjdiyqo9WMCugYfAjG4bNZdCDp51I/Cw1IPoYqFhbnmHbTU6VYsXwq5ettbsEgElS35mAlk+Q3qpYfE5HKuJKsVPupKn9RQukwknRfOFa3No2I2hpAbedInqKvvBFiyoOmrf6jVG4ehzIVykhQcvVtxt8u9XPlniVq/ZzW2R4JVoGqt97KwOoIzbHWk6mcZRpPodghKLtrhhIMA3uI+Yp2R3rlzUbCemnXpS7bggEAa+n6VhNY211R1H1FeXEL+YVIVh2H0Fez1CEf7Yn5v0P8qdt3gdj+n/anfEr3imqIVr4iWi/DcSoUsWVVAAOhLqM57Kv3iegUmsVxvKyJZZxfzuFYwqwsqpbKCTJ2ia3zmay1zB4m2phnsXVB9TbYD9a+cU5mcIVyg5gZB21UrMezGjjdcBLb/6AQpQpuuzTRI9kpajp3plZ61f/AIZcutireOCP4bG0lpX1j9ozF0YDdSqAH3B6VG6LSt0F/gfgLi3MQ+mUoqxOubNO3aJrW2t0C5M5ZOBtMCwZ3cszKNI6KJ1MSfrRxiazt2NaS6ENaPcU14fqKcMd6QWqEKsI713L60luleJ1qwTPObMPGOMfiNojWew26bbek0xeQhSST13Om0TRnm2wPtdk/mRpH+CYj6/pQjijgCAP6mt2OtqZjn+zQxwziQtsVb7h1DdA3t2P8KKvxlB+IVU8ZUNmI2pOTGm7HQm0qLhd46v9TUc8d7RVSdq6jUv0wt5bl42ekfWunmJhuCfaqobpG1NpfOuuver9JE3ssPEuPtcXLqF6+tOYCyuW4QozCyLqk6lWtt+0Cz3M1XxqB7VIsXT3/rc0yMK4Qtv3LLxLGtCkgEGGUxGXuDUUY1syP1V1df8AIZFN8Qci3aIO4WfUg0q8mskzWt8mdKi+8Ixy5rgXNlN97imBIS7ZZGza6EMVI9jVC5pthOI3gohXfOo7C55v9WYfKrBwowRHUA/Qx/ChfPIi7aeFJZI1G2Unrv8AiqnjUVaJHI26YeuECwLyznBtoCJBUE3NxtBYqP8AzWm8Kt5LVsHQhFnpJgST6zWb8iXz4bXTqVZFQfhXMJJA6n1O1aWjTWDNW9tG7FJ+moslBq4kgkf5h89/1/fTYFcuNsexA+TEAj9Z+VKCH9K6G9qQa9NQg6Gr002relKB9KhZ0idDEGvlDieAaxduWbghrbsh/wApiR6Eaj0NfV01jnx14baR8PfVct27nW4w/GLaplJHcAxPaOwg4PmgZIyk0pBXDSrdNBHFrc/gxgPDwBu9b11z/lT9mP1Vj86wwV9E/Dm3l4ZhQOqFvmzsx/fQZOi49loppx/RrppBNKGHj8qZZ/6ilNd6U2YqFH//2Q=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14" descr="data:image/jpeg;base64,/9j/4AAQSkZJRgABAQAAAQABAAD/2wCEAAkGBxQTEhUUEhQVFhQWFxcYFxcWGBcXGBUXFhYXFxcUFxccHCggGB0lHBUXITEiJSkrLi4uFx8zODQsNygtLisBCgoKDg0OGxAQGywkICQsLCwsLSwsLCwsNCwsLCwsLCwsLCwsLCwsLCwsLCwsLCwsLCwsLCwsLCwsLCwsLCwsLP/AABEIAL0BCwMBIgACEQEDEQH/xAAcAAABBQEBAQAAAAAAAAAAAAAFAgMEBgcBAAj/xABGEAACAQIEBAQDBQUFBwIHAAABAhEAAwQSITEFBkFREyJhcQeBkRQyQlKhI7HB0fAzYnKCshUkY5Ki4fFDwhY0c4Ozw9L/xAAZAQACAwEAAAAAAAAAAAAAAAACAwABBAX/xAAnEQACAgEEAQQDAQEBAAAAAAAAAQIRAwQSITFBE1FhgSIycSORQv/aAAwDAQACEQMRAD8AijiQmnhxH0oGqtTquRWbdEvkn8Vxma0yxvULhpAUUzib8qaa4dd0rHq4b0uTVp57bD+NebRBoRZtLT96/KxXrVn0rZif4Iz5P2Z63aE0+EApKj+7TwJ/LRgCbY9qc+lJtvOwqDxLHsjLbS2WdtqhAmuvavLhfWoGA4hcZ/B8L9r+WdI7zUq9jWth/EQhk3G+/aqtF0+x62wB1qYtwUFwWP8AEbLkIY66jeoHGGu+KVWQFWYFSiFjxl7IguQCJgCRNPWeJC4usD0rLL19y4GZjroJO/oKNrw3EAAlGAMa66etXKEFTfZcZzppdGhM/lPeNKquIs5EuE5mub5p+7RrHXTYtW4AZ2gAHrXMLhbl20yXrRUtIMdtaGSdbgoVu2sY4NxdHVVzeePrU57wWSTpULhvK1rxFNstKbjvRjjPA/FtFVJB9KvcmU4tOmD8Njkc6Gp63xQjgfK4F5CrluhU1bH4QFMFYI71Nyq0RxadMD3Lwqu8yDEWlF1X8s6iau68MXtVX5l4b9ofw1LBV106mijGUuUinKK4l9C+G8TW4gIYFgPN70V5dxEh36jagnK/LWViLbZiQQQdyaIcOYIGtsCrqYKnQ1r0slRl1MWmWfDcRa4hJIA21qm8d4itg5SoctrrpAqbdcpbEfmqNxyxauqM6zpE9jTNTFbd1dA6aUt21OrI/wBtW4qNZU7w4mrILyhVAlWj61A5I5eWzaunEqwtu37Nx096Z5i4qpZEyhcukj8VTEkuUuysspPhvolcWwtu7bCrJYEFj/Ch3BeFeFeZ7RJRl8y7gfKnuF3cxI70SweMbCuJQAsZAPUVJY7yKSf0SGVLG4tfYQtWHFlry5QvXadKo/EMQ/iNBO/T2o7zFeaXySAwzZRMeulCraBgCdyBToppUJk75B68OfsadHCn7VbVtU4LNcPajq8lMfgNw7UheXb0iCKvItUrw6myLKKzw/g7hpeIouuAFERbobxzi9vCgF5JbZRuaKKrhEY8mBHao/GsCfAcW9GjQ9qp2N5mxN+9FjyKNh/E1Ps89NaXw79uXH3jtI7ijoH5ZEucMe0Rcts0IJIY/ejepNvm2y5H7I59gAJqPgOLDEXvBKsFeSTsAtFbPI6Wrq3rV2VWSVO8R3oo4Mkou1YUs2NTW10FcDaR0+0Ivm2PcehqTatreVzlmBr61QX5vZHcWFgMxkbzGk0Qtc1vbnxQUJWQB+Krhig2r44KnlnTrnksvAgl1zlUZ10219qrXHOHQbr3nPiE+UCfKOkipXLPM1t8SB/ZlttNzRy4lprl3P5i5gnTaplxLHjUkw1NZMziuq4sz7lXl5sTf1fKieYt69BWgtadlKFoXafSo/KeBSwuIuWzuSMp6r6VNt2bdx1U3clside/anRxRyQUmKjlWKUovuuP6SLgRfCF5EcKfLcG6n17URu49FLC2QQRrVdbK73LaNmVSIPfaht7FftWVdIFbklRzm3ZYrCm0PFVYnrT2I4qSjMFEkEad6CjFXPDgtp0FM8NxDNbZWHnE6UEYJcNBSyNu0z3KV+7ZIuXTmMn99X84nx4YCs64lxBSgCIQV396sPJfEySF7j9aXkgnjaSoZCb9TlhPmG8LNksfagmExtswFJDneaj/E7Gk3LdrtqQKrtx8jKZ6fSq00ahyXnlci5Y2x9kUXkvKxc7DcGoHGscXi5A8Rl1NVe/eZio1gmjl5tvanbaQrdbGmv57a5mAM1OweHDWGDmNcw9Y6UEwGHN5vCX8+/YUbxWPtWAVzBmXysOxqRlboko0kw1hOMRYa0+qEaDtVS5hxCBVOXWd6fw2J8U9huPWhXHfuexopJUwYydol8LvgeYHWurjWuXxnJOUaUF4UYzQTJO3SjFm4pLMqQVHmNCpKk2W4O6QVbFlTnHYiq3e4mQxlTv02rvEgxZYYgET71X7145jqd6Gc3fAUIquTXsPZ0HtUlLFTVtinFQVxzpkNcOKdFgVMW2KUyqASYAGpJ6CrIRVsise544ymIxPlJC25TTrB1P6Vp//wAZ4HNl8YdiQCR2iax7mq1Z+0uMOxZczHMNiWM/xpkFyBJ8Ergd5Ld8MrGCsQRJBqdx3gjX7ovEHwyFGZdveofIvAzdxkXCcgRs3QgmIHvWpsgwqBFYNajQEaj0NaMWm3vdYrJqtsdtA3hfL1tDackPbygNl++F9qd4njMP46Jh82QgzmEa9tag4jFFb6svlDqdBtVL41xJvHZFnMDlULuTuT+tbZtQVsxQW90HcDgMOjv5Rm1G/czpUvG8v+MEvKjMLbajfSIqhYnD4i157qsqMYk7g1qfKPFTaw6AknMAWB9e1c+OFZZtp8HRed48e1rkGcJsYbxreZRnDSoO80xzbgbjYsG3KIQJjTapeN4SDfbFWRmJMFT+H1FTsBjWu/2i5sh+cDpWvFg2w2vnyZsmovIpxXiiZwfGpaQA2xEQQw3oPzdYTITaWAGmO09qZ5h4oshra5VBEinuO4uMNnXqBrT111Rml33YG5WkG4x6H+Fct4hTmYDUk/vpjlzFz4hc7g0MS+UDssEEmq3Eou3BMVbjzpNDb94JiyyiEI2qPwS475SdJ7UY52wQw1m3c+8zH6b0EppNfIcYtr+HLbWkuMLluQRI1713hLhL6sghM2npVbwfEnvQcvpJq+8ocLF20xbQh5Een/ignk2wt9hxgpTpdD3GOVzeZruniH7s7AVRMdh3S4UaPKIMd62VvKPQCsT5gxTXL13Lp5jt6aUjTTk3XgdqIxSvyTGxcBEiTp0qViVYANlJHX0qDwnhxfKCSWkSa0f/AGYoQLHTWm58jx/YrDjU0ZpYuFHJBIkzTWLujPLiZ3mi/FeG3Lbn9nKTuOgqrcaRi5YE+1HCUZK0DJSi6bLJgr0iQIg/pQzjFwkEb+akcCmTJO21GuFYFHVgw+tFlnthYGOFyor2BtnIzjddvU1zhmKusSCYk6x1qfefwQ1th1JB79qgcPMMT3NVFJxQTlJNk/FgswQfeiBQZuDXgYK61ZLFrNiFPsac4hj2FxgBoD/Ck5HLdSDgko2zRg1KBpC26dVK5/BvFIar3xHd14deNvfyg+xYAirKiVmvxM42bgW3YujJMOgjza7n0EbVceyn0UbFeCcttFJdBDsJ8zdaK8q2LBZg5YMvmPcg9p7GhODxPghltEBiZLNqSe3pUrh+KuYjFW1UTdIZRAE6DNr3ECjknVFRlG7Zp3DLVi3eW6TqyZXBMZ4Oje9K5zdGw7taMlROU7geh61E5fCPK3lDMoI10IPUUriGGQvFtiVKMrKekjSO4rp6aFYlZz9TNSytoA4rGqLFq6x0G/zFQcngsuNuWYt3BlEtDa/ijoSBU3FcG/3A+IYVb1tdT0nWO/ah/Ob+Jcw6h5RZY2ydssRAHes2sm3JQ8GjSQSi5i+M8bsXbL2mtXLbMvkzkxvo5B/fVt4BwNbVi8xufsgqsmb1XUe01nOMxb3GLXWJeOo030VQdgNatfKGIxGJwt+y3nS2FGg1KuDt3iKVp4VJU6GZ8icXas7w3jJi54bbGR6io/LWKv3LrZIJkk/xEUI4dYNm5knQSh/hNWPldksC4WcC4zRM7DtXSVJ2zntNqkR+YeHXWR8qnTVj0HpUG7izc4fGsqRNGhjGBuCSVYnSh7gWy5MhHEFegPelzk0+g8cNy7/6RuBQtrEEja1I+hqs8LvZrSr1rRuUOGC4l0ATmXLrVbt8vfZcQLbGY1pMHeRoZJf5phzlXDZmQDYEUe+LGG/3VWH4CP5fxoK2JFjIyCAXE+1FPiHjjcsIgH3oY+1TKm8kaLxtLG7KRwRotyBsKufw84/JNp9iTHoe1VnhjeGubTT9ahfaymI8a2pVGbf8JbrFXkjuVMHG6do3lrYIrGuduEnDYlmA/Z3NR6HqK1fg+M8WyjnqBVY+JtnNZQiJDD6f0ayYG4zo1ZkpQsoHBONtbuK2kA6itgwd0XbausQRWYcpcDS8L0/eAlatPI+MZLjWPwrqQd1OtO1NSXyhWC4uvDCvMOHIsudtKz/A8AuX1bw+nertzzxm0LQQOsk6iaVyQ6rhyx6mflQQk4YW122FOO/Kk/YzHBKbV0pcEMphh/GrVwS08kZCV6N3oVzdkOKZwdCRt6VeuScSjWOhAOlHkybsRWOG3IVPm3hZyBog0BThpFtbv4WMH0IrRueMbZFkp+M6qAJJNUvCX7v2W6l63kUEOhJE9zUxZVtS+SsmN7m/gfwOCuM4ZVlQNT2qFjV87eYb0R4DeN4Nbt3CrATpsam4blhgoDLmbWT3kk1JZFGbIsblBFvVhTitUcNS1asdGqyp/FPj74fDJbtEh77FZG4RRLQekyB86ya9YGVSCcxHmYmfoOlHfidzN42LNpQPDw+ZJ/M5jOfkRl/ymqf9oI1zEk/p/wBqdGPAuUuQ7h8DbIJDyREyNp6xRnlfhNwYxWXyZVP7TUjVAR7GGj50J4KyqLV5ScrM1q+GgjNlLoR2BCitJ5R4vhXc5nUNEQSE+YVon5elXhT9X4Jmr0vkJ4ng126+eE2ElTo5/MT17VXsTicl9V91P1irRzB+zQtYuMoYHTY7kqV06dZ7is1xuIYYm1mMncnuZrpJu/g5zS+y2YlLlyECTaUgknYtOw7mTWXcwXbtvFXVuIyuGgKRBAOq6exB+dabw/jl240jKCNFn7qT+L5ChvM/CLP2lMSrm6WBDM0AM4UCB2MCR7Glaq9m5eB2m5ntvsrv+wWawrMzZyfMDsAeuvvR3kPC4mw10WipYBTCOsmHZTAnWQsx6iqlxzixF0opYKIzCdydY9q9geLNbdXVyGBkEHWNsrdCIrDgck1JmvOk04ov/MSC5dW5lysSA4iNR1Iqu3v7W4p1BPlNQsdzm9+Q6jTKAR6T5p77U5hMQGQvOqzIO810PUjJ0jC4OKsO8Mwe5LMY13pvmK3KCSqyNAdzUHhvFGhhHST30o4MIMXhlYL5o8pYbUGXIohY8bfYY+G9/KjA7d6Fcy4tTi2lSoOgY7E+lFOXuF+GmV5zdxtRTFcvW7wAckgEH5isjybZuUTSsdwUWUTjuOAyqdFjT3oncsXsVZR84CBdBEk1a25SssQWE+9FcLwdUAVSIHSKks7dEjhSszLgQZ2ZWtNABALCAT3orb5de5hVw7aQ2aRvvMVoiYJR0H0qQmGXtS5ZHJ2w440lQD4fadLaoNlEUO45wG5egqdfXb6VcVtjtTiqKBOnaDaTVMoHBOWsRYuM5cHN0GkUV4bwYpde5Hnf7x7xVsCilG2Ktybdsiil0VbF8p2rsl1knepOE5fFtAiEhRsKLcR4nZw9s3L7rbQdW7nYAbk+gqv2PiLgGJHiwBAzFHC6zEkjy7darknAzi+SLVwkvrNT+GctpYXKmi9qsNq6rKGUhlYAggyCCJBB6ivGpbLoEvwdG1YAnuaRe4BaYQygj1oxNczVRKBGH4BatmUUD2qb9jFSZr0VLLorYFOJTJnpUTjl51s+RWYkgeUgEDvqaOEd0kgJS2pswnmrg9xMfirYGbLdZ5H5bpzqdN9GjTtSeH8HYgEqSCcp0+7p7itC4zhlP7QsGcKisQNxrALfiIPaRqdaB2bxLQEMHWczAAjYwBH1q8+6EtoWnUMkdxVcXgvCvPaLkKjCT1MqCB6kBoqQjrl8gJ21bce0DTcj50q4vj4hrrgC1m2G7ZQFGnrAotbx1tZyWQG/DmM9J1MVdypcFVG3zRZOUsc9zBvYusGNph4bH7yoyyLev4ZDQOmg2ihXGcI4uWrmU5PMM3Se1VlcZiUdvDRwxMtkQle4GkjqaNcK4reuXLeGvk/eDQRBH4m09ta2YsqaUfJiyYmm5LovvB+GWMJZzXj411wHygxbTNMK3UnQ6UA50xD3raPbVV8MgqiLlUDX7o6TP61HxeOLXi3QyP5fSKZGAxGJuZbRusAZyKSAFAEEnZR6nTWtEoqmmJhJxkmvBUuF4E4vEtPlCq1xx18gAyj1JgUE8ede9aDxbAXcJirdwhGTEIVuBCHyFZGrgR1B0JmDQLg3Ak8S61wzbtTH7wW+Vcyf+baf0dGP+iTX2BbFtm0VDPeKc4dcdWZdRpqPbX+FFUxiklspyk+RNpHQtAGafpUDFcYJkAKo7AAUcW+wJJdIunKVubq6SGUg1o+Cw4UALoO1Zh8M8a1y8UiSqz8prWsKD1qs0k2VjjSJVlBUpBSba0+iikjTq06BSRFLBFUWKAFLDCmxXQKhB3MK9NJy10LVFjgNeLUkLXYqEMQ+J+LuYnijWC+W1h0QCfuguoZrkfmOYL7L61yzy/hWtNZS4fFYBpJMswBy9IG509asnOnBU+1XXYGbwQgqSvlVQpUkbmQTr0IoPh2tXLguJbjKAuXOCDA6hTQym10aMWNONssvwYxdxsJds3ZnD32trMyFKq+X2BZo9IrQMtVvk7CQb97bxmTyjaUQKW9yAo/y1ZYorvkTJbXRyK4SK9lNJymoCeD17PSclV7inGRbushbaP1AP8auMbKlLauTqtVXv3HvX2bPlsoQpBmH1M+GsQzgjeesUe4ldK2bjL94IxHvBj9azjivEir27QafDiDOs5TJjpJYmtmkj3IzamXSJHMZz2ylrQS0N1YiQrn5j9araI7WWvhT5VYsOxWZ09xRO9bYKArltvKoWYA+7Jnf0iranABYwl1jaF67dttKFgiqShUBYBztsJ0GnpNM1OB5Ka7B02eONNMx7DYW64zCAvQsYzHso606bd1DG50kAzqYgfwrQL+HthLS5HAtqoKiSDlWJKDQ0jDJbNwv4bgE6A5kB1/JtI+dc15mdJaZNFa5X43cVmyyREkTGxiZ761L5nl2sYpVKt4i23OpkNs0kD1HzpsYcYbGXnkojkhQUDyrEFjuAPMDEa1YcBghi8qMzZA6sY0MKZBAOxnX5UcXuypx8gSW3FJS8FZxV+CpzTqfQbHpvWm8uWhbw5znw7RUZm/HdeAGy/3QxKg/vM1mPFMIUvC0WB/aBZUGCG2MnpBB+dXzg2IuXriqoBCw/mMKgUypP+EkEAbkRXYXk478BHjOAXEKUuMLNooVtoNb3mIVXbqCQNJ2mI755zHjLOGxF2xZVsqhbdzOxc3GQGWadzLa+w00rTuIcx4bCI15LZcpobmhuOSSIWTABY7bVhPFc1/EXriB4ZzcOaMw8Qzr03JrNqGq5Q/Bd8BIcVBJDDy9h3/r+FCOJ5WJZAAZ1AEAj2705a4d5M7N1j2+dPYfAMl22Tqr5ip6EqNR+o+tZHkRr9ORY/g7gnbGsw0VbLZv8zKFH1U/Q1t9uxHWsz+FVo2Dda6QM7EPEaLbCFI9PPc09a1fIKmSLST9yoyTbXsJtrFOqK4FpdKDO5K6qV1PWlCoQ9lr0UoGuz6VCHqUK4Pau1CHpr00J5k5hs4JEuYg5Ue4LeYAtlLKxzFRqQMusVjHH/ibfuEpbYkBm86lrSuNMsW940nza660cYNguVGgfFXiNpEtIXi8xOVe6QcxfsJAAPf5xQ+G4nXQZY3JJOnuaqeI4pbu2bhvLdfGO4ZbpbyKsrIjN5jAYajqNdNZWBxC/Z3uFmlCgKgGDmqp4L6YzHn28H0DyhjrV7DIbLSFlH7i4phpHSTqO4ING5NfL/DePmzZfw2vW8UbmYXLbRba2fvW7i5h1LEEA79Ik23l/wCLd60QuITMsiWzFyB10Ov0JiNjRel7C/Uvs3MPXfEqNhMSt1FuJqjgMpIIlTqDBEiRTppYYvP3oZiuC4e45d7YLHcnrAj+FTjNcg1E66JVlQ45dCWG7tCD/MQP3SaxziuInEOfU1p3OOIyog7Z3/5Vyj9bgrHeJX4efb9+tb8C247MWb8p0W3lm6oupnEoozN67nX5xPpRu9xW5iYJuOhJJ8jFdiVjQ7VXuWuD38QjG0vkJZTcY5UUherdfv8ASTptVjwmATCKv/r3FkAsIRm1Y5U1kDqWMeknTUpGdx5B3EVhQlxm9zJLerH8Xz7VAwWJRPuknvpAHr2HypHNT3cyPcYl2BzGerEsAPQSR9KCWMxMETJAGsRJ303MTXKzad+o68nVw6msavwEeL4hkOZg2VjmDFZBnUQ23XaivImJ8W+6M5tp4ejb5X83mj1BOmmy0Q4XxFbTWgdv/UUiVYKHKoRsQZG/arJaTBSD4CWHYFnNoZFAmB5R5Sfl0Na8em9Oe5GPJqHkhTAfF+Vb0I6J4xXPrbliFVi6Sn3gdY2O1DsJxRsOEaYDsyPprkVNR9Tt3WrJxDj/AILRbd2g/fy5VgdIMH56jSgHPnElv2bN7KBdVgWI/ErADUddbgE+lamzMh/g0XV8PQgswE7RnME9hGte4vw7D2mPgtmZ0UXRAg5SYjTT7xEHXy0D5axP7N+yq/ynp79Kk4jAX7FgX7yG2HdECuIY+IxJcqdVhRAmNzSM6U8bTHYJOGRNEe3ibeXwhbt66z216iO2k17jeIFsWViWAYqN4BjSPUj9KbtXznAKifzdYqycNz4mzcsLcAKusTIDAoGKE980mfYetcvBjWTJtZ1tRl2Y7Q3y47IqhYz7yRIkyXJGxEmrvwvmhXgXFVfwykwSu5Xpl2G3Ws/GBxmGIFwFCSYF1VbSdIZdDp6mk43HlSIPQL7a6wOnU12XCEo00cXdKL7NitXVYSpkelOA1QPh/iSl57bTFxA4M7ssSI7w36Ve8w9a5uXHslRuxz3RskKaUKjhh616R3NKGEuuZhUUMPWlAj1qEJOcV3NTEjtShcHaoQzH4+Xv93wyd7jt/wAqAf8AvrEketh+PryuE973/wCusaJ1p8P1QqXZKVGYSisw2OUEie0gb61JweOC2b1sifECRPQq4M/Spi8544ILYxV0KqZBBAIT8oaMwG3WRQbD21bNmfJCkrpOYjZNxE99fY0dlUcFwdSBXLj9RRPh3MOJsW/Ds3mRCScoCHUxJkqT0FQeIY171w3LrZnf7zGATAiTAA2AqEo+p+V8owWFCk5Rh7AE6mPCWJ9aKA1TfhVxgXeF4b81tTaP/wBolV/6Qp+dW8Yv0FZWuR4ua7mpP2z0Fc+1f4aolmPc/wCMOfL/AMNQPmxZvbZKzXE2WuuLaasxAHzMVeOdcRbuOzI+aPKYIIGWJX6iq5wqyRN1dWJa2AJlYVSzz2h4rpKNQSMDf5tlixnFRZy2bRPhoAg1OsRqfWSTQ+1xa5nzqoaIRQ06LBLsIO5aNfQUH4iSFltD0qbwm6Cug6nX9f30afNA1xYvFY+7fceIqKsCFEz7yT6dKXdjNKiCoVR1gxq2um376cv2xEHsP51EZxAQHU+Y9SFP84qOPNsilxSHrGPcqMwUkMNRIkfmjvE0b5exjXLm2cAz5myqsGB01jUgdzVfujKBH9an+Zon8PsYq3HFxgBuATAJ21OwiP8Aqor5oppVZbeeTODzENmTYiXGV4DFnAAUTlge/vVK4VbOKc2FElrDIo/vsVKk9oKqZ6RWvXuF/abZVtAREqcyx2OgBHprWQHDPgcRfUwGDhFI2KEhgw9Coj5kVb9gUXLlmxawANq3FzEZf21zQgO2WEtHooDb7kn6NfEPjWDNjwbl+bsgsqS7qVAylomI7GNKr/C8ZHiXWM5mjTuYBj2Apq9wm2bquF0O47ysmfXWrcOKRW78uRzh+DR1zo5IG8Az9Km4HH2cGrG4T5rkiAXbMBEaDTSKH2BbtNKyF+96GDovvJ26QaJrw57hz3LcK4UqInTWWnqYIrPh06xSbv8Ahozah5IpV/SxrzfbugRmNq49pXR1ZSWZsjAyNPLBBB3HvVP5uwBs4gBSDZaSmuZlZolHjqFOncHvNPcxAraza+Q2nPTVXCk/Rp+tQuK3S3nmYZZ9dBB/6mrQ0Z4ssHBMUUvYe4SCPEKGARAuKFjX61p3zrG8JiGysNI8rgzqChB/dNa/aaRI1kAj2OorHq1ymatM+Gh+ug0gUo1jNI4AK9IpFdBqEFTXpNemvTULMn+PW2EPreH/AOOsduVsvx7X9nhP8d7/AE26xm5T4/qLfZyactW2YwqsxAJhQSQBudOg700tOW7hBkEg7aetWUcU03m1pxKaYa1CG4/Aq9OFxCflvhh6Z7a//wA1pZrLfgEZt4sf3rP7rg/hWtAUmfY2PRHpVP6VwsKAsx3mLgmH89wKLc6kqcsudz7n980I49woYa2LdpmysA+ZiA7MxOhyxIgbUQ41we4+J2Jt3GHm1YKdCZA+71g7bUE5yW79rZWdgpYeGoYgBSBrA9BvWjA3bFahLaqKxibx1DTPrM0R4Hif2cdv5mlDl4tJa4ZOusGO00gcNuWekgxLA6ADuOk1qUZJ2Zm4tUSnxsg0nDZFdGechIz5dyB0qNdG9MI7fdMFenerbKSND4rg7eItA2yrKR5SPw9PL7flNZ/hX8O/lzBhmgkbGJrlrH3LQcW3KhxDAfSR2MdRUG3pB/res0IOMnzwNlJSXRs/JWNRR98liYJzQv8AhWdIHpSPivwdWtLi00ZSEcAaENor+4MD51QOCcRa3mIOgUvJ6BQTW0cPsWsbw1bV6Ldy7YUkfiQsoYNPWDr8q0ZMyhVi8eBzbrwYthL/AJFXpmY/Vj/Kj9rEA6/10/lQXinB7+EcWr6Qd1ZdUuL+ZG6j9fSkYfEEgxuPXaetOhNVaE5INOmTuIWVdpUtO5UbE7T6e9XW5jcBetIty08qirMflAE+Rp3Ws+OLKHuSNhM041xgJmKDJCM+y4trgNczPbZLqWiTbZQoJndpJ0OuhmhmKGYMNpRT/wAsH/SDSOKXotA/mk+8DL+816xd89v1AU/PQ/oauKS4K+Qpwi0SCM0gg6+Q9I2EEb7kk1qPB704ey3/AA0B+gH76zng1oggHpp0Pz2017VfuXP/AJW2J2BH0ZhStWvxQ7TP8mGAa8RTNo6a7jQ07Irnmw7NdBpJNcDVCx4V3Smga8WqEM4+O1sfZcO3a+V/5rbn/wBlYler6E+Kr5eHtcyhslxD00zTbzAnYzcGsGvny4NKdDoXLsaBp/DXguaVVpVl8wmJ/EOzDoajClCiKHUbSl4q0uRHDgsSwZIIKAZcrTswaTttlPpTKGnXMqashqnwDc58WOmWyf8Aqu1r3jdqxj4En9rif/p2/wBGb+da8XpE+xkeiQ16kePTBuUnxaAIrINVTnZAbtgmAUkk9SDOk+4/U1actBebcLNkuCAU1J0nKJka++1OxyUXbFSi5KkV3D3VjcbzrrNc/wBrW/GS25AVpLEkDLbAMsSe8RQOxjZR3bRVEgaSw/CPc7VG4XgLl1zdYakxBH92Z12AAFap5fx48meGNKfPgNcUfAOcuEYiDB1YowjcFyNZ7Go9nhSkbltNcp/WArfvolwnE3HUMWBGumRBqDHRQf8AzREWJ3JPuSY9pOlY/VkuLNLgpO6K7d4YB+G3H/EZx/puA/pXf9kqfw2R6Kb5A+bXpozfwI6VxLFV6kvcmxewOXh4ysoFoAgqf7XY7j+1opgeI4q2bWS8uWyCqhc05TuJZzPTcdKctWB2ojh7KAbUMpuXYcFt5iR+LcbxWIsG1ch10yjyiCDo0rqSBpVRwF6LmQrBM7En96g9KueMRFRmgaAn2qh2cSDeG2p7DWn6RtfwTqXu5YWu2ApzazJEf17V0HNp3NJx7i4yqqkSYzdNAToPWKlYazlyjdiyqo9WMCugYfAjG4bNZdCDp51I/Cw1IPoYqFhbnmHbTU6VYsXwq5ettbsEgElS35mAlk+Q3qpYfE5HKuJKsVPupKn9RQukwknRfOFa3No2I2hpAbedInqKvvBFiyoOmrf6jVG4ehzIVykhQcvVtxt8u9XPlniVq/ZzW2R4JVoGqt97KwOoIzbHWk6mcZRpPodghKLtrhhIMA3uI+Yp2R3rlzUbCemnXpS7bggEAa+n6VhNY211R1H1FeXEL+YVIVh2H0Fez1CEf7Yn5v0P8qdt3gdj+n/anfEr3imqIVr4iWi/DcSoUsWVVAAOhLqM57Kv3iegUmsVxvKyJZZxfzuFYwqwsqpbKCTJ2ia3zmay1zB4m2phnsXVB9TbYD9a+cU5mcIVyg5gZB21UrMezGjjdcBLb/6AQpQpuuzTRI9kpajp3plZ61f/AIZcutireOCP4bG0lpX1j9ozF0YDdSqAH3B6VG6LSt0F/gfgLi3MQ+mUoqxOubNO3aJrW2t0C5M5ZOBtMCwZ3cszKNI6KJ1MSfrRxiazt2NaS6ENaPcU14fqKcMd6QWqEKsI713L60luleJ1qwTPObMPGOMfiNojWew26bbek0xeQhSST13Om0TRnm2wPtdk/mRpH+CYj6/pQjijgCAP6mt2OtqZjn+zQxwziQtsVb7h1DdA3t2P8KKvxlB+IVU8ZUNmI2pOTGm7HQm0qLhd46v9TUc8d7RVSdq6jUv0wt5bl42ekfWunmJhuCfaqobpG1NpfOuuver9JE3ssPEuPtcXLqF6+tOYCyuW4QozCyLqk6lWtt+0Cz3M1XxqB7VIsXT3/rc0yMK4Qtv3LLxLGtCkgEGGUxGXuDUUY1syP1V1df8AIZFN8Qci3aIO4WfUg0q8mskzWt8mdKi+8Ixy5rgXNlN97imBIS7ZZGza6EMVI9jVC5pthOI3gohXfOo7C55v9WYfKrBwowRHUA/Qx/ChfPIi7aeFJZI1G2Unrv8AiqnjUVaJHI26YeuECwLyznBtoCJBUE3NxtBYqP8AzWm8Kt5LVsHQhFnpJgST6zWb8iXz4bXTqVZFQfhXMJJA6n1O1aWjTWDNW9tG7FJ+moslBq4kgkf5h89/1/fTYFcuNsexA+TEAj9Z+VKCH9K6G9qQa9NQg6Gr002relKB9KhZ0idDEGvlDieAaxduWbghrbsh/wApiR6Eaj0NfV01jnx14baR8PfVct27nW4w/GLaplJHcAxPaOwg4PmgZIyk0pBXDSrdNBHFrc/gxgPDwBu9b11z/lT9mP1Vj86wwV9E/Dm3l4ZhQOqFvmzsx/fQZOi49loppx/RrppBNKGHj8qZZ/6ilNd6U2YqFH//2Q==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16" descr="data:image/jpeg;base64,/9j/4AAQSkZJRgABAQAAAQABAAD/2wCEAAkGBxQTEhUUEhQVFhQWFxcYFxcWGBcXGBUXFhYXFxcUFxccHCggGB0lHBUXITEiJSkrLi4uFx8zODQsNygtLisBCgoKDg0OGxAQGywkICQsLCwsLSwsLCwsNCwsLCwsLCwsLCwsLCwsLCwsLCwsLCwsLCwsLCwsLCwsLCwsLCwsLP/AABEIAL0BCwMBIgACEQEDEQH/xAAcAAABBQEBAQAAAAAAAAAAAAAFAgMEBgcBAAj/xABGEAACAQIEBAQDBQUFBwIHAAABAhEAAwQSITEFBkFREyJhcQeBkRQyQlKhI7HB0fAzYnKCshUkY5Ki4fFDwhY0c4Ozw9L/xAAZAQACAwEAAAAAAAAAAAAAAAACAwABBAX/xAAnEQACAgEEAQQDAQEBAAAAAAAAAQIRAwQSITFBE1FhgSIycSORQv/aAAwDAQACEQMRAD8AijiQmnhxH0oGqtTquRWbdEvkn8Vxma0yxvULhpAUUzib8qaa4dd0rHq4b0uTVp57bD+NebRBoRZtLT96/KxXrVn0rZif4Iz5P2Z63aE0+EApKj+7TwJ/LRgCbY9qc+lJtvOwqDxLHsjLbS2WdtqhAmuvavLhfWoGA4hcZ/B8L9r+WdI7zUq9jWth/EQhk3G+/aqtF0+x62wB1qYtwUFwWP8AEbLkIY66jeoHGGu+KVWQFWYFSiFjxl7IguQCJgCRNPWeJC4usD0rLL19y4GZjroJO/oKNrw3EAAlGAMa66etXKEFTfZcZzppdGhM/lPeNKquIs5EuE5mub5p+7RrHXTYtW4AZ2gAHrXMLhbl20yXrRUtIMdtaGSdbgoVu2sY4NxdHVVzeePrU57wWSTpULhvK1rxFNstKbjvRjjPA/FtFVJB9KvcmU4tOmD8Njkc6Gp63xQjgfK4F5CrluhU1bH4QFMFYI71Nyq0RxadMD3Lwqu8yDEWlF1X8s6iau68MXtVX5l4b9ofw1LBV106mijGUuUinKK4l9C+G8TW4gIYFgPN70V5dxEh36jagnK/LWViLbZiQQQdyaIcOYIGtsCrqYKnQ1r0slRl1MWmWfDcRa4hJIA21qm8d4itg5SoctrrpAqbdcpbEfmqNxyxauqM6zpE9jTNTFbd1dA6aUt21OrI/wBtW4qNZU7w4mrILyhVAlWj61A5I5eWzaunEqwtu37Nx096Z5i4qpZEyhcukj8VTEkuUuysspPhvolcWwtu7bCrJYEFj/Ch3BeFeFeZ7RJRl8y7gfKnuF3cxI70SweMbCuJQAsZAPUVJY7yKSf0SGVLG4tfYQtWHFlry5QvXadKo/EMQ/iNBO/T2o7zFeaXySAwzZRMeulCraBgCdyBToppUJk75B68OfsadHCn7VbVtU4LNcPajq8lMfgNw7UheXb0iCKvItUrw6myLKKzw/g7hpeIouuAFERbobxzi9vCgF5JbZRuaKKrhEY8mBHao/GsCfAcW9GjQ9qp2N5mxN+9FjyKNh/E1Ps89NaXw79uXH3jtI7ijoH5ZEucMe0Rcts0IJIY/ejepNvm2y5H7I59gAJqPgOLDEXvBKsFeSTsAtFbPI6Wrq3rV2VWSVO8R3oo4Mkou1YUs2NTW10FcDaR0+0Ivm2PcehqTatreVzlmBr61QX5vZHcWFgMxkbzGk0Qtc1vbnxQUJWQB+Krhig2r44KnlnTrnksvAgl1zlUZ10219qrXHOHQbr3nPiE+UCfKOkipXLPM1t8SB/ZlttNzRy4lprl3P5i5gnTaplxLHjUkw1NZMziuq4sz7lXl5sTf1fKieYt69BWgtadlKFoXafSo/KeBSwuIuWzuSMp6r6VNt2bdx1U3clside/anRxRyQUmKjlWKUovuuP6SLgRfCF5EcKfLcG6n17URu49FLC2QQRrVdbK73LaNmVSIPfaht7FftWVdIFbklRzm3ZYrCm0PFVYnrT2I4qSjMFEkEad6CjFXPDgtp0FM8NxDNbZWHnE6UEYJcNBSyNu0z3KV+7ZIuXTmMn99X84nx4YCs64lxBSgCIQV396sPJfEySF7j9aXkgnjaSoZCb9TlhPmG8LNksfagmExtswFJDneaj/E7Gk3LdrtqQKrtx8jKZ6fSq00ahyXnlci5Y2x9kUXkvKxc7DcGoHGscXi5A8Rl1NVe/eZio1gmjl5tvanbaQrdbGmv57a5mAM1OweHDWGDmNcw9Y6UEwGHN5vCX8+/YUbxWPtWAVzBmXysOxqRlboko0kw1hOMRYa0+qEaDtVS5hxCBVOXWd6fw2J8U9huPWhXHfuexopJUwYydol8LvgeYHWurjWuXxnJOUaUF4UYzQTJO3SjFm4pLMqQVHmNCpKk2W4O6QVbFlTnHYiq3e4mQxlTv02rvEgxZYYgET71X7145jqd6Gc3fAUIquTXsPZ0HtUlLFTVtinFQVxzpkNcOKdFgVMW2KUyqASYAGpJ6CrIRVsise544ymIxPlJC25TTrB1P6Vp//wAZ4HNl8YdiQCR2iax7mq1Z+0uMOxZczHMNiWM/xpkFyBJ8Ergd5Ld8MrGCsQRJBqdx3gjX7ovEHwyFGZdveofIvAzdxkXCcgRs3QgmIHvWpsgwqBFYNajQEaj0NaMWm3vdYrJqtsdtA3hfL1tDackPbygNl++F9qd4njMP46Jh82QgzmEa9tag4jFFb6svlDqdBtVL41xJvHZFnMDlULuTuT+tbZtQVsxQW90HcDgMOjv5Rm1G/czpUvG8v+MEvKjMLbajfSIqhYnD4i157qsqMYk7g1qfKPFTaw6AknMAWB9e1c+OFZZtp8HRed48e1rkGcJsYbxreZRnDSoO80xzbgbjYsG3KIQJjTapeN4SDfbFWRmJMFT+H1FTsBjWu/2i5sh+cDpWvFg2w2vnyZsmovIpxXiiZwfGpaQA2xEQQw3oPzdYTITaWAGmO09qZ5h4oshra5VBEinuO4uMNnXqBrT111Rml33YG5WkG4x6H+Fct4hTmYDUk/vpjlzFz4hc7g0MS+UDssEEmq3Eou3BMVbjzpNDb94JiyyiEI2qPwS475SdJ7UY52wQw1m3c+8zH6b0EppNfIcYtr+HLbWkuMLluQRI1713hLhL6sghM2npVbwfEnvQcvpJq+8ocLF20xbQh5Een/ignk2wt9hxgpTpdD3GOVzeZruniH7s7AVRMdh3S4UaPKIMd62VvKPQCsT5gxTXL13Lp5jt6aUjTTk3XgdqIxSvyTGxcBEiTp0qViVYANlJHX0qDwnhxfKCSWkSa0f/AGYoQLHTWm58jx/YrDjU0ZpYuFHJBIkzTWLujPLiZ3mi/FeG3Lbn9nKTuOgqrcaRi5YE+1HCUZK0DJSi6bLJgr0iQIg/pQzjFwkEb+akcCmTJO21GuFYFHVgw+tFlnthYGOFyor2BtnIzjddvU1zhmKusSCYk6x1qfefwQ1th1JB79qgcPMMT3NVFJxQTlJNk/FgswQfeiBQZuDXgYK61ZLFrNiFPsac4hj2FxgBoD/Ck5HLdSDgko2zRg1KBpC26dVK5/BvFIar3xHd14deNvfyg+xYAirKiVmvxM42bgW3YujJMOgjza7n0EbVceyn0UbFeCcttFJdBDsJ8zdaK8q2LBZg5YMvmPcg9p7GhODxPghltEBiZLNqSe3pUrh+KuYjFW1UTdIZRAE6DNr3ECjknVFRlG7Zp3DLVi3eW6TqyZXBMZ4Oje9K5zdGw7taMlROU7geh61E5fCPK3lDMoI10IPUUriGGQvFtiVKMrKekjSO4rp6aFYlZz9TNSytoA4rGqLFq6x0G/zFQcngsuNuWYt3BlEtDa/ijoSBU3FcG/3A+IYVb1tdT0nWO/ah/Ob+Jcw6h5RZY2ydssRAHes2sm3JQ8GjSQSi5i+M8bsXbL2mtXLbMvkzkxvo5B/fVt4BwNbVi8xufsgqsmb1XUe01nOMxb3GLXWJeOo030VQdgNatfKGIxGJwt+y3nS2FGg1KuDt3iKVp4VJU6GZ8icXas7w3jJi54bbGR6io/LWKv3LrZIJkk/xEUI4dYNm5knQSh/hNWPldksC4WcC4zRM7DtXSVJ2zntNqkR+YeHXWR8qnTVj0HpUG7izc4fGsqRNGhjGBuCSVYnSh7gWy5MhHEFegPelzk0+g8cNy7/6RuBQtrEEja1I+hqs8LvZrSr1rRuUOGC4l0ATmXLrVbt8vfZcQLbGY1pMHeRoZJf5phzlXDZmQDYEUe+LGG/3VWH4CP5fxoK2JFjIyCAXE+1FPiHjjcsIgH3oY+1TKm8kaLxtLG7KRwRotyBsKufw84/JNp9iTHoe1VnhjeGubTT9ahfaymI8a2pVGbf8JbrFXkjuVMHG6do3lrYIrGuduEnDYlmA/Z3NR6HqK1fg+M8WyjnqBVY+JtnNZQiJDD6f0ayYG4zo1ZkpQsoHBONtbuK2kA6itgwd0XbausQRWYcpcDS8L0/eAlatPI+MZLjWPwrqQd1OtO1NSXyhWC4uvDCvMOHIsudtKz/A8AuX1bw+nertzzxm0LQQOsk6iaVyQ6rhyx6mflQQk4YW122FOO/Kk/YzHBKbV0pcEMphh/GrVwS08kZCV6N3oVzdkOKZwdCRt6VeuScSjWOhAOlHkybsRWOG3IVPm3hZyBog0BThpFtbv4WMH0IrRueMbZFkp+M6qAJJNUvCX7v2W6l63kUEOhJE9zUxZVtS+SsmN7m/gfwOCuM4ZVlQNT2qFjV87eYb0R4DeN4Nbt3CrATpsam4blhgoDLmbWT3kk1JZFGbIsblBFvVhTitUcNS1asdGqyp/FPj74fDJbtEh77FZG4RRLQekyB86ya9YGVSCcxHmYmfoOlHfidzN42LNpQPDw+ZJ/M5jOfkRl/ymqf9oI1zEk/p/wBqdGPAuUuQ7h8DbIJDyREyNp6xRnlfhNwYxWXyZVP7TUjVAR7GGj50J4KyqLV5ScrM1q+GgjNlLoR2BCitJ5R4vhXc5nUNEQSE+YVon5elXhT9X4Jmr0vkJ4ng126+eE2ElTo5/MT17VXsTicl9V91P1irRzB+zQtYuMoYHTY7kqV06dZ7is1xuIYYm1mMncnuZrpJu/g5zS+y2YlLlyECTaUgknYtOw7mTWXcwXbtvFXVuIyuGgKRBAOq6exB+dabw/jl240jKCNFn7qT+L5ChvM/CLP2lMSrm6WBDM0AM4UCB2MCR7Glaq9m5eB2m5ntvsrv+wWawrMzZyfMDsAeuvvR3kPC4mw10WipYBTCOsmHZTAnWQsx6iqlxzixF0opYKIzCdydY9q9geLNbdXVyGBkEHWNsrdCIrDgck1JmvOk04ov/MSC5dW5lysSA4iNR1Iqu3v7W4p1BPlNQsdzm9+Q6jTKAR6T5p77U5hMQGQvOqzIO810PUjJ0jC4OKsO8Mwe5LMY13pvmK3KCSqyNAdzUHhvFGhhHST30o4MIMXhlYL5o8pYbUGXIohY8bfYY+G9/KjA7d6Fcy4tTi2lSoOgY7E+lFOXuF+GmV5zdxtRTFcvW7wAckgEH5isjybZuUTSsdwUWUTjuOAyqdFjT3oncsXsVZR84CBdBEk1a25SssQWE+9FcLwdUAVSIHSKks7dEjhSszLgQZ2ZWtNABALCAT3orb5de5hVw7aQ2aRvvMVoiYJR0H0qQmGXtS5ZHJ2w440lQD4fadLaoNlEUO45wG5egqdfXb6VcVtjtTiqKBOnaDaTVMoHBOWsRYuM5cHN0GkUV4bwYpde5Hnf7x7xVsCilG2Ktybdsiil0VbF8p2rsl1knepOE5fFtAiEhRsKLcR4nZw9s3L7rbQdW7nYAbk+gqv2PiLgGJHiwBAzFHC6zEkjy7darknAzi+SLVwkvrNT+GctpYXKmi9qsNq6rKGUhlYAggyCCJBB6ivGpbLoEvwdG1YAnuaRe4BaYQygj1oxNczVRKBGH4BatmUUD2qb9jFSZr0VLLorYFOJTJnpUTjl51s+RWYkgeUgEDvqaOEd0kgJS2pswnmrg9xMfirYGbLdZ5H5bpzqdN9GjTtSeH8HYgEqSCcp0+7p7itC4zhlP7QsGcKisQNxrALfiIPaRqdaB2bxLQEMHWczAAjYwBH1q8+6EtoWnUMkdxVcXgvCvPaLkKjCT1MqCB6kBoqQjrl8gJ21bce0DTcj50q4vj4hrrgC1m2G7ZQFGnrAotbx1tZyWQG/DmM9J1MVdypcFVG3zRZOUsc9zBvYusGNph4bH7yoyyLev4ZDQOmg2ihXGcI4uWrmU5PMM3Se1VlcZiUdvDRwxMtkQle4GkjqaNcK4reuXLeGvk/eDQRBH4m09ta2YsqaUfJiyYmm5LovvB+GWMJZzXj411wHygxbTNMK3UnQ6UA50xD3raPbVV8MgqiLlUDX7o6TP61HxeOLXi3QyP5fSKZGAxGJuZbRusAZyKSAFAEEnZR6nTWtEoqmmJhJxkmvBUuF4E4vEtPlCq1xx18gAyj1JgUE8ede9aDxbAXcJirdwhGTEIVuBCHyFZGrgR1B0JmDQLg3Ak8S61wzbtTH7wW+Vcyf+baf0dGP+iTX2BbFtm0VDPeKc4dcdWZdRpqPbX+FFUxiklspyk+RNpHQtAGafpUDFcYJkAKo7AAUcW+wJJdIunKVubq6SGUg1o+Cw4UALoO1Zh8M8a1y8UiSqz8prWsKD1qs0k2VjjSJVlBUpBSba0+iikjTq06BSRFLBFUWKAFLDCmxXQKhB3MK9NJy10LVFjgNeLUkLXYqEMQ+J+LuYnijWC+W1h0QCfuguoZrkfmOYL7L61yzy/hWtNZS4fFYBpJMswBy9IG509asnOnBU+1XXYGbwQgqSvlVQpUkbmQTr0IoPh2tXLguJbjKAuXOCDA6hTQym10aMWNONssvwYxdxsJds3ZnD32trMyFKq+X2BZo9IrQMtVvk7CQb97bxmTyjaUQKW9yAo/y1ZYorvkTJbXRyK4SK9lNJymoCeD17PSclV7inGRbushbaP1AP8auMbKlLauTqtVXv3HvX2bPlsoQpBmH1M+GsQzgjeesUe4ldK2bjL94IxHvBj9azjivEir27QafDiDOs5TJjpJYmtmkj3IzamXSJHMZz2ylrQS0N1YiQrn5j9araI7WWvhT5VYsOxWZ09xRO9bYKArltvKoWYA+7Jnf0iranABYwl1jaF67dttKFgiqShUBYBztsJ0GnpNM1OB5Ka7B02eONNMx7DYW64zCAvQsYzHso606bd1DG50kAzqYgfwrQL+HthLS5HAtqoKiSDlWJKDQ0jDJbNwv4bgE6A5kB1/JtI+dc15mdJaZNFa5X43cVmyyREkTGxiZ761L5nl2sYpVKt4i23OpkNs0kD1HzpsYcYbGXnkojkhQUDyrEFjuAPMDEa1YcBghi8qMzZA6sY0MKZBAOxnX5UcXuypx8gSW3FJS8FZxV+CpzTqfQbHpvWm8uWhbw5znw7RUZm/HdeAGy/3QxKg/vM1mPFMIUvC0WB/aBZUGCG2MnpBB+dXzg2IuXriqoBCw/mMKgUypP+EkEAbkRXYXk478BHjOAXEKUuMLNooVtoNb3mIVXbqCQNJ2mI755zHjLOGxF2xZVsqhbdzOxc3GQGWadzLa+w00rTuIcx4bCI15LZcpobmhuOSSIWTABY7bVhPFc1/EXriB4ZzcOaMw8Qzr03JrNqGq5Q/Bd8BIcVBJDDy9h3/r+FCOJ5WJZAAZ1AEAj2705a4d5M7N1j2+dPYfAMl22Tqr5ip6EqNR+o+tZHkRr9ORY/g7gnbGsw0VbLZv8zKFH1U/Q1t9uxHWsz+FVo2Dda6QM7EPEaLbCFI9PPc09a1fIKmSLST9yoyTbXsJtrFOqK4FpdKDO5K6qV1PWlCoQ9lr0UoGuz6VCHqUK4Pau1CHpr00J5k5hs4JEuYg5Ue4LeYAtlLKxzFRqQMusVjHH/ibfuEpbYkBm86lrSuNMsW940nza660cYNguVGgfFXiNpEtIXi8xOVe6QcxfsJAAPf5xQ+G4nXQZY3JJOnuaqeI4pbu2bhvLdfGO4ZbpbyKsrIjN5jAYajqNdNZWBxC/Z3uFmlCgKgGDmqp4L6YzHn28H0DyhjrV7DIbLSFlH7i4phpHSTqO4ING5NfL/DePmzZfw2vW8UbmYXLbRba2fvW7i5h1LEEA79Ik23l/wCLd60QuITMsiWzFyB10Ov0JiNjRel7C/Uvs3MPXfEqNhMSt1FuJqjgMpIIlTqDBEiRTppYYvP3oZiuC4e45d7YLHcnrAj+FTjNcg1E66JVlQ45dCWG7tCD/MQP3SaxziuInEOfU1p3OOIyog7Z3/5Vyj9bgrHeJX4efb9+tb8C247MWb8p0W3lm6oupnEoozN67nX5xPpRu9xW5iYJuOhJJ8jFdiVjQ7VXuWuD38QjG0vkJZTcY5UUherdfv8ASTptVjwmATCKv/r3FkAsIRm1Y5U1kDqWMeknTUpGdx5B3EVhQlxm9zJLerH8Xz7VAwWJRPuknvpAHr2HypHNT3cyPcYl2BzGerEsAPQSR9KCWMxMETJAGsRJ303MTXKzad+o68nVw6msavwEeL4hkOZg2VjmDFZBnUQ23XaivImJ8W+6M5tp4ejb5X83mj1BOmmy0Q4XxFbTWgdv/UUiVYKHKoRsQZG/arJaTBSD4CWHYFnNoZFAmB5R5Sfl0Na8em9Oe5GPJqHkhTAfF+Vb0I6J4xXPrbliFVi6Sn3gdY2O1DsJxRsOEaYDsyPprkVNR9Tt3WrJxDj/AILRbd2g/fy5VgdIMH56jSgHPnElv2bN7KBdVgWI/ErADUddbgE+lamzMh/g0XV8PQgswE7RnME9hGte4vw7D2mPgtmZ0UXRAg5SYjTT7xEHXy0D5axP7N+yq/ynp79Kk4jAX7FgX7yG2HdECuIY+IxJcqdVhRAmNzSM6U8bTHYJOGRNEe3ibeXwhbt66z216iO2k17jeIFsWViWAYqN4BjSPUj9KbtXznAKifzdYqycNz4mzcsLcAKusTIDAoGKE980mfYetcvBjWTJtZ1tRl2Y7Q3y47IqhYz7yRIkyXJGxEmrvwvmhXgXFVfwykwSu5Xpl2G3Ws/GBxmGIFwFCSYF1VbSdIZdDp6mk43HlSIPQL7a6wOnU12XCEo00cXdKL7NitXVYSpkelOA1QPh/iSl57bTFxA4M7ssSI7w36Ve8w9a5uXHslRuxz3RskKaUKjhh616R3NKGEuuZhUUMPWlAj1qEJOcV3NTEjtShcHaoQzH4+Xv93wyd7jt/wAqAf8AvrEketh+PryuE973/wCusaJ1p8P1QqXZKVGYSisw2OUEie0gb61JweOC2b1sifECRPQq4M/Spi8544ILYxV0KqZBBAIT8oaMwG3WRQbD21bNmfJCkrpOYjZNxE99fY0dlUcFwdSBXLj9RRPh3MOJsW/Ds3mRCScoCHUxJkqT0FQeIY171w3LrZnf7zGATAiTAA2AqEo+p+V8owWFCk5Rh7AE6mPCWJ9aKA1TfhVxgXeF4b81tTaP/wBolV/6Qp+dW8Yv0FZWuR4ua7mpP2z0Fc+1f4aolmPc/wCMOfL/AMNQPmxZvbZKzXE2WuuLaasxAHzMVeOdcRbuOzI+aPKYIIGWJX6iq5wqyRN1dWJa2AJlYVSzz2h4rpKNQSMDf5tlixnFRZy2bRPhoAg1OsRqfWSTQ+1xa5nzqoaIRQ06LBLsIO5aNfQUH4iSFltD0qbwm6Cug6nX9f30afNA1xYvFY+7fceIqKsCFEz7yT6dKXdjNKiCoVR1gxq2um376cv2xEHsP51EZxAQHU+Y9SFP84qOPNsilxSHrGPcqMwUkMNRIkfmjvE0b5exjXLm2cAz5myqsGB01jUgdzVfujKBH9an+Zon8PsYq3HFxgBuATAJ21OwiP8Aqor5oppVZbeeTODzENmTYiXGV4DFnAAUTlge/vVK4VbOKc2FElrDIo/vsVKk9oKqZ6RWvXuF/abZVtAREqcyx2OgBHprWQHDPgcRfUwGDhFI2KEhgw9Coj5kVb9gUXLlmxawANq3FzEZf21zQgO2WEtHooDb7kn6NfEPjWDNjwbl+bsgsqS7qVAylomI7GNKr/C8ZHiXWM5mjTuYBj2Apq9wm2bquF0O47ysmfXWrcOKRW78uRzh+DR1zo5IG8Az9Km4HH2cGrG4T5rkiAXbMBEaDTSKH2BbtNKyF+96GDovvJ26QaJrw57hz3LcK4UqInTWWnqYIrPh06xSbv8Ahozah5IpV/SxrzfbugRmNq49pXR1ZSWZsjAyNPLBBB3HvVP5uwBs4gBSDZaSmuZlZolHjqFOncHvNPcxAraza+Q2nPTVXCk/Rp+tQuK3S3nmYZZ9dBB/6mrQ0Z4ssHBMUUvYe4SCPEKGARAuKFjX61p3zrG8JiGysNI8rgzqChB/dNa/aaRI1kAj2OorHq1ymatM+Gh+ug0gUo1jNI4AK9IpFdBqEFTXpNemvTULMn+PW2EPreH/AOOsduVsvx7X9nhP8d7/AE26xm5T4/qLfZyactW2YwqsxAJhQSQBudOg700tOW7hBkEg7aetWUcU03m1pxKaYa1CG4/Aq9OFxCflvhh6Z7a//wA1pZrLfgEZt4sf3rP7rg/hWtAUmfY2PRHpVP6VwsKAsx3mLgmH89wKLc6kqcsudz7n980I49woYa2LdpmysA+ZiA7MxOhyxIgbUQ41we4+J2Jt3GHm1YKdCZA+71g7bUE5yW79rZWdgpYeGoYgBSBrA9BvWjA3bFahLaqKxibx1DTPrM0R4Hif2cdv5mlDl4tJa4ZOusGO00gcNuWekgxLA6ADuOk1qUZJ2Zm4tUSnxsg0nDZFdGechIz5dyB0qNdG9MI7fdMFenerbKSND4rg7eItA2yrKR5SPw9PL7flNZ/hX8O/lzBhmgkbGJrlrH3LQcW3KhxDAfSR2MdRUG3pB/res0IOMnzwNlJSXRs/JWNRR98liYJzQv8AhWdIHpSPivwdWtLi00ZSEcAaENor+4MD51QOCcRa3mIOgUvJ6BQTW0cPsWsbw1bV6Ldy7YUkfiQsoYNPWDr8q0ZMyhVi8eBzbrwYthL/AJFXpmY/Vj/Kj9rEA6/10/lQXinB7+EcWr6Qd1ZdUuL+ZG6j9fSkYfEEgxuPXaetOhNVaE5INOmTuIWVdpUtO5UbE7T6e9XW5jcBetIty08qirMflAE+Rp3Ws+OLKHuSNhM041xgJmKDJCM+y4trgNczPbZLqWiTbZQoJndpJ0OuhmhmKGYMNpRT/wAsH/SDSOKXotA/mk+8DL+816xd89v1AU/PQ/oauKS4K+Qpwi0SCM0gg6+Q9I2EEb7kk1qPB704ey3/AA0B+gH76zng1oggHpp0Pz2017VfuXP/AJW2J2BH0ZhStWvxQ7TP8mGAa8RTNo6a7jQ07Irnmw7NdBpJNcDVCx4V3Smga8WqEM4+O1sfZcO3a+V/5rbn/wBlYler6E+Kr5eHtcyhslxD00zTbzAnYzcGsGvny4NKdDoXLsaBp/DXguaVVpVl8wmJ/EOzDoajClCiKHUbSl4q0uRHDgsSwZIIKAZcrTswaTttlPpTKGnXMqashqnwDc58WOmWyf8Aqu1r3jdqxj4En9rif/p2/wBGb+da8XpE+xkeiQ16kePTBuUnxaAIrINVTnZAbtgmAUkk9SDOk+4/U1actBebcLNkuCAU1J0nKJka++1OxyUXbFSi5KkV3D3VjcbzrrNc/wBrW/GS25AVpLEkDLbAMsSe8RQOxjZR3bRVEgaSw/CPc7VG4XgLl1zdYakxBH92Z12AAFap5fx48meGNKfPgNcUfAOcuEYiDB1YowjcFyNZ7Go9nhSkbltNcp/WArfvolwnE3HUMWBGumRBqDHRQf8AzREWJ3JPuSY9pOlY/VkuLNLgpO6K7d4YB+G3H/EZx/puA/pXf9kqfw2R6Kb5A+bXpozfwI6VxLFV6kvcmxewOXh4ysoFoAgqf7XY7j+1opgeI4q2bWS8uWyCqhc05TuJZzPTcdKctWB2ojh7KAbUMpuXYcFt5iR+LcbxWIsG1ch10yjyiCDo0rqSBpVRwF6LmQrBM7En96g9KueMRFRmgaAn2qh2cSDeG2p7DWn6RtfwTqXu5YWu2ApzazJEf17V0HNp3NJx7i4yqqkSYzdNAToPWKlYazlyjdiyqo9WMCugYfAjG4bNZdCDp51I/Cw1IPoYqFhbnmHbTU6VYsXwq5ettbsEgElS35mAlk+Q3qpYfE5HKuJKsVPupKn9RQukwknRfOFa3No2I2hpAbedInqKvvBFiyoOmrf6jVG4ehzIVykhQcvVtxt8u9XPlniVq/ZzW2R4JVoGqt97KwOoIzbHWk6mcZRpPodghKLtrhhIMA3uI+Yp2R3rlzUbCemnXpS7bggEAa+n6VhNY211R1H1FeXEL+YVIVh2H0Fez1CEf7Yn5v0P8qdt3gdj+n/anfEr3imqIVr4iWi/DcSoUsWVVAAOhLqM57Kv3iegUmsVxvKyJZZxfzuFYwqwsqpbKCTJ2ia3zmay1zB4m2phnsXVB9TbYD9a+cU5mcIVyg5gZB21UrMezGjjdcBLb/6AQpQpuuzTRI9kpajp3plZ61f/AIZcutireOCP4bG0lpX1j9ozF0YDdSqAH3B6VG6LSt0F/gfgLi3MQ+mUoqxOubNO3aJrW2t0C5M5ZOBtMCwZ3cszKNI6KJ1MSfrRxiazt2NaS6ENaPcU14fqKcMd6QWqEKsI713L60luleJ1qwTPObMPGOMfiNojWew26bbek0xeQhSST13Om0TRnm2wPtdk/mRpH+CYj6/pQjijgCAP6mt2OtqZjn+zQxwziQtsVb7h1DdA3t2P8KKvxlB+IVU8ZUNmI2pOTGm7HQm0qLhd46v9TUc8d7RVSdq6jUv0wt5bl42ekfWunmJhuCfaqobpG1NpfOuuver9JE3ssPEuPtcXLqF6+tOYCyuW4QozCyLqk6lWtt+0Cz3M1XxqB7VIsXT3/rc0yMK4Qtv3LLxLGtCkgEGGUxGXuDUUY1syP1V1df8AIZFN8Qci3aIO4WfUg0q8mskzWt8mdKi+8Ixy5rgXNlN97imBIS7ZZGza6EMVI9jVC5pthOI3gohXfOo7C55v9WYfKrBwowRHUA/Qx/ChfPIi7aeFJZI1G2Unrv8AiqnjUVaJHI26YeuECwLyznBtoCJBUE3NxtBYqP8AzWm8Kt5LVsHQhFnpJgST6zWb8iXz4bXTqVZFQfhXMJJA6n1O1aWjTWDNW9tG7FJ+moslBq4kgkf5h89/1/fTYFcuNsexA+TEAj9Z+VKCH9K6G9qQa9NQg6Gr002relKB9KhZ0idDEGvlDieAaxduWbghrbsh/wApiR6Eaj0NfV01jnx14baR8PfVct27nW4w/GLaplJHcAxPaOwg4PmgZIyk0pBXDSrdNBHFrc/gxgPDwBu9b11z/lT9mP1Vj86wwV9E/Dm3l4ZhQOqFvmzsx/fQZOi49loppx/RrppBNKGHj8qZZ/6ilNd6U2YqFH//2Q==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2" name="Picture 4" descr="Image result for laogai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556792"/>
            <a:ext cx="4215123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laogai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928517"/>
            <a:ext cx="4195626" cy="2387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5911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We are learning to…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b="1" dirty="0" smtClean="0">
                <a:latin typeface="Comic Sans MS" panose="030F0702030302020204" pitchFamily="66" charset="0"/>
              </a:rPr>
              <a:t>Recognise</a:t>
            </a:r>
            <a:r>
              <a:rPr lang="en-GB" altLang="en-US" dirty="0" smtClean="0">
                <a:latin typeface="Comic Sans MS" panose="030F0702030302020204" pitchFamily="66" charset="0"/>
              </a:rPr>
              <a:t> that what a </a:t>
            </a:r>
            <a:r>
              <a:rPr lang="en-GB" altLang="en-US" dirty="0" err="1" smtClean="0">
                <a:latin typeface="Comic Sans MS" panose="030F0702030302020204" pitchFamily="66" charset="0"/>
              </a:rPr>
              <a:t>Laogai</a:t>
            </a:r>
            <a:r>
              <a:rPr lang="en-GB" altLang="en-US" dirty="0" smtClean="0">
                <a:latin typeface="Comic Sans MS" panose="030F0702030302020204" pitchFamily="66" charset="0"/>
              </a:rPr>
              <a:t> camp is</a:t>
            </a:r>
          </a:p>
          <a:p>
            <a:pPr eaLnBrk="1" hangingPunct="1"/>
            <a:r>
              <a:rPr lang="en-GB" altLang="en-US" b="1" dirty="0" smtClean="0">
                <a:latin typeface="Comic Sans MS" panose="030F0702030302020204" pitchFamily="66" charset="0"/>
              </a:rPr>
              <a:t>Describe</a:t>
            </a:r>
            <a:r>
              <a:rPr lang="en-GB" altLang="en-US" dirty="0" smtClean="0">
                <a:latin typeface="Comic Sans MS" panose="030F0702030302020204" pitchFamily="66" charset="0"/>
              </a:rPr>
              <a:t> the conditions in </a:t>
            </a:r>
            <a:r>
              <a:rPr lang="en-GB" altLang="en-US" dirty="0" err="1" smtClean="0">
                <a:latin typeface="Comic Sans MS" panose="030F0702030302020204" pitchFamily="66" charset="0"/>
              </a:rPr>
              <a:t>Laogai</a:t>
            </a:r>
            <a:r>
              <a:rPr lang="en-GB" altLang="en-US" dirty="0" smtClean="0">
                <a:latin typeface="Comic Sans MS" panose="030F0702030302020204" pitchFamily="66" charset="0"/>
              </a:rPr>
              <a:t> camps</a:t>
            </a:r>
          </a:p>
          <a:p>
            <a:pPr eaLnBrk="1" hangingPunct="1"/>
            <a:r>
              <a:rPr lang="en-GB" altLang="en-US" b="1" dirty="0" smtClean="0">
                <a:latin typeface="Comic Sans MS" panose="030F0702030302020204" pitchFamily="66" charset="0"/>
              </a:rPr>
              <a:t>Explain</a:t>
            </a:r>
            <a:r>
              <a:rPr lang="en-GB" altLang="en-US" dirty="0" smtClean="0">
                <a:latin typeface="Comic Sans MS" panose="030F0702030302020204" pitchFamily="66" charset="0"/>
              </a:rPr>
              <a:t> why Chinese citizens are sent to </a:t>
            </a:r>
            <a:r>
              <a:rPr lang="en-GB" altLang="en-US" dirty="0" err="1" smtClean="0">
                <a:latin typeface="Comic Sans MS" panose="030F0702030302020204" pitchFamily="66" charset="0"/>
              </a:rPr>
              <a:t>Laogai</a:t>
            </a:r>
            <a:r>
              <a:rPr lang="en-GB" altLang="en-US" dirty="0" smtClean="0">
                <a:latin typeface="Comic Sans MS" panose="030F0702030302020204" pitchFamily="66" charset="0"/>
              </a:rPr>
              <a:t> camps</a:t>
            </a:r>
          </a:p>
          <a:p>
            <a:pPr eaLnBrk="1" hangingPunct="1"/>
            <a:endParaRPr lang="en-GB" altLang="en-US" dirty="0" smtClean="0">
              <a:latin typeface="Comic Sans MS" panose="030F0702030302020204" pitchFamily="66" charset="0"/>
            </a:endParaRPr>
          </a:p>
          <a:p>
            <a:pPr eaLnBrk="1" hangingPunct="1"/>
            <a:endParaRPr lang="en-GB" altLang="en-US" dirty="0" smtClean="0">
              <a:latin typeface="Comic Sans MS" panose="030F0702030302020204" pitchFamily="66" charset="0"/>
            </a:endParaRPr>
          </a:p>
        </p:txBody>
      </p:sp>
      <p:pic>
        <p:nvPicPr>
          <p:cNvPr id="4100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166909">
            <a:off x="7740650" y="333375"/>
            <a:ext cx="10287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69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I can…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707188" cy="4525963"/>
          </a:xfrm>
        </p:spPr>
        <p:txBody>
          <a:bodyPr/>
          <a:lstStyle/>
          <a:p>
            <a:pPr eaLnBrk="1" hangingPunct="1"/>
            <a:r>
              <a:rPr lang="en-GB" altLang="en-US" b="1" dirty="0" smtClean="0">
                <a:latin typeface="Comic Sans MS" pitchFamily="66" charset="0"/>
              </a:rPr>
              <a:t>Identify</a:t>
            </a:r>
            <a:r>
              <a:rPr lang="en-GB" altLang="en-US" dirty="0" smtClean="0">
                <a:latin typeface="Comic Sans MS" pitchFamily="66" charset="0"/>
              </a:rPr>
              <a:t> what a </a:t>
            </a:r>
            <a:r>
              <a:rPr lang="en-GB" altLang="en-US" dirty="0" err="1" smtClean="0">
                <a:latin typeface="Comic Sans MS" pitchFamily="66" charset="0"/>
              </a:rPr>
              <a:t>Laogai</a:t>
            </a:r>
            <a:r>
              <a:rPr lang="en-GB" altLang="en-US" dirty="0" smtClean="0">
                <a:latin typeface="Comic Sans MS" pitchFamily="66" charset="0"/>
              </a:rPr>
              <a:t> camp is</a:t>
            </a:r>
          </a:p>
          <a:p>
            <a:r>
              <a:rPr lang="en-GB" altLang="en-US" b="1" dirty="0" smtClean="0">
                <a:latin typeface="Comic Sans MS" pitchFamily="66" charset="0"/>
              </a:rPr>
              <a:t>Discuss</a:t>
            </a:r>
            <a:r>
              <a:rPr lang="en-GB" altLang="en-US" dirty="0" smtClean="0">
                <a:latin typeface="Comic Sans MS" pitchFamily="66" charset="0"/>
              </a:rPr>
              <a:t> why Chinese citizens are sent to </a:t>
            </a:r>
            <a:r>
              <a:rPr lang="en-GB" altLang="en-US" dirty="0" err="1" smtClean="0">
                <a:latin typeface="Comic Sans MS" pitchFamily="66" charset="0"/>
              </a:rPr>
              <a:t>Laogai</a:t>
            </a:r>
            <a:r>
              <a:rPr lang="en-GB" altLang="en-US" dirty="0" smtClean="0">
                <a:latin typeface="Comic Sans MS" pitchFamily="66" charset="0"/>
              </a:rPr>
              <a:t> camps</a:t>
            </a:r>
          </a:p>
          <a:p>
            <a:pPr eaLnBrk="1" hangingPunct="1"/>
            <a:r>
              <a:rPr lang="en-GB" altLang="en-US" b="1" dirty="0" smtClean="0">
                <a:latin typeface="Comic Sans MS" pitchFamily="66" charset="0"/>
              </a:rPr>
              <a:t>Accurately describe </a:t>
            </a:r>
            <a:r>
              <a:rPr lang="en-GB" altLang="en-US" dirty="0" smtClean="0">
                <a:latin typeface="Comic Sans MS" pitchFamily="66" charset="0"/>
              </a:rPr>
              <a:t>the ways that </a:t>
            </a:r>
            <a:r>
              <a:rPr lang="en-GB" altLang="en-US" dirty="0" err="1" smtClean="0">
                <a:latin typeface="Comic Sans MS" pitchFamily="66" charset="0"/>
              </a:rPr>
              <a:t>Laogai</a:t>
            </a:r>
            <a:r>
              <a:rPr lang="en-GB" altLang="en-US" dirty="0" smtClean="0">
                <a:latin typeface="Comic Sans MS" pitchFamily="66" charset="0"/>
              </a:rPr>
              <a:t> camps abuse human rights</a:t>
            </a:r>
          </a:p>
          <a:p>
            <a:pPr eaLnBrk="1" hangingPunct="1"/>
            <a:endParaRPr lang="en-GB" altLang="en-US" dirty="0" smtClean="0">
              <a:latin typeface="Comic Sans MS" pitchFamily="66" charset="0"/>
            </a:endParaRPr>
          </a:p>
          <a:p>
            <a:pPr eaLnBrk="1" hangingPunct="1"/>
            <a:endParaRPr lang="en-GB" altLang="en-US" dirty="0" smtClean="0">
              <a:latin typeface="Comic Sans MS" pitchFamily="66" charset="0"/>
            </a:endParaRPr>
          </a:p>
        </p:txBody>
      </p:sp>
      <p:pic>
        <p:nvPicPr>
          <p:cNvPr id="512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166909">
            <a:off x="7740650" y="333375"/>
            <a:ext cx="10287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7" descr="MC900383586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3676650"/>
            <a:ext cx="2174875" cy="291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323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5148" y="116102"/>
            <a:ext cx="73152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In Mandarin ‘</a:t>
            </a:r>
            <a:r>
              <a:rPr lang="en-US" sz="2800" b="1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Laogai</a:t>
            </a:r>
            <a:r>
              <a:rPr lang="en-US" sz="28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means ‘reform through </a:t>
            </a:r>
            <a:r>
              <a:rPr lang="en-US" sz="2800" b="1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labour</a:t>
            </a:r>
            <a:r>
              <a:rPr lang="en-US" sz="28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.’</a:t>
            </a:r>
          </a:p>
          <a:p>
            <a:r>
              <a:rPr lang="en-US" sz="2800" dirty="0">
                <a:latin typeface="Arial Rounded MT Bold" panose="020F0704030504030204" pitchFamily="34" charset="0"/>
              </a:rPr>
              <a:t>Chairman Mao introduced the system in the 1950s.</a:t>
            </a:r>
          </a:p>
          <a:p>
            <a:r>
              <a:rPr lang="en-U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It is a way of punishing and </a:t>
            </a:r>
            <a:r>
              <a:rPr lang="en-US" sz="2800" i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re educating </a:t>
            </a:r>
            <a:r>
              <a:rPr lang="en-U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criminals in a way which is useful to the state.</a:t>
            </a:r>
          </a:p>
        </p:txBody>
      </p:sp>
      <p:pic>
        <p:nvPicPr>
          <p:cNvPr id="1026" name="Picture 2" descr="Image result for laogai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733800"/>
            <a:ext cx="4191000" cy="2849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laogai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238500"/>
            <a:ext cx="3619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laogai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980677"/>
            <a:ext cx="4210050" cy="2340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fs2642c\AppData\Local\Microsoft\Windows\Temporary Internet Files\Content.IE5\C0ACH1P7\MC900432655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572" y="165228"/>
            <a:ext cx="1066428" cy="1066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561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ction Button: Forward or Next 3">
            <a:hlinkClick r:id="rId3" highlightClick="1"/>
          </p:cNvPr>
          <p:cNvSpPr/>
          <p:nvPr/>
        </p:nvSpPr>
        <p:spPr>
          <a:xfrm>
            <a:off x="6012160" y="260648"/>
            <a:ext cx="2438400" cy="1752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528" y="332656"/>
            <a:ext cx="5400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Watch the following documentary and make notes on life inside the </a:t>
            </a:r>
            <a:r>
              <a:rPr lang="en-US" sz="2800" dirty="0" err="1" smtClean="0">
                <a:latin typeface="Comic Sans MS" panose="030F0702030302020204" pitchFamily="66" charset="0"/>
              </a:rPr>
              <a:t>Laogai</a:t>
            </a:r>
            <a:r>
              <a:rPr lang="en-US" sz="2800" dirty="0" smtClean="0">
                <a:latin typeface="Comic Sans MS" panose="030F0702030302020204" pitchFamily="66" charset="0"/>
              </a:rPr>
              <a:t> camps. You should take notes on:</a:t>
            </a:r>
          </a:p>
          <a:p>
            <a:endParaRPr lang="en-US" sz="2800" dirty="0">
              <a:latin typeface="Comic Sans MS" panose="030F0702030302020204" pitchFamily="66" charset="0"/>
            </a:endParaRPr>
          </a:p>
          <a:p>
            <a:pPr marL="285750" indent="-285750">
              <a:buFontTx/>
              <a:buChar char="-"/>
            </a:pP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Who is sent to the camps</a:t>
            </a:r>
          </a:p>
          <a:p>
            <a:pPr marL="285750" indent="-285750">
              <a:buFontTx/>
              <a:buChar char="-"/>
            </a:pPr>
            <a:r>
              <a:rPr lang="en-US" sz="2800" dirty="0" smtClean="0">
                <a:solidFill>
                  <a:srgbClr val="AD0399"/>
                </a:solidFill>
                <a:latin typeface="Comic Sans MS" panose="030F0702030302020204" pitchFamily="66" charset="0"/>
              </a:rPr>
              <a:t>Conditions in the camps</a:t>
            </a:r>
          </a:p>
          <a:p>
            <a:pPr marL="285750" indent="-285750">
              <a:buFontTx/>
              <a:buChar char="-"/>
            </a:pPr>
            <a:r>
              <a:rPr lang="en-US" sz="28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Methods of torture in the camps</a:t>
            </a:r>
          </a:p>
          <a:p>
            <a:pPr marL="285750" indent="-285750">
              <a:buFontTx/>
              <a:buChar char="-"/>
            </a:pPr>
            <a:r>
              <a:rPr lang="en-US" sz="2800" dirty="0" err="1" smtClean="0">
                <a:solidFill>
                  <a:srgbClr val="0070C0"/>
                </a:solidFill>
                <a:latin typeface="Comic Sans MS" panose="030F0702030302020204" pitchFamily="66" charset="0"/>
              </a:rPr>
              <a:t>Laogais</a:t>
            </a:r>
            <a:r>
              <a:rPr lang="en-US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and the Death Penalty</a:t>
            </a:r>
          </a:p>
          <a:p>
            <a:pPr marL="285750" indent="-285750">
              <a:buFontTx/>
              <a:buChar char="-"/>
            </a:pPr>
            <a:r>
              <a:rPr lang="en-US" sz="2800" dirty="0" smtClean="0">
                <a:latin typeface="Comic Sans MS" panose="030F0702030302020204" pitchFamily="66" charset="0"/>
              </a:rPr>
              <a:t>Any other useful information.</a:t>
            </a:r>
          </a:p>
        </p:txBody>
      </p:sp>
      <p:pic>
        <p:nvPicPr>
          <p:cNvPr id="7" name="Picture 6" descr="Image result for laogai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5652" y="4797152"/>
            <a:ext cx="3209810" cy="1826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laogai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420888"/>
            <a:ext cx="2562225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0984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24936" cy="91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Recap: </a:t>
            </a:r>
            <a:r>
              <a:rPr lang="en-US" dirty="0" err="1" smtClean="0">
                <a:latin typeface="Comic Sans MS" panose="030F0702030302020204" pitchFamily="66" charset="0"/>
              </a:rPr>
              <a:t>Laogai</a:t>
            </a:r>
            <a:r>
              <a:rPr lang="en-US" dirty="0" smtClean="0">
                <a:latin typeface="Comic Sans MS" panose="030F0702030302020204" pitchFamily="66" charset="0"/>
              </a:rPr>
              <a:t> Camps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52" y="1028343"/>
            <a:ext cx="7848872" cy="5632311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Many people are imprisoned because they have been associated with groups that are critical of the government.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omic Sans MS" panose="030F0702030302020204" pitchFamily="66" charset="0"/>
              </a:rPr>
              <a:t>Others are imprisoned for religious beliefs such as membership of the Falun Gong – </a:t>
            </a:r>
            <a:r>
              <a:rPr lang="en-US" sz="2400" i="1" dirty="0" smtClean="0">
                <a:latin typeface="Comic Sans MS" panose="030F0702030302020204" pitchFamily="66" charset="0"/>
              </a:rPr>
              <a:t>religion is officially banned in China.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Once inside the </a:t>
            </a:r>
            <a:r>
              <a:rPr lang="en-GB" sz="2400" i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Laogai</a:t>
            </a:r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, prisoners are subject to cruel and degrading treatment and oftentimes torture.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omic Sans MS" panose="030F0702030302020204" pitchFamily="66" charset="0"/>
              </a:rPr>
              <a:t>Much of Chinas exports are made in </a:t>
            </a:r>
            <a:r>
              <a:rPr lang="en-US" sz="2400" dirty="0" err="1" smtClean="0">
                <a:latin typeface="Comic Sans MS" panose="030F0702030302020204" pitchFamily="66" charset="0"/>
              </a:rPr>
              <a:t>Laogai</a:t>
            </a:r>
            <a:r>
              <a:rPr lang="en-US" sz="2400" dirty="0" smtClean="0">
                <a:latin typeface="Comic Sans MS" panose="030F0702030302020204" pitchFamily="66" charset="0"/>
              </a:rPr>
              <a:t> camps, such as tea and cotton products.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Each </a:t>
            </a:r>
            <a:r>
              <a:rPr lang="en-GB" sz="2400" i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Laogai</a:t>
            </a:r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has both a camp name and a public name. For example, the Shanghai Municipal Prison is also called the </a:t>
            </a:r>
            <a:r>
              <a:rPr lang="en-GB" sz="24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Shanghai Printing, Stationery Factory. </a:t>
            </a:r>
            <a:endParaRPr lang="en-GB" sz="24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3025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en-GB" dirty="0" err="1" smtClean="0"/>
              <a:t>Laogai</a:t>
            </a:r>
            <a:r>
              <a:rPr lang="en-GB" dirty="0" smtClean="0"/>
              <a:t> – Modern Day Slavery?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112" y="6093296"/>
            <a:ext cx="3024336" cy="3886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dirty="0" smtClean="0">
                <a:hlinkClick r:id="rId2"/>
              </a:rPr>
              <a:t>Slavery: A 21st Century Evil</a:t>
            </a:r>
            <a:r>
              <a:rPr lang="en-GB" sz="2000" dirty="0" smtClean="0"/>
              <a:t> </a:t>
            </a:r>
            <a:endParaRPr lang="en-GB" sz="2000" dirty="0"/>
          </a:p>
        </p:txBody>
      </p:sp>
      <p:grpSp>
        <p:nvGrpSpPr>
          <p:cNvPr id="6" name="Group 5"/>
          <p:cNvGrpSpPr/>
          <p:nvPr/>
        </p:nvGrpSpPr>
        <p:grpSpPr>
          <a:xfrm>
            <a:off x="350245" y="1122295"/>
            <a:ext cx="3456384" cy="2592288"/>
            <a:chOff x="107504" y="1124744"/>
            <a:chExt cx="3456384" cy="2592288"/>
          </a:xfrm>
        </p:grpSpPr>
        <p:sp>
          <p:nvSpPr>
            <p:cNvPr id="5" name="Cloud Callout 4"/>
            <p:cNvSpPr/>
            <p:nvPr/>
          </p:nvSpPr>
          <p:spPr>
            <a:xfrm>
              <a:off x="107504" y="1124744"/>
              <a:ext cx="3456384" cy="2592288"/>
            </a:xfrm>
            <a:prstGeom prst="cloudCallout">
              <a:avLst/>
            </a:prstGeom>
            <a:solidFill>
              <a:srgbClr val="FF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39552" y="1556792"/>
              <a:ext cx="234026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000" dirty="0" smtClean="0"/>
                <a:t>What does the word </a:t>
              </a:r>
              <a:r>
                <a:rPr lang="en-GB" sz="3000" dirty="0" err="1" smtClean="0"/>
                <a:t>Laogai</a:t>
              </a:r>
              <a:r>
                <a:rPr lang="en-GB" sz="3000" dirty="0" smtClean="0"/>
                <a:t> mean?</a:t>
              </a:r>
              <a:endParaRPr lang="en-GB" sz="3000" dirty="0"/>
            </a:p>
          </p:txBody>
        </p:sp>
      </p:grpSp>
      <p:sp>
        <p:nvSpPr>
          <p:cNvPr id="7" name="Rectangle 6"/>
          <p:cNvSpPr/>
          <p:nvPr/>
        </p:nvSpPr>
        <p:spPr>
          <a:xfrm>
            <a:off x="3923928" y="1141760"/>
            <a:ext cx="5010432" cy="4154984"/>
          </a:xfrm>
          <a:prstGeom prst="rect">
            <a:avLst/>
          </a:prstGeom>
          <a:solidFill>
            <a:srgbClr val="FFFFFF"/>
          </a:solidFill>
          <a:ln w="25400"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At the start of this unit we discovered that the vast majority of our household items are </a:t>
            </a:r>
            <a:r>
              <a:rPr lang="en-US" sz="24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Made in China</a:t>
            </a:r>
            <a:r>
              <a:rPr lang="en-US" sz="2400" dirty="0" smtClean="0">
                <a:latin typeface="Comic Sans MS" panose="030F0702030302020204" pitchFamily="66" charset="0"/>
              </a:rPr>
              <a:t>. Watch the following documentary and take notes on: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r>
              <a:rPr lang="en-US" sz="2400" dirty="0" smtClean="0">
                <a:latin typeface="Comic Sans MS" panose="030F0702030302020204" pitchFamily="66" charset="0"/>
              </a:rPr>
              <a:t>The products made in </a:t>
            </a:r>
            <a:r>
              <a:rPr lang="en-US" sz="2400" dirty="0" err="1" smtClean="0">
                <a:latin typeface="Comic Sans MS" panose="030F0702030302020204" pitchFamily="66" charset="0"/>
              </a:rPr>
              <a:t>Laogais</a:t>
            </a:r>
            <a:endParaRPr lang="en-US" sz="2400" dirty="0" smtClean="0"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r>
              <a:rPr lang="en-US" sz="2400" dirty="0" smtClean="0">
                <a:latin typeface="Comic Sans MS" panose="030F0702030302020204" pitchFamily="66" charset="0"/>
              </a:rPr>
              <a:t>Why </a:t>
            </a:r>
            <a:r>
              <a:rPr lang="en-US" sz="2400" dirty="0" err="1" smtClean="0">
                <a:latin typeface="Comic Sans MS" panose="030F0702030302020204" pitchFamily="66" charset="0"/>
              </a:rPr>
              <a:t>Laogai</a:t>
            </a:r>
            <a:r>
              <a:rPr lang="en-US" sz="2400" dirty="0" smtClean="0">
                <a:latin typeface="Comic Sans MS" panose="030F0702030302020204" pitchFamily="66" charset="0"/>
              </a:rPr>
              <a:t> prisoners can be considered modern day slaves</a:t>
            </a:r>
          </a:p>
          <a:p>
            <a:pPr marL="457200" indent="-457200">
              <a:buFontTx/>
              <a:buChar char="-"/>
            </a:pPr>
            <a:r>
              <a:rPr lang="en-US" sz="2400" dirty="0" smtClean="0">
                <a:latin typeface="Comic Sans MS" panose="030F0702030302020204" pitchFamily="66" charset="0"/>
              </a:rPr>
              <a:t>The conditions that </a:t>
            </a:r>
            <a:r>
              <a:rPr lang="en-US" sz="2400" dirty="0" err="1" smtClean="0">
                <a:latin typeface="Comic Sans MS" panose="030F0702030302020204" pitchFamily="66" charset="0"/>
              </a:rPr>
              <a:t>Laogai</a:t>
            </a:r>
            <a:r>
              <a:rPr lang="en-US" sz="2400" dirty="0" smtClean="0">
                <a:latin typeface="Comic Sans MS" panose="030F0702030302020204" pitchFamily="66" charset="0"/>
              </a:rPr>
              <a:t> prisoners work in.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00681" y="4293096"/>
            <a:ext cx="3237193" cy="1584176"/>
            <a:chOff x="296568" y="4770149"/>
            <a:chExt cx="3237193" cy="1584176"/>
          </a:xfrm>
        </p:grpSpPr>
        <p:sp>
          <p:nvSpPr>
            <p:cNvPr id="9" name="Rounded Rectangular Callout 8"/>
            <p:cNvSpPr/>
            <p:nvPr/>
          </p:nvSpPr>
          <p:spPr>
            <a:xfrm>
              <a:off x="296568" y="4770149"/>
              <a:ext cx="3237193" cy="1584176"/>
            </a:xfrm>
            <a:prstGeom prst="wedgeRoundRectCallou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54387" y="5085184"/>
              <a:ext cx="286231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 smtClean="0">
                  <a:solidFill>
                    <a:srgbClr val="FF0000"/>
                  </a:solidFill>
                </a:rPr>
                <a:t>Reform through Labour</a:t>
              </a:r>
              <a:endParaRPr lang="en-GB" sz="28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328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http://laogai.org/sites/default/files/u224/1cop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404664"/>
            <a:ext cx="8927196" cy="5932512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301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RD Office">
      <a:dk1>
        <a:sysClr val="windowText" lastClr="000000"/>
      </a:dk1>
      <a:lt1>
        <a:srgbClr val="000000"/>
      </a:lt1>
      <a:dk2>
        <a:srgbClr val="FDEADA"/>
      </a:dk2>
      <a:lt2>
        <a:srgbClr val="F5FED2"/>
      </a:lt2>
      <a:accent1>
        <a:srgbClr val="DBE5F1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80"/>
      </a:hlink>
      <a:folHlink>
        <a:srgbClr val="4F81B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1001</Words>
  <Application>Microsoft Office PowerPoint</Application>
  <PresentationFormat>On-screen Show (4:3)</PresentationFormat>
  <Paragraphs>102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Starter Task</vt:lpstr>
      <vt:lpstr>The Loagai Camps</vt:lpstr>
      <vt:lpstr>We are learning to…</vt:lpstr>
      <vt:lpstr>I can…</vt:lpstr>
      <vt:lpstr>PowerPoint Presentation</vt:lpstr>
      <vt:lpstr>PowerPoint Presentation</vt:lpstr>
      <vt:lpstr>Recap: Laogai Camps</vt:lpstr>
      <vt:lpstr>Laogai – Modern Day Slavery?</vt:lpstr>
      <vt:lpstr>PowerPoint Presentation</vt:lpstr>
      <vt:lpstr>PowerPoint Presentation</vt:lpstr>
      <vt:lpstr>Harry Wu – Laogai Survivor</vt:lpstr>
      <vt:lpstr>Laogai Camps – Why? Why? Why?</vt:lpstr>
      <vt:lpstr>Laogai Camps – Why? Why? Why?</vt:lpstr>
      <vt:lpstr>National 4/5 Question Task</vt:lpstr>
      <vt:lpstr>PowerPoint Presentation</vt:lpstr>
      <vt:lpstr>Did I…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Loagai Camps</dc:title>
  <dc:creator>StJoAcDevanneyR</dc:creator>
  <cp:lastModifiedBy>StJoAcDevanneyR</cp:lastModifiedBy>
  <cp:revision>21</cp:revision>
  <dcterms:created xsi:type="dcterms:W3CDTF">2016-12-14T08:49:11Z</dcterms:created>
  <dcterms:modified xsi:type="dcterms:W3CDTF">2017-11-07T10:30:01Z</dcterms:modified>
</cp:coreProperties>
</file>