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6" r:id="rId3"/>
    <p:sldId id="266" r:id="rId4"/>
    <p:sldId id="267" r:id="rId5"/>
    <p:sldId id="258" r:id="rId6"/>
    <p:sldId id="259" r:id="rId7"/>
    <p:sldId id="260" r:id="rId8"/>
    <p:sldId id="261" r:id="rId9"/>
    <p:sldId id="262" r:id="rId10"/>
    <p:sldId id="263" r:id="rId11"/>
    <p:sldId id="264" r:id="rId12"/>
    <p:sldId id="268" r:id="rId13"/>
    <p:sldId id="272" r:id="rId14"/>
    <p:sldId id="265" r:id="rId15"/>
    <p:sldId id="273" r:id="rId16"/>
    <p:sldId id="271"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399"/>
    <a:srgbClr val="CC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E3D029-F11B-40C6-ACB2-712DEA17D747}" type="datetimeFigureOut">
              <a:rPr lang="en-GB" smtClean="0"/>
              <a:t>29/11/2017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6355D-F1FF-426C-829A-39D277ACA21A}" type="slidenum">
              <a:rPr lang="en-GB" smtClean="0"/>
              <a:t>‹#›</a:t>
            </a:fld>
            <a:endParaRPr lang="en-GB"/>
          </a:p>
        </p:txBody>
      </p:sp>
    </p:spTree>
    <p:extLst>
      <p:ext uri="{BB962C8B-B14F-4D97-AF65-F5344CB8AC3E}">
        <p14:creationId xmlns:p14="http://schemas.microsoft.com/office/powerpoint/2010/main" val="3821317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https://www.youtube.com/watch?v=C5IwwnP5e78 </a:t>
            </a:r>
            <a:endParaRPr lang="en-GB" dirty="0"/>
          </a:p>
        </p:txBody>
      </p:sp>
      <p:sp>
        <p:nvSpPr>
          <p:cNvPr id="4" name="Slide Number Placeholder 3"/>
          <p:cNvSpPr>
            <a:spLocks noGrp="1"/>
          </p:cNvSpPr>
          <p:nvPr>
            <p:ph type="sldNum" sz="quarter" idx="10"/>
          </p:nvPr>
        </p:nvSpPr>
        <p:spPr/>
        <p:txBody>
          <a:bodyPr/>
          <a:lstStyle/>
          <a:p>
            <a:fld id="{E336355D-F1FF-426C-829A-39D277ACA21A}" type="slidenum">
              <a:rPr lang="en-GB" smtClean="0"/>
              <a:t>8</a:t>
            </a:fld>
            <a:endParaRPr lang="en-GB"/>
          </a:p>
        </p:txBody>
      </p:sp>
    </p:spTree>
    <p:extLst>
      <p:ext uri="{BB962C8B-B14F-4D97-AF65-F5344CB8AC3E}">
        <p14:creationId xmlns:p14="http://schemas.microsoft.com/office/powerpoint/2010/main" val="273790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http://persecutionoffalungong.com/why </a:t>
            </a:r>
            <a:endParaRPr lang="en-GB" dirty="0"/>
          </a:p>
        </p:txBody>
      </p:sp>
      <p:sp>
        <p:nvSpPr>
          <p:cNvPr id="4" name="Slide Number Placeholder 3"/>
          <p:cNvSpPr>
            <a:spLocks noGrp="1"/>
          </p:cNvSpPr>
          <p:nvPr>
            <p:ph type="sldNum" sz="quarter" idx="10"/>
          </p:nvPr>
        </p:nvSpPr>
        <p:spPr/>
        <p:txBody>
          <a:bodyPr/>
          <a:lstStyle/>
          <a:p>
            <a:fld id="{E336355D-F1FF-426C-829A-39D277ACA21A}" type="slidenum">
              <a:rPr lang="en-GB" smtClean="0"/>
              <a:t>10</a:t>
            </a:fld>
            <a:endParaRPr lang="en-GB"/>
          </a:p>
        </p:txBody>
      </p:sp>
    </p:spTree>
    <p:extLst>
      <p:ext uri="{BB962C8B-B14F-4D97-AF65-F5344CB8AC3E}">
        <p14:creationId xmlns:p14="http://schemas.microsoft.com/office/powerpoint/2010/main" val="1335229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https://www.youtube.com/watch?v=bvAOOwvJMZs </a:t>
            </a:r>
          </a:p>
          <a:p>
            <a:endParaRPr lang="en-GB" dirty="0"/>
          </a:p>
        </p:txBody>
      </p:sp>
      <p:sp>
        <p:nvSpPr>
          <p:cNvPr id="4" name="Slide Number Placeholder 3"/>
          <p:cNvSpPr>
            <a:spLocks noGrp="1"/>
          </p:cNvSpPr>
          <p:nvPr>
            <p:ph type="sldNum" sz="quarter" idx="10"/>
          </p:nvPr>
        </p:nvSpPr>
        <p:spPr/>
        <p:txBody>
          <a:bodyPr/>
          <a:lstStyle/>
          <a:p>
            <a:fld id="{E336355D-F1FF-426C-829A-39D277ACA21A}" type="slidenum">
              <a:rPr lang="en-GB" smtClean="0"/>
              <a:t>13</a:t>
            </a:fld>
            <a:endParaRPr lang="en-GB"/>
          </a:p>
        </p:txBody>
      </p:sp>
    </p:spTree>
    <p:extLst>
      <p:ext uri="{BB962C8B-B14F-4D97-AF65-F5344CB8AC3E}">
        <p14:creationId xmlns:p14="http://schemas.microsoft.com/office/powerpoint/2010/main" val="313756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https://www.newstatesman.com/blogs/the-faith-column/2008/08/falun-gong-party-chinese</a:t>
            </a:r>
            <a:endParaRPr lang="en-GB" dirty="0"/>
          </a:p>
        </p:txBody>
      </p:sp>
      <p:sp>
        <p:nvSpPr>
          <p:cNvPr id="4" name="Slide Number Placeholder 3"/>
          <p:cNvSpPr>
            <a:spLocks noGrp="1"/>
          </p:cNvSpPr>
          <p:nvPr>
            <p:ph type="sldNum" sz="quarter" idx="10"/>
          </p:nvPr>
        </p:nvSpPr>
        <p:spPr/>
        <p:txBody>
          <a:bodyPr/>
          <a:lstStyle/>
          <a:p>
            <a:fld id="{E336355D-F1FF-426C-829A-39D277ACA21A}" type="slidenum">
              <a:rPr lang="en-GB" smtClean="0"/>
              <a:t>14</a:t>
            </a:fld>
            <a:endParaRPr lang="en-GB"/>
          </a:p>
        </p:txBody>
      </p:sp>
    </p:spTree>
    <p:extLst>
      <p:ext uri="{BB962C8B-B14F-4D97-AF65-F5344CB8AC3E}">
        <p14:creationId xmlns:p14="http://schemas.microsoft.com/office/powerpoint/2010/main" val="214172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2A5FA9-F169-47B1-88D8-48174F626688}" type="datetimeFigureOut">
              <a:rPr lang="en-GB" smtClean="0">
                <a:solidFill>
                  <a:prstClr val="black">
                    <a:tint val="75000"/>
                  </a:prstClr>
                </a:solidFill>
              </a:rPr>
              <a:pPr/>
              <a:t>29/11/2017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8599DE-5F90-4AEC-9D0A-9FC204D8B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06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2A5FA9-F169-47B1-88D8-48174F626688}" type="datetimeFigureOut">
              <a:rPr lang="en-GB" smtClean="0">
                <a:solidFill>
                  <a:prstClr val="black">
                    <a:tint val="75000"/>
                  </a:prstClr>
                </a:solidFill>
              </a:rPr>
              <a:pPr/>
              <a:t>29/11/2017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8599DE-5F90-4AEC-9D0A-9FC204D8B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893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2A5FA9-F169-47B1-88D8-48174F626688}" type="datetimeFigureOut">
              <a:rPr lang="en-GB" smtClean="0">
                <a:solidFill>
                  <a:prstClr val="black">
                    <a:tint val="75000"/>
                  </a:prstClr>
                </a:solidFill>
              </a:rPr>
              <a:pPr/>
              <a:t>29/11/2017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8599DE-5F90-4AEC-9D0A-9FC204D8B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0114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660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8051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589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4399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4076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2157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7558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3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2A5FA9-F169-47B1-88D8-48174F626688}" type="datetimeFigureOut">
              <a:rPr lang="en-GB" smtClean="0">
                <a:solidFill>
                  <a:prstClr val="black">
                    <a:tint val="75000"/>
                  </a:prstClr>
                </a:solidFill>
              </a:rPr>
              <a:pPr/>
              <a:t>29/11/2017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8599DE-5F90-4AEC-9D0A-9FC204D8B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379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9864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81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627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2A5FA9-F169-47B1-88D8-48174F626688}" type="datetimeFigureOut">
              <a:rPr lang="en-GB" smtClean="0">
                <a:solidFill>
                  <a:prstClr val="black">
                    <a:tint val="75000"/>
                  </a:prstClr>
                </a:solidFill>
              </a:rPr>
              <a:pPr/>
              <a:t>29/11/2017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8599DE-5F90-4AEC-9D0A-9FC204D8B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344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2A5FA9-F169-47B1-88D8-48174F626688}" type="datetimeFigureOut">
              <a:rPr lang="en-GB" smtClean="0">
                <a:solidFill>
                  <a:prstClr val="black">
                    <a:tint val="75000"/>
                  </a:prstClr>
                </a:solidFill>
              </a:rPr>
              <a:pPr/>
              <a:t>29/11/2017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8599DE-5F90-4AEC-9D0A-9FC204D8B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01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2A5FA9-F169-47B1-88D8-48174F626688}" type="datetimeFigureOut">
              <a:rPr lang="en-GB" smtClean="0">
                <a:solidFill>
                  <a:prstClr val="black">
                    <a:tint val="75000"/>
                  </a:prstClr>
                </a:solidFill>
              </a:rPr>
              <a:pPr/>
              <a:t>29/11/2017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38599DE-5F90-4AEC-9D0A-9FC204D8B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932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2A5FA9-F169-47B1-88D8-48174F626688}" type="datetimeFigureOut">
              <a:rPr lang="en-GB" smtClean="0">
                <a:solidFill>
                  <a:prstClr val="black">
                    <a:tint val="75000"/>
                  </a:prstClr>
                </a:solidFill>
              </a:rPr>
              <a:pPr/>
              <a:t>29/11/2017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38599DE-5F90-4AEC-9D0A-9FC204D8B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889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A5FA9-F169-47B1-88D8-48174F626688}" type="datetimeFigureOut">
              <a:rPr lang="en-GB" smtClean="0">
                <a:solidFill>
                  <a:prstClr val="black">
                    <a:tint val="75000"/>
                  </a:prstClr>
                </a:solidFill>
              </a:rPr>
              <a:pPr/>
              <a:t>29/11/2017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38599DE-5F90-4AEC-9D0A-9FC204D8B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735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A5FA9-F169-47B1-88D8-48174F626688}" type="datetimeFigureOut">
              <a:rPr lang="en-GB" smtClean="0">
                <a:solidFill>
                  <a:prstClr val="black">
                    <a:tint val="75000"/>
                  </a:prstClr>
                </a:solidFill>
              </a:rPr>
              <a:pPr/>
              <a:t>29/11/2017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8599DE-5F90-4AEC-9D0A-9FC204D8B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716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A5FA9-F169-47B1-88D8-48174F626688}" type="datetimeFigureOut">
              <a:rPr lang="en-GB" smtClean="0">
                <a:solidFill>
                  <a:prstClr val="black">
                    <a:tint val="75000"/>
                  </a:prstClr>
                </a:solidFill>
              </a:rPr>
              <a:pPr/>
              <a:t>29/11/2017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8599DE-5F90-4AEC-9D0A-9FC204D8B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285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A5FA9-F169-47B1-88D8-48174F626688}" type="datetimeFigureOut">
              <a:rPr lang="en-GB" smtClean="0">
                <a:solidFill>
                  <a:prstClr val="black">
                    <a:tint val="75000"/>
                  </a:prstClr>
                </a:solidFill>
                <a:cs typeface="Arial" charset="0"/>
              </a:rPr>
              <a:pPr/>
              <a:t>29/11/2017</a:t>
            </a:fld>
            <a:endParaRPr lang="en-GB">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599DE-5F90-4AEC-9D0A-9FC204D8BE60}" type="slidenum">
              <a:rPr lang="en-GB" smtClean="0">
                <a:solidFill>
                  <a:prstClr val="black">
                    <a:tint val="75000"/>
                  </a:prstClr>
                </a:solidFill>
                <a:cs typeface="Arial" charset="0"/>
              </a:rPr>
              <a:pPr/>
              <a:t>‹#›</a:t>
            </a:fld>
            <a:endParaRPr lang="en-GB">
              <a:solidFill>
                <a:prstClr val="black">
                  <a:tint val="75000"/>
                </a:prstClr>
              </a:solidFill>
              <a:cs typeface="Arial" charset="0"/>
            </a:endParaRPr>
          </a:p>
        </p:txBody>
      </p:sp>
    </p:spTree>
    <p:extLst>
      <p:ext uri="{BB962C8B-B14F-4D97-AF65-F5344CB8AC3E}">
        <p14:creationId xmlns:p14="http://schemas.microsoft.com/office/powerpoint/2010/main" val="1550470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32D62-7579-4714-A2C8-A4A51E0F0652}" type="datetimeFigureOut">
              <a:rPr lang="en-GB" smtClean="0">
                <a:solidFill>
                  <a:prstClr val="black">
                    <a:tint val="75000"/>
                  </a:prstClr>
                </a:solidFill>
              </a:rPr>
              <a:pPr/>
              <a:t>29/11/2017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259AB-5954-4CC8-B8B0-D4C057AA5B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5386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jm4LZjuDRAhXIOxoKHcPcCKwQjRwIBw&amp;url=https://en.wikipedia.org/wiki/Persecution_of_Falun_Gong&amp;psig=AFQjCNEGhM0KjSdh1oQrc3QwFsVspozXdA&amp;ust=1485530550534560" TargetMode="External"/><Relationship Id="rId2" Type="http://schemas.openxmlformats.org/officeDocument/2006/relationships/hyperlink" Target="https://www.youtube.com/watch?v=KiP-5MfA1Mk"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co.uk/url?sa=i&amp;rct=j&amp;q=&amp;esrc=s&amp;source=images&amp;cd=&amp;cad=rja&amp;uact=8&amp;ved=&amp;url=http://ahdu88.blogspot.com/2010/10/ccps-persecution-of-china-falun-gong.html&amp;psig=AFQjCNEGhM0KjSdh1oQrc3QwFsVspozXdA&amp;ust=1485530550534560"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ved=0ahUKEwjfo5Lu0OPXAhVDI1AKHZ3SAboQjRwIBw&amp;url=http%3A%2F%2Fpersecutionoffalungong.com%2Fwhy&amp;psig=AOvVaw2XlyYyTfdTkzLwc56v7hmX&amp;ust=1512039601568359"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om/url?sa=i&amp;rct=j&amp;q=&amp;esrc=s&amp;source=images&amp;cd=&amp;cad=rja&amp;uact=8&amp;ved=0ahUKEwiHp_SD0ePXAhURaFAKHRI7AasQjRwIBw&amp;url=http%3A%2F%2Fwww.ibtimes.co.uk%2Flessons-falun-gong-how-will-chinas-90-million-share-traders-react-stock-market-turmoil-1510141&amp;psig=AOvVaw2XlyYyTfdTkzLwc56v7hmX&amp;ust=151203960156835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O8tu70ePXAhVRa1AKHazvBYEQjRwIBw&amp;url=http%3A%2F%2Fwww.upholdjustice.org%2Fnode%2F82&amp;psig=AOvVaw2XlyYyTfdTkzLwc56v7hmX&amp;ust=1512039601568359" TargetMode="External"/><Relationship Id="rId7" Type="http://schemas.openxmlformats.org/officeDocument/2006/relationships/hyperlink" Target="https://www.youtube.com/watch?v=bvAOOwvJMZ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google.com/url?sa=i&amp;rct=j&amp;q=&amp;esrc=s&amp;source=images&amp;cd=&amp;cad=rja&amp;uact=8&amp;ved=&amp;url=http%3A%2F%2Ffofg.org%2F&amp;psig=AOvVaw2XlyYyTfdTkzLwc56v7hmX&amp;ust=1512039601568359" TargetMode="Externa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PYC_lCfV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youtube.com/watch?v=uHTcimGtNW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630" y="5301208"/>
            <a:ext cx="7772400" cy="792088"/>
          </a:xfrm>
        </p:spPr>
        <p:txBody>
          <a:bodyPr>
            <a:normAutofit/>
          </a:bodyPr>
          <a:lstStyle/>
          <a:p>
            <a:r>
              <a:rPr lang="en-GB" sz="3000" dirty="0" smtClean="0">
                <a:latin typeface="Comic Sans MS" pitchFamily="66" charset="0"/>
              </a:rPr>
              <a:t>Human Rights in China</a:t>
            </a:r>
            <a:endParaRPr lang="en-GB" sz="3000" dirty="0">
              <a:latin typeface="Comic Sans MS" pitchFamily="66" charset="0"/>
            </a:endParaRPr>
          </a:p>
        </p:txBody>
      </p:sp>
      <p:sp>
        <p:nvSpPr>
          <p:cNvPr id="3" name="Subtitle 2"/>
          <p:cNvSpPr>
            <a:spLocks noGrp="1"/>
          </p:cNvSpPr>
          <p:nvPr>
            <p:ph type="subTitle" idx="1"/>
          </p:nvPr>
        </p:nvSpPr>
        <p:spPr>
          <a:xfrm>
            <a:off x="1619672" y="188640"/>
            <a:ext cx="6400800" cy="838944"/>
          </a:xfrm>
        </p:spPr>
        <p:txBody>
          <a:bodyPr>
            <a:normAutofit/>
          </a:bodyPr>
          <a:lstStyle/>
          <a:p>
            <a:r>
              <a:rPr lang="en-GB" sz="4000" b="1" dirty="0" smtClean="0">
                <a:solidFill>
                  <a:schemeClr val="tx1"/>
                </a:solidFill>
                <a:latin typeface="Comic Sans MS" pitchFamily="66" charset="0"/>
              </a:rPr>
              <a:t>Religious Control in China</a:t>
            </a:r>
            <a:endParaRPr lang="en-GB" sz="4000" b="1" dirty="0">
              <a:solidFill>
                <a:schemeClr val="tx1"/>
              </a:solidFill>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534" y="2410698"/>
            <a:ext cx="2664296" cy="2394494"/>
          </a:xfrm>
          <a:prstGeom prst="rect">
            <a:avLst/>
          </a:prstGeom>
        </p:spPr>
      </p:pic>
      <p:pic>
        <p:nvPicPr>
          <p:cNvPr id="1026" name="Picture 2" descr="http://www.pewforum.org/files/2012/07/chinapriest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830" y="1844824"/>
            <a:ext cx="3037520" cy="202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49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88" y="14676"/>
            <a:ext cx="8229600" cy="562074"/>
          </a:xfrm>
        </p:spPr>
        <p:txBody>
          <a:bodyPr>
            <a:normAutofit fontScale="90000"/>
          </a:bodyPr>
          <a:lstStyle/>
          <a:p>
            <a:r>
              <a:rPr lang="en-GB" dirty="0" smtClean="0">
                <a:latin typeface="Comic Sans MS" pitchFamily="66" charset="0"/>
              </a:rPr>
              <a:t>Banned Religions</a:t>
            </a:r>
            <a:endParaRPr lang="en-GB" dirty="0">
              <a:latin typeface="Comic Sans MS" pitchFamily="66" charset="0"/>
            </a:endParaRPr>
          </a:p>
        </p:txBody>
      </p:sp>
      <p:sp>
        <p:nvSpPr>
          <p:cNvPr id="3" name="Content Placeholder 2"/>
          <p:cNvSpPr>
            <a:spLocks noGrp="1"/>
          </p:cNvSpPr>
          <p:nvPr>
            <p:ph idx="1"/>
          </p:nvPr>
        </p:nvSpPr>
        <p:spPr>
          <a:xfrm>
            <a:off x="179512" y="692696"/>
            <a:ext cx="3898776" cy="5809930"/>
          </a:xfrm>
        </p:spPr>
        <p:txBody>
          <a:bodyPr>
            <a:normAutofit fontScale="85000" lnSpcReduction="10000"/>
          </a:bodyPr>
          <a:lstStyle/>
          <a:p>
            <a:pPr marL="0" indent="0" algn="ctr">
              <a:buNone/>
            </a:pPr>
            <a:r>
              <a:rPr lang="en-GB" b="1" dirty="0" smtClean="0">
                <a:latin typeface="Comic Sans MS" pitchFamily="66" charset="0"/>
              </a:rPr>
              <a:t>Falun Gong </a:t>
            </a:r>
            <a:r>
              <a:rPr lang="en-GB" dirty="0" smtClean="0">
                <a:latin typeface="Comic Sans MS" pitchFamily="66" charset="0"/>
              </a:rPr>
              <a:t>– Falun Gong is a </a:t>
            </a:r>
            <a:r>
              <a:rPr lang="en-GB" i="1" dirty="0" smtClean="0">
                <a:latin typeface="Comic Sans MS" pitchFamily="66" charset="0"/>
              </a:rPr>
              <a:t>spiritual</a:t>
            </a:r>
            <a:r>
              <a:rPr lang="en-GB" dirty="0" smtClean="0">
                <a:latin typeface="Comic Sans MS" pitchFamily="66" charset="0"/>
              </a:rPr>
              <a:t> movement whose followers believe in </a:t>
            </a:r>
            <a:r>
              <a:rPr lang="en-GB" b="1" dirty="0" smtClean="0">
                <a:latin typeface="Comic Sans MS" pitchFamily="66" charset="0"/>
              </a:rPr>
              <a:t>morality, truthfulness and compassion.</a:t>
            </a:r>
          </a:p>
          <a:p>
            <a:pPr marL="0" indent="0" algn="ctr">
              <a:buNone/>
            </a:pPr>
            <a:r>
              <a:rPr lang="en-GB" i="1" dirty="0" smtClean="0">
                <a:latin typeface="Comic Sans MS" pitchFamily="66" charset="0"/>
              </a:rPr>
              <a:t>In some parts of the world Falun Gong is known as Falun </a:t>
            </a:r>
            <a:r>
              <a:rPr lang="en-GB" i="1" dirty="0" err="1" smtClean="0">
                <a:latin typeface="Comic Sans MS" pitchFamily="66" charset="0"/>
              </a:rPr>
              <a:t>Dafa</a:t>
            </a:r>
            <a:r>
              <a:rPr lang="en-GB" i="1" dirty="0" smtClean="0">
                <a:latin typeface="Comic Sans MS" pitchFamily="66" charset="0"/>
              </a:rPr>
              <a:t>.</a:t>
            </a:r>
          </a:p>
          <a:p>
            <a:pPr marL="0" indent="0" algn="ctr">
              <a:buNone/>
            </a:pPr>
            <a:endParaRPr lang="en-GB" i="1" dirty="0">
              <a:latin typeface="Comic Sans MS" pitchFamily="66" charset="0"/>
            </a:endParaRPr>
          </a:p>
          <a:p>
            <a:pPr marL="0" indent="0" algn="ctr">
              <a:buNone/>
            </a:pPr>
            <a:r>
              <a:rPr lang="en-GB" b="1" dirty="0" smtClean="0">
                <a:solidFill>
                  <a:srgbClr val="CC00FF"/>
                </a:solidFill>
                <a:latin typeface="Comic Sans MS" pitchFamily="66" charset="0"/>
              </a:rPr>
              <a:t>By 1998 there were an estimated 100 million followers of Falun Gong in China.</a:t>
            </a:r>
            <a:endParaRPr lang="en-GB" b="1" dirty="0" smtClean="0">
              <a:solidFill>
                <a:srgbClr val="CC00FF"/>
              </a:solidFill>
              <a:latin typeface="Comic Sans MS" pitchFamily="66" charset="0"/>
            </a:endParaRPr>
          </a:p>
          <a:p>
            <a:pPr marL="0" indent="0" algn="ctr">
              <a:buNone/>
            </a:pPr>
            <a:endParaRPr lang="en-GB" dirty="0">
              <a:latin typeface="Comic Sans MS" pitchFamily="66" charset="0"/>
            </a:endParaRPr>
          </a:p>
        </p:txBody>
      </p:sp>
      <p:pic>
        <p:nvPicPr>
          <p:cNvPr id="2050" name="Picture 2" descr="http://freemasonry.bcy.ca/symbolism/swastika/falun_g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058" y="1314885"/>
            <a:ext cx="2238150" cy="22849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eepochtimes.com/n2/images/stories/large/2012/05/10/20120506_Hall_Seoul_DafaDa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513" y="3599858"/>
            <a:ext cx="4354152" cy="29027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6/67/Falun_Dafa_the_fifth_exercise,_meditation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871666"/>
            <a:ext cx="2598487"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12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Persecution of the Falun Gong</a:t>
            </a:r>
            <a:endParaRPr lang="en-GB" dirty="0">
              <a:latin typeface="Comic Sans MS" panose="030F0702030302020204" pitchFamily="66" charset="0"/>
            </a:endParaRPr>
          </a:p>
        </p:txBody>
      </p:sp>
      <p:sp>
        <p:nvSpPr>
          <p:cNvPr id="3" name="Content Placeholder 2"/>
          <p:cNvSpPr>
            <a:spLocks noGrp="1"/>
          </p:cNvSpPr>
          <p:nvPr>
            <p:ph idx="1"/>
          </p:nvPr>
        </p:nvSpPr>
        <p:spPr>
          <a:xfrm>
            <a:off x="251520" y="1556792"/>
            <a:ext cx="5184576" cy="5040560"/>
          </a:xfrm>
          <a:solidFill>
            <a:srgbClr val="F6FBFC"/>
          </a:solidFill>
          <a:ln w="25400">
            <a:solidFill>
              <a:schemeClr val="accent6"/>
            </a:solidFill>
          </a:ln>
        </p:spPr>
        <p:txBody>
          <a:bodyPr>
            <a:normAutofit fontScale="85000" lnSpcReduction="10000"/>
          </a:bodyPr>
          <a:lstStyle/>
          <a:p>
            <a:pPr marL="0" indent="0">
              <a:buNone/>
            </a:pPr>
            <a:r>
              <a:rPr lang="en-GB" dirty="0" smtClean="0">
                <a:latin typeface="Comic Sans MS" panose="030F0702030302020204" pitchFamily="66" charset="0"/>
              </a:rPr>
              <a:t>Watch the mini-documentary on the Persecution of the Falun Gong and take notes on:</a:t>
            </a:r>
          </a:p>
          <a:p>
            <a:pPr marL="0" indent="0">
              <a:buNone/>
            </a:pPr>
            <a:endParaRPr lang="en-GB" dirty="0" smtClean="0">
              <a:latin typeface="Comic Sans MS" panose="030F0702030302020204" pitchFamily="66" charset="0"/>
            </a:endParaRPr>
          </a:p>
          <a:p>
            <a:pPr>
              <a:buFont typeface="Wingdings" panose="05000000000000000000" pitchFamily="2" charset="2"/>
              <a:buChar char="Ø"/>
            </a:pPr>
            <a:r>
              <a:rPr lang="en-GB" dirty="0" smtClean="0">
                <a:solidFill>
                  <a:schemeClr val="accent6"/>
                </a:solidFill>
                <a:latin typeface="Comic Sans MS" panose="030F0702030302020204" pitchFamily="66" charset="0"/>
              </a:rPr>
              <a:t>Why the Falun Gong are persecuted by the Communist Party</a:t>
            </a:r>
          </a:p>
          <a:p>
            <a:pPr>
              <a:buFont typeface="Wingdings" panose="05000000000000000000" pitchFamily="2" charset="2"/>
              <a:buChar char="Ø"/>
            </a:pPr>
            <a:r>
              <a:rPr lang="en-GB" dirty="0" smtClean="0">
                <a:solidFill>
                  <a:schemeClr val="accent4"/>
                </a:solidFill>
                <a:latin typeface="Comic Sans MS" panose="030F0702030302020204" pitchFamily="66" charset="0"/>
              </a:rPr>
              <a:t>What happens to Falun Gong members</a:t>
            </a:r>
          </a:p>
          <a:p>
            <a:pPr>
              <a:buFont typeface="Wingdings" panose="05000000000000000000" pitchFamily="2" charset="2"/>
              <a:buChar char="Ø"/>
            </a:pPr>
            <a:r>
              <a:rPr lang="en-GB" dirty="0" smtClean="0">
                <a:solidFill>
                  <a:srgbClr val="FF0000"/>
                </a:solidFill>
                <a:latin typeface="Comic Sans MS" panose="030F0702030302020204" pitchFamily="66" charset="0"/>
              </a:rPr>
              <a:t>What Falun Gong practitioners do to stop the persecution.</a:t>
            </a:r>
          </a:p>
        </p:txBody>
      </p:sp>
      <p:sp>
        <p:nvSpPr>
          <p:cNvPr id="4" name="Rectangle 3"/>
          <p:cNvSpPr/>
          <p:nvPr/>
        </p:nvSpPr>
        <p:spPr>
          <a:xfrm>
            <a:off x="5724128" y="1268760"/>
            <a:ext cx="2376264" cy="1477328"/>
          </a:xfrm>
          <a:prstGeom prst="rect">
            <a:avLst/>
          </a:prstGeom>
        </p:spPr>
        <p:txBody>
          <a:bodyPr wrap="square">
            <a:spAutoFit/>
          </a:bodyPr>
          <a:lstStyle/>
          <a:p>
            <a:r>
              <a:rPr lang="en-GB" sz="3000" dirty="0" smtClean="0">
                <a:hlinkClick r:id="rId2"/>
              </a:rPr>
              <a:t>Persecution of the Falun Gong</a:t>
            </a:r>
            <a:r>
              <a:rPr lang="en-GB" sz="3000" dirty="0" smtClean="0"/>
              <a:t> </a:t>
            </a:r>
            <a:endParaRPr lang="en-GB" sz="3000" dirty="0"/>
          </a:p>
        </p:txBody>
      </p:sp>
      <p:pic>
        <p:nvPicPr>
          <p:cNvPr id="1026" name="Picture 2" descr="Image result for persecution of the falun go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746088"/>
            <a:ext cx="250989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rsecution of the falun go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4531116"/>
            <a:ext cx="2961991" cy="192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235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192688" cy="6832794"/>
          </a:xfrm>
        </p:spPr>
        <p:txBody>
          <a:bodyPr>
            <a:noAutofit/>
          </a:bodyPr>
          <a:lstStyle/>
          <a:p>
            <a:pPr marL="0" indent="0">
              <a:buNone/>
            </a:pPr>
            <a:r>
              <a:rPr lang="en-GB" sz="2200" dirty="0">
                <a:latin typeface="Comic Sans MS" panose="030F0702030302020204" pitchFamily="66" charset="0"/>
              </a:rPr>
              <a:t>In 1998, a Chinese government survey showed that there were </a:t>
            </a:r>
            <a:r>
              <a:rPr lang="en-GB" sz="2200" b="1" dirty="0">
                <a:solidFill>
                  <a:srgbClr val="FF3399"/>
                </a:solidFill>
                <a:latin typeface="Comic Sans MS" panose="030F0702030302020204" pitchFamily="66" charset="0"/>
              </a:rPr>
              <a:t>more people practicing Falun Gong than there were members of the Chinese </a:t>
            </a:r>
            <a:r>
              <a:rPr lang="en-GB" sz="2200" b="1" dirty="0" smtClean="0">
                <a:solidFill>
                  <a:srgbClr val="FF3399"/>
                </a:solidFill>
                <a:latin typeface="Comic Sans MS" panose="030F0702030302020204" pitchFamily="66" charset="0"/>
              </a:rPr>
              <a:t>Communist Party</a:t>
            </a:r>
            <a:r>
              <a:rPr lang="en-GB" sz="2200" b="1" dirty="0">
                <a:solidFill>
                  <a:srgbClr val="FF3399"/>
                </a:solidFill>
                <a:latin typeface="Comic Sans MS" panose="030F0702030302020204" pitchFamily="66" charset="0"/>
              </a:rPr>
              <a:t>.</a:t>
            </a:r>
            <a:r>
              <a:rPr lang="en-GB" sz="2200" dirty="0">
                <a:latin typeface="Comic Sans MS" panose="030F0702030302020204" pitchFamily="66" charset="0"/>
              </a:rPr>
              <a:t> </a:t>
            </a:r>
            <a:r>
              <a:rPr lang="en-GB" sz="2200" dirty="0" smtClean="0">
                <a:latin typeface="Comic Sans MS" panose="030F0702030302020204" pitchFamily="66" charset="0"/>
              </a:rPr>
              <a:t>Falun </a:t>
            </a:r>
            <a:r>
              <a:rPr lang="en-GB" sz="2200" dirty="0">
                <a:latin typeface="Comic Sans MS" panose="030F0702030302020204" pitchFamily="66" charset="0"/>
              </a:rPr>
              <a:t>Gong was arguably the </a:t>
            </a:r>
            <a:r>
              <a:rPr lang="en-GB" sz="2200" b="1" dirty="0">
                <a:solidFill>
                  <a:srgbClr val="FF3399"/>
                </a:solidFill>
                <a:latin typeface="Comic Sans MS" panose="030F0702030302020204" pitchFamily="66" charset="0"/>
              </a:rPr>
              <a:t>largest independent group </a:t>
            </a:r>
            <a:r>
              <a:rPr lang="en-GB" sz="2200" dirty="0">
                <a:latin typeface="Comic Sans MS" panose="030F0702030302020204" pitchFamily="66" charset="0"/>
              </a:rPr>
              <a:t>in the history of the People’s Republic of </a:t>
            </a:r>
            <a:r>
              <a:rPr lang="en-GB" sz="2200" dirty="0" smtClean="0">
                <a:latin typeface="Comic Sans MS" panose="030F0702030302020204" pitchFamily="66" charset="0"/>
              </a:rPr>
              <a:t>China.</a:t>
            </a:r>
          </a:p>
          <a:p>
            <a:pPr marL="0" indent="0">
              <a:buNone/>
            </a:pPr>
            <a:r>
              <a:rPr lang="en-GB" sz="2200" dirty="0" smtClean="0">
                <a:latin typeface="Comic Sans MS" panose="030F0702030302020204" pitchFamily="66" charset="0"/>
              </a:rPr>
              <a:t>The </a:t>
            </a:r>
            <a:r>
              <a:rPr lang="en-GB" sz="2200" dirty="0">
                <a:latin typeface="Comic Sans MS" panose="030F0702030302020204" pitchFamily="66" charset="0"/>
              </a:rPr>
              <a:t>Communist Party </a:t>
            </a:r>
            <a:r>
              <a:rPr lang="en-GB" sz="2200" b="1" dirty="0">
                <a:solidFill>
                  <a:srgbClr val="FF0000"/>
                </a:solidFill>
                <a:latin typeface="Comic Sans MS" panose="030F0702030302020204" pitchFamily="66" charset="0"/>
              </a:rPr>
              <a:t>seeks to control all volunteer organizations, religions, media, and educational institutions in China</a:t>
            </a:r>
            <a:r>
              <a:rPr lang="en-GB" sz="2200" dirty="0">
                <a:latin typeface="Comic Sans MS" panose="030F0702030302020204" pitchFamily="66" charset="0"/>
              </a:rPr>
              <a:t>. </a:t>
            </a:r>
            <a:r>
              <a:rPr lang="en-GB" sz="2200" dirty="0" smtClean="0">
                <a:latin typeface="Comic Sans MS" panose="030F0702030302020204" pitchFamily="66" charset="0"/>
              </a:rPr>
              <a:t>It </a:t>
            </a:r>
            <a:r>
              <a:rPr lang="en-GB" sz="2200" dirty="0">
                <a:latin typeface="Comic Sans MS" panose="030F0702030302020204" pitchFamily="66" charset="0"/>
              </a:rPr>
              <a:t>suppresses those that don’t submit </a:t>
            </a:r>
            <a:r>
              <a:rPr lang="en-GB" sz="2200" dirty="0" smtClean="0">
                <a:latin typeface="Comic Sans MS" panose="030F0702030302020204" pitchFamily="66" charset="0"/>
              </a:rPr>
              <a:t>to </a:t>
            </a:r>
            <a:r>
              <a:rPr lang="en-GB" sz="2200" dirty="0">
                <a:latin typeface="Comic Sans MS" panose="030F0702030302020204" pitchFamily="66" charset="0"/>
              </a:rPr>
              <a:t>its control, including Falun Gong</a:t>
            </a:r>
            <a:r>
              <a:rPr lang="en-GB" sz="2200" dirty="0" smtClean="0">
                <a:latin typeface="Comic Sans MS" panose="030F0702030302020204" pitchFamily="66" charset="0"/>
              </a:rPr>
              <a:t>. </a:t>
            </a:r>
          </a:p>
          <a:p>
            <a:pPr marL="0" indent="0">
              <a:buNone/>
            </a:pPr>
            <a:endParaRPr lang="en-GB" sz="2200" dirty="0">
              <a:latin typeface="Comic Sans MS" panose="030F0702030302020204" pitchFamily="66" charset="0"/>
            </a:endParaRPr>
          </a:p>
          <a:p>
            <a:pPr marL="0" indent="0">
              <a:buNone/>
            </a:pPr>
            <a:r>
              <a:rPr lang="en-GB" sz="2200" dirty="0" smtClean="0">
                <a:latin typeface="Comic Sans MS" panose="030F0702030302020204" pitchFamily="66" charset="0"/>
              </a:rPr>
              <a:t>Some </a:t>
            </a:r>
            <a:r>
              <a:rPr lang="en-GB" sz="2200" dirty="0">
                <a:latin typeface="Comic Sans MS" panose="030F0702030302020204" pitchFamily="66" charset="0"/>
              </a:rPr>
              <a:t>Party leaders saw Falun Gong, with its belief in the existence of </a:t>
            </a:r>
            <a:r>
              <a:rPr lang="en-GB" sz="2200" dirty="0" err="1">
                <a:latin typeface="Comic Sans MS" panose="030F0702030302020204" pitchFamily="66" charset="0"/>
              </a:rPr>
              <a:t>Buddhas</a:t>
            </a:r>
            <a:r>
              <a:rPr lang="en-GB" sz="2200" dirty="0">
                <a:latin typeface="Comic Sans MS" panose="030F0702030302020204" pitchFamily="66" charset="0"/>
              </a:rPr>
              <a:t>, </a:t>
            </a:r>
            <a:r>
              <a:rPr lang="en-GB" sz="2200" dirty="0" err="1">
                <a:latin typeface="Comic Sans MS" panose="030F0702030302020204" pitchFamily="66" charset="0"/>
              </a:rPr>
              <a:t>Daos</a:t>
            </a:r>
            <a:r>
              <a:rPr lang="en-GB" sz="2200" dirty="0">
                <a:latin typeface="Comic Sans MS" panose="030F0702030302020204" pitchFamily="66" charset="0"/>
              </a:rPr>
              <a:t>, and Gods, and its conviction that anyone can reach a divine realm through self-refinement, as </a:t>
            </a:r>
            <a:r>
              <a:rPr lang="en-GB" sz="2200" b="1" dirty="0">
                <a:solidFill>
                  <a:srgbClr val="CC00FF"/>
                </a:solidFill>
                <a:latin typeface="Comic Sans MS" panose="030F0702030302020204" pitchFamily="66" charset="0"/>
              </a:rPr>
              <a:t>challenging the ideology that the Party is the highest authority.</a:t>
            </a:r>
            <a:br>
              <a:rPr lang="en-GB" sz="2200" b="1" dirty="0">
                <a:solidFill>
                  <a:srgbClr val="CC00FF"/>
                </a:solidFill>
                <a:latin typeface="Comic Sans MS" panose="030F0702030302020204" pitchFamily="66" charset="0"/>
              </a:rPr>
            </a:br>
            <a:endParaRPr lang="en-GB" sz="2200" b="1" dirty="0">
              <a:solidFill>
                <a:srgbClr val="CC00FF"/>
              </a:solidFill>
              <a:latin typeface="Comic Sans MS" panose="030F0702030302020204" pitchFamily="66" charset="0"/>
            </a:endParaRPr>
          </a:p>
        </p:txBody>
      </p:sp>
      <p:pic>
        <p:nvPicPr>
          <p:cNvPr id="1030" name="Picture 6" descr="Image result for falun gong chin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76672"/>
            <a:ext cx="2948818" cy="1679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alun gong chin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564904"/>
            <a:ext cx="2923002" cy="194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23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02"/>
            <a:ext cx="8229600" cy="634082"/>
          </a:xfrm>
        </p:spPr>
        <p:txBody>
          <a:bodyPr>
            <a:normAutofit fontScale="90000"/>
          </a:bodyPr>
          <a:lstStyle/>
          <a:p>
            <a:r>
              <a:rPr lang="en-GB" dirty="0" smtClean="0">
                <a:latin typeface="Comic Sans MS" pitchFamily="66" charset="0"/>
              </a:rPr>
              <a:t>Falun Gong and the </a:t>
            </a:r>
            <a:r>
              <a:rPr lang="en-GB" dirty="0" err="1" smtClean="0">
                <a:latin typeface="Comic Sans MS" pitchFamily="66" charset="0"/>
              </a:rPr>
              <a:t>Laogai</a:t>
            </a:r>
            <a:endParaRPr lang="en-GB" dirty="0">
              <a:latin typeface="Comic Sans MS" pitchFamily="66" charset="0"/>
            </a:endParaRPr>
          </a:p>
        </p:txBody>
      </p:sp>
      <p:sp>
        <p:nvSpPr>
          <p:cNvPr id="3" name="Content Placeholder 2"/>
          <p:cNvSpPr>
            <a:spLocks noGrp="1"/>
          </p:cNvSpPr>
          <p:nvPr>
            <p:ph idx="1"/>
          </p:nvPr>
        </p:nvSpPr>
        <p:spPr>
          <a:xfrm>
            <a:off x="0" y="1340768"/>
            <a:ext cx="5338936" cy="5257800"/>
          </a:xfrm>
        </p:spPr>
        <p:txBody>
          <a:bodyPr>
            <a:normAutofit fontScale="85000" lnSpcReduction="10000"/>
          </a:bodyPr>
          <a:lstStyle/>
          <a:p>
            <a:pPr marL="0" indent="0">
              <a:buNone/>
            </a:pPr>
            <a:r>
              <a:rPr lang="en-GB" dirty="0" smtClean="0">
                <a:latin typeface="Comic Sans MS" pitchFamily="66" charset="0"/>
              </a:rPr>
              <a:t>Because the CPC are so worried that the Falun Gong movement will overrun the government, its members are sent, </a:t>
            </a:r>
            <a:r>
              <a:rPr lang="en-GB" b="1" dirty="0" smtClean="0">
                <a:latin typeface="Comic Sans MS" pitchFamily="66" charset="0"/>
              </a:rPr>
              <a:t>without trial</a:t>
            </a:r>
            <a:r>
              <a:rPr lang="en-GB" dirty="0" smtClean="0">
                <a:latin typeface="Comic Sans MS" pitchFamily="66" charset="0"/>
              </a:rPr>
              <a:t>, to the </a:t>
            </a:r>
            <a:r>
              <a:rPr lang="en-GB" dirty="0" err="1">
                <a:latin typeface="Comic Sans MS" pitchFamily="66" charset="0"/>
              </a:rPr>
              <a:t>L</a:t>
            </a:r>
            <a:r>
              <a:rPr lang="en-GB" dirty="0" err="1" smtClean="0">
                <a:latin typeface="Comic Sans MS" pitchFamily="66" charset="0"/>
              </a:rPr>
              <a:t>aogais</a:t>
            </a:r>
            <a:r>
              <a:rPr lang="en-GB" dirty="0" smtClean="0">
                <a:latin typeface="Comic Sans MS" pitchFamily="66" charset="0"/>
              </a:rPr>
              <a:t>.</a:t>
            </a:r>
          </a:p>
          <a:p>
            <a:endParaRPr lang="en-GB" dirty="0">
              <a:latin typeface="Comic Sans MS" pitchFamily="66" charset="0"/>
            </a:endParaRPr>
          </a:p>
          <a:p>
            <a:pPr marL="0" indent="0">
              <a:buNone/>
            </a:pPr>
            <a:r>
              <a:rPr lang="en-GB" dirty="0" smtClean="0">
                <a:latin typeface="Comic Sans MS" pitchFamily="66" charset="0"/>
              </a:rPr>
              <a:t>About </a:t>
            </a:r>
            <a:r>
              <a:rPr lang="en-GB" b="1" dirty="0" smtClean="0">
                <a:latin typeface="Comic Sans MS" pitchFamily="66" charset="0"/>
              </a:rPr>
              <a:t>50% of </a:t>
            </a:r>
            <a:r>
              <a:rPr lang="en-GB" b="1" dirty="0" err="1">
                <a:latin typeface="Comic Sans MS" pitchFamily="66" charset="0"/>
              </a:rPr>
              <a:t>L</a:t>
            </a:r>
            <a:r>
              <a:rPr lang="en-GB" b="1" dirty="0" err="1" smtClean="0">
                <a:latin typeface="Comic Sans MS" pitchFamily="66" charset="0"/>
              </a:rPr>
              <a:t>aogai</a:t>
            </a:r>
            <a:r>
              <a:rPr lang="en-GB" b="1" dirty="0" smtClean="0">
                <a:latin typeface="Comic Sans MS" pitchFamily="66" charset="0"/>
              </a:rPr>
              <a:t> prisoners are Falun Gong members</a:t>
            </a:r>
            <a:r>
              <a:rPr lang="en-GB" dirty="0" smtClean="0">
                <a:latin typeface="Comic Sans MS" pitchFamily="66" charset="0"/>
              </a:rPr>
              <a:t>. They are used as the main source of organ harvesting in China because they lead such healthy lifestyles.</a:t>
            </a:r>
            <a:endParaRPr lang="en-GB" dirty="0">
              <a:latin typeface="Comic Sans MS" pitchFamily="66" charset="0"/>
            </a:endParaRPr>
          </a:p>
        </p:txBody>
      </p:sp>
      <p:pic>
        <p:nvPicPr>
          <p:cNvPr id="2050" name="Picture 2" descr="Image result for falun gong chin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598" y="1052736"/>
            <a:ext cx="3033866" cy="20923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alun gong chin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555" y="4365104"/>
            <a:ext cx="3268293" cy="21773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198" y="6211669"/>
            <a:ext cx="4572000" cy="369332"/>
          </a:xfrm>
          <a:prstGeom prst="rect">
            <a:avLst/>
          </a:prstGeom>
        </p:spPr>
        <p:txBody>
          <a:bodyPr>
            <a:spAutoFit/>
          </a:bodyPr>
          <a:lstStyle/>
          <a:p>
            <a:r>
              <a:rPr lang="nn-NO" dirty="0" smtClean="0">
                <a:hlinkClick r:id="rId7"/>
              </a:rPr>
              <a:t>Falun Gong and Organ Harvesting</a:t>
            </a:r>
            <a:r>
              <a:rPr lang="en-GB" dirty="0" smtClean="0"/>
              <a:t>    </a:t>
            </a:r>
            <a:endParaRPr lang="en-GB" dirty="0"/>
          </a:p>
        </p:txBody>
      </p:sp>
    </p:spTree>
    <p:extLst>
      <p:ext uri="{BB962C8B-B14F-4D97-AF65-F5344CB8AC3E}">
        <p14:creationId xmlns:p14="http://schemas.microsoft.com/office/powerpoint/2010/main" val="78080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34082"/>
          </a:xfrm>
        </p:spPr>
        <p:txBody>
          <a:bodyPr>
            <a:normAutofit fontScale="90000"/>
          </a:bodyPr>
          <a:lstStyle/>
          <a:p>
            <a:r>
              <a:rPr lang="en-GB" dirty="0" smtClean="0">
                <a:latin typeface="Comic Sans MS" panose="030F0702030302020204" pitchFamily="66" charset="0"/>
              </a:rPr>
              <a:t>Nat 4/5 Question Task</a:t>
            </a:r>
            <a:endParaRPr lang="en-GB" dirty="0">
              <a:latin typeface="Comic Sans MS" panose="030F0702030302020204" pitchFamily="66" charset="0"/>
            </a:endParaRPr>
          </a:p>
        </p:txBody>
      </p:sp>
      <p:sp>
        <p:nvSpPr>
          <p:cNvPr id="3" name="Content Placeholder 2"/>
          <p:cNvSpPr>
            <a:spLocks noGrp="1"/>
          </p:cNvSpPr>
          <p:nvPr>
            <p:ph idx="1"/>
          </p:nvPr>
        </p:nvSpPr>
        <p:spPr>
          <a:xfrm>
            <a:off x="251520" y="823012"/>
            <a:ext cx="3672408" cy="5760640"/>
          </a:xfrm>
          <a:solidFill>
            <a:srgbClr val="FFFFFF"/>
          </a:solidFill>
          <a:ln w="38100">
            <a:solidFill>
              <a:srgbClr val="C00000"/>
            </a:solidFill>
          </a:ln>
        </p:spPr>
        <p:txBody>
          <a:bodyPr>
            <a:noAutofit/>
          </a:bodyPr>
          <a:lstStyle/>
          <a:p>
            <a:pPr marL="0" indent="0">
              <a:buNone/>
            </a:pPr>
            <a:r>
              <a:rPr lang="en-GB" sz="2600" dirty="0" smtClean="0">
                <a:latin typeface="Comic Sans MS" panose="030F0702030302020204" pitchFamily="66" charset="0"/>
              </a:rPr>
              <a:t>Read the article </a:t>
            </a:r>
            <a:r>
              <a:rPr lang="en-GB" sz="2600" i="1" dirty="0" smtClean="0">
                <a:solidFill>
                  <a:srgbClr val="FF3399"/>
                </a:solidFill>
                <a:latin typeface="Comic Sans MS" panose="030F0702030302020204" pitchFamily="66" charset="0"/>
              </a:rPr>
              <a:t>“Why is Falun Gong Banned?” </a:t>
            </a:r>
            <a:r>
              <a:rPr lang="en-GB" sz="2600" dirty="0" smtClean="0">
                <a:latin typeface="Comic Sans MS" panose="030F0702030302020204" pitchFamily="66" charset="0"/>
              </a:rPr>
              <a:t>(on the blog) and add to your notes on the Persecution of the Falun Gong then answer the following National 4/5 questions.</a:t>
            </a:r>
          </a:p>
          <a:p>
            <a:pPr marL="0" indent="0">
              <a:buNone/>
            </a:pPr>
            <a:endParaRPr lang="en-GB" sz="2600" dirty="0">
              <a:solidFill>
                <a:srgbClr val="FF0000"/>
              </a:solidFill>
              <a:latin typeface="Comic Sans MS" panose="030F0702030302020204" pitchFamily="66" charset="0"/>
            </a:endParaRPr>
          </a:p>
          <a:p>
            <a:pPr marL="0" indent="0" algn="ctr">
              <a:buNone/>
            </a:pPr>
            <a:r>
              <a:rPr lang="en-GB" sz="2600" dirty="0" smtClean="0">
                <a:solidFill>
                  <a:srgbClr val="FF0000"/>
                </a:solidFill>
                <a:latin typeface="Comic Sans MS" panose="030F0702030302020204" pitchFamily="66" charset="0"/>
              </a:rPr>
              <a:t>Remember to answer both questions in the P.E.E style!</a:t>
            </a:r>
            <a:endParaRPr lang="en-GB" sz="2600" dirty="0">
              <a:solidFill>
                <a:srgbClr val="FF0000"/>
              </a:solidFill>
              <a:latin typeface="Comic Sans MS" panose="030F0702030302020204" pitchFamily="66" charset="0"/>
            </a:endParaRPr>
          </a:p>
        </p:txBody>
      </p:sp>
      <p:sp>
        <p:nvSpPr>
          <p:cNvPr id="4" name="Content Placeholder 2"/>
          <p:cNvSpPr txBox="1">
            <a:spLocks/>
          </p:cNvSpPr>
          <p:nvPr/>
        </p:nvSpPr>
        <p:spPr>
          <a:xfrm>
            <a:off x="600660" y="3847348"/>
            <a:ext cx="8229600"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600" dirty="0">
              <a:solidFill>
                <a:srgbClr val="0070C0"/>
              </a:solidFill>
              <a:latin typeface="Comic Sans MS" panose="030F0702030302020204" pitchFamily="66" charset="0"/>
            </a:endParaRPr>
          </a:p>
        </p:txBody>
      </p:sp>
      <p:sp>
        <p:nvSpPr>
          <p:cNvPr id="5" name="Content Placeholder 2"/>
          <p:cNvSpPr txBox="1">
            <a:spLocks/>
          </p:cNvSpPr>
          <p:nvPr/>
        </p:nvSpPr>
        <p:spPr>
          <a:xfrm>
            <a:off x="4355976" y="908720"/>
            <a:ext cx="4176464" cy="5674932"/>
          </a:xfrm>
          <a:prstGeom prst="rect">
            <a:avLst/>
          </a:prstGeom>
          <a:solidFill>
            <a:srgbClr val="FFFFFF"/>
          </a:solidFill>
          <a:ln w="38100">
            <a:solidFill>
              <a:schemeClr val="accent5"/>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GB" sz="2600" dirty="0" smtClean="0">
                <a:solidFill>
                  <a:schemeClr val="bg1"/>
                </a:solidFill>
                <a:latin typeface="Comic Sans MS" panose="030F0702030302020204" pitchFamily="66" charset="0"/>
              </a:rPr>
              <a:t>Describe, in detail, </a:t>
            </a:r>
            <a:r>
              <a:rPr lang="en-GB" sz="2600" b="1" dirty="0" smtClean="0">
                <a:solidFill>
                  <a:schemeClr val="bg1"/>
                </a:solidFill>
                <a:latin typeface="Comic Sans MS" panose="030F0702030302020204" pitchFamily="66" charset="0"/>
              </a:rPr>
              <a:t>two </a:t>
            </a:r>
            <a:r>
              <a:rPr lang="en-GB" sz="2600" dirty="0" smtClean="0">
                <a:solidFill>
                  <a:schemeClr val="bg1"/>
                </a:solidFill>
                <a:latin typeface="Comic Sans MS" panose="030F0702030302020204" pitchFamily="66" charset="0"/>
              </a:rPr>
              <a:t>of the ways the Chinese government has abused Falun Gong members.						</a:t>
            </a:r>
            <a:r>
              <a:rPr lang="en-GB" sz="2600" b="1" dirty="0" smtClean="0">
                <a:solidFill>
                  <a:schemeClr val="bg1"/>
                </a:solidFill>
                <a:latin typeface="Comic Sans MS" panose="030F0702030302020204" pitchFamily="66" charset="0"/>
              </a:rPr>
              <a:t>6</a:t>
            </a:r>
          </a:p>
          <a:p>
            <a:pPr marL="514350" indent="-514350">
              <a:buFont typeface="Arial" panose="020B0604020202020204" pitchFamily="34" charset="0"/>
              <a:buAutoNum type="arabicPeriod"/>
            </a:pPr>
            <a:endParaRPr lang="en-GB" sz="2600" b="1" dirty="0">
              <a:solidFill>
                <a:schemeClr val="bg1"/>
              </a:solidFill>
              <a:latin typeface="Comic Sans MS" panose="030F0702030302020204" pitchFamily="66" charset="0"/>
            </a:endParaRPr>
          </a:p>
          <a:p>
            <a:pPr marL="514350" indent="-514350">
              <a:buFont typeface="Arial" panose="020B0604020202020204" pitchFamily="34" charset="0"/>
              <a:buAutoNum type="arabicPeriod"/>
            </a:pPr>
            <a:r>
              <a:rPr lang="en-GB" sz="2600" dirty="0" smtClean="0">
                <a:solidFill>
                  <a:schemeClr val="bg1"/>
                </a:solidFill>
                <a:latin typeface="Comic Sans MS" panose="030F0702030302020204" pitchFamily="66" charset="0"/>
              </a:rPr>
              <a:t>Explain, in detail, </a:t>
            </a:r>
            <a:r>
              <a:rPr lang="en-GB" sz="2600" b="1" dirty="0" smtClean="0">
                <a:solidFill>
                  <a:schemeClr val="bg1"/>
                </a:solidFill>
                <a:latin typeface="Comic Sans MS" panose="030F0702030302020204" pitchFamily="66" charset="0"/>
              </a:rPr>
              <a:t>two</a:t>
            </a:r>
            <a:r>
              <a:rPr lang="en-GB" sz="2600" dirty="0" smtClean="0">
                <a:solidFill>
                  <a:schemeClr val="bg1"/>
                </a:solidFill>
                <a:latin typeface="Comic Sans MS" panose="030F0702030302020204" pitchFamily="66" charset="0"/>
              </a:rPr>
              <a:t> of the reasons why the Chinese Communist Party has banned most religions in China.			</a:t>
            </a:r>
            <a:r>
              <a:rPr lang="en-GB" sz="2600" b="1" dirty="0" smtClean="0">
                <a:solidFill>
                  <a:schemeClr val="bg1"/>
                </a:solidFill>
                <a:latin typeface="Comic Sans MS" panose="030F0702030302020204" pitchFamily="66" charset="0"/>
              </a:rPr>
              <a:t>6</a:t>
            </a:r>
            <a:r>
              <a:rPr lang="en-GB" sz="2600" dirty="0" smtClean="0">
                <a:solidFill>
                  <a:schemeClr val="bg1"/>
                </a:solidFill>
                <a:latin typeface="Comic Sans MS" panose="030F0702030302020204" pitchFamily="66" charset="0"/>
              </a:rPr>
              <a:t>	</a:t>
            </a:r>
            <a:endParaRPr lang="en-GB" sz="2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82903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562074"/>
          </a:xfrm>
        </p:spPr>
        <p:txBody>
          <a:bodyPr>
            <a:normAutofit fontScale="90000"/>
          </a:bodyPr>
          <a:lstStyle/>
          <a:p>
            <a:r>
              <a:rPr lang="en-GB" dirty="0" smtClean="0">
                <a:latin typeface="+mn-lt"/>
              </a:rPr>
              <a:t>Religion in China Report</a:t>
            </a:r>
            <a:endParaRPr lang="en-GB" dirty="0">
              <a:latin typeface="+mn-lt"/>
            </a:endParaRPr>
          </a:p>
        </p:txBody>
      </p:sp>
      <p:sp>
        <p:nvSpPr>
          <p:cNvPr id="5" name="TextBox 4"/>
          <p:cNvSpPr txBox="1"/>
          <p:nvPr/>
        </p:nvSpPr>
        <p:spPr>
          <a:xfrm>
            <a:off x="179511" y="1268760"/>
            <a:ext cx="3975783" cy="4893647"/>
          </a:xfrm>
          <a:prstGeom prst="rect">
            <a:avLst/>
          </a:prstGeom>
          <a:solidFill>
            <a:srgbClr val="FFFFFF"/>
          </a:solidFill>
          <a:ln w="38100">
            <a:solidFill>
              <a:srgbClr val="7030A0"/>
            </a:solidFill>
          </a:ln>
        </p:spPr>
        <p:txBody>
          <a:bodyPr wrap="square" rtlCol="0">
            <a:spAutoFit/>
          </a:bodyPr>
          <a:lstStyle/>
          <a:p>
            <a:r>
              <a:rPr lang="en-GB" sz="2400" b="1" dirty="0" smtClean="0">
                <a:solidFill>
                  <a:srgbClr val="7030A0"/>
                </a:solidFill>
              </a:rPr>
              <a:t>Imagine you work for the charity Amnesty International</a:t>
            </a:r>
          </a:p>
          <a:p>
            <a:endParaRPr lang="en-GB" sz="2400" b="1" dirty="0">
              <a:solidFill>
                <a:srgbClr val="7030A0"/>
              </a:solidFill>
            </a:endParaRPr>
          </a:p>
          <a:p>
            <a:r>
              <a:rPr lang="en-GB" sz="2400" b="1" dirty="0" smtClean="0">
                <a:solidFill>
                  <a:srgbClr val="FF00FF"/>
                </a:solidFill>
              </a:rPr>
              <a:t>You have been asked to write a report on </a:t>
            </a:r>
            <a:r>
              <a:rPr lang="en-GB" sz="2400" b="1" dirty="0" smtClean="0">
                <a:solidFill>
                  <a:srgbClr val="FF00FF"/>
                </a:solidFill>
              </a:rPr>
              <a:t>the state </a:t>
            </a:r>
            <a:r>
              <a:rPr lang="en-GB" sz="2400" b="1" dirty="0" smtClean="0">
                <a:solidFill>
                  <a:srgbClr val="FF00FF"/>
                </a:solidFill>
              </a:rPr>
              <a:t>of religion and religious rights in China.</a:t>
            </a:r>
            <a:endParaRPr lang="en-GB" sz="2400" b="1" u="sng" dirty="0" smtClean="0">
              <a:solidFill>
                <a:srgbClr val="FF00FF"/>
              </a:solidFill>
            </a:endParaRPr>
          </a:p>
          <a:p>
            <a:endParaRPr lang="en-GB" sz="2400" b="1" u="sng" dirty="0">
              <a:solidFill>
                <a:srgbClr val="FF00FF"/>
              </a:solidFill>
            </a:endParaRPr>
          </a:p>
          <a:p>
            <a:r>
              <a:rPr lang="en-GB" sz="2400" b="1" dirty="0" smtClean="0">
                <a:solidFill>
                  <a:srgbClr val="00B050"/>
                </a:solidFill>
              </a:rPr>
              <a:t>Your report will be handed to the United Nations Human Rights Commission.</a:t>
            </a:r>
          </a:p>
        </p:txBody>
      </p:sp>
      <p:sp>
        <p:nvSpPr>
          <p:cNvPr id="6" name="Subtitle 2"/>
          <p:cNvSpPr txBox="1">
            <a:spLocks/>
          </p:cNvSpPr>
          <p:nvPr/>
        </p:nvSpPr>
        <p:spPr>
          <a:xfrm>
            <a:off x="4270431" y="1128522"/>
            <a:ext cx="4710902" cy="5256584"/>
          </a:xfrm>
          <a:prstGeom prst="rect">
            <a:avLst/>
          </a:prstGeom>
          <a:solidFill>
            <a:srgbClr val="FFFFFF"/>
          </a:solidFill>
          <a:ln w="38100">
            <a:solidFill>
              <a:schemeClr val="accent6"/>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b="1" dirty="0">
                <a:solidFill>
                  <a:srgbClr val="FF0000"/>
                </a:solidFill>
              </a:rPr>
              <a:t>Your report should include the following information</a:t>
            </a:r>
            <a:r>
              <a:rPr lang="en-GB" b="1" dirty="0" smtClean="0">
                <a:solidFill>
                  <a:srgbClr val="FF0000"/>
                </a:solidFill>
              </a:rPr>
              <a:t>:</a:t>
            </a:r>
          </a:p>
          <a:p>
            <a:pPr marL="0" indent="0">
              <a:buFont typeface="Arial" panose="020B0604020202020204" pitchFamily="34" charset="0"/>
              <a:buNone/>
              <a:defRPr/>
            </a:pPr>
            <a:endParaRPr lang="en-GB" b="1" dirty="0">
              <a:solidFill>
                <a:srgbClr val="FF0000"/>
              </a:solidFill>
            </a:endParaRPr>
          </a:p>
          <a:p>
            <a:pPr>
              <a:buFont typeface="Wingdings" panose="05000000000000000000" pitchFamily="2" charset="2"/>
              <a:buChar char="ü"/>
              <a:defRPr/>
            </a:pPr>
            <a:r>
              <a:rPr lang="en-GB" dirty="0" smtClean="0">
                <a:solidFill>
                  <a:prstClr val="black"/>
                </a:solidFill>
              </a:rPr>
              <a:t>A Front Cover/Name/Role at Amnesty International </a:t>
            </a:r>
          </a:p>
          <a:p>
            <a:pPr>
              <a:buFont typeface="Wingdings" panose="05000000000000000000" pitchFamily="2" charset="2"/>
              <a:buChar char="ü"/>
              <a:defRPr/>
            </a:pPr>
            <a:r>
              <a:rPr lang="en-GB" dirty="0" smtClean="0">
                <a:solidFill>
                  <a:prstClr val="black"/>
                </a:solidFill>
              </a:rPr>
              <a:t>Contents Page</a:t>
            </a:r>
          </a:p>
          <a:p>
            <a:pPr>
              <a:buFont typeface="Wingdings" panose="05000000000000000000" pitchFamily="2" charset="2"/>
              <a:buChar char="ü"/>
              <a:defRPr/>
            </a:pPr>
            <a:r>
              <a:rPr lang="en-GB" dirty="0" smtClean="0">
                <a:solidFill>
                  <a:prstClr val="black"/>
                </a:solidFill>
              </a:rPr>
              <a:t>A detailed description of religion in China today (religions that are </a:t>
            </a:r>
            <a:r>
              <a:rPr lang="en-GB" dirty="0" smtClean="0">
                <a:solidFill>
                  <a:prstClr val="black"/>
                </a:solidFill>
              </a:rPr>
              <a:t>allowed , controls on religion </a:t>
            </a:r>
            <a:r>
              <a:rPr lang="en-GB" dirty="0" err="1" smtClean="0">
                <a:solidFill>
                  <a:prstClr val="black"/>
                </a:solidFill>
              </a:rPr>
              <a:t>etc</a:t>
            </a:r>
            <a:r>
              <a:rPr lang="en-GB" dirty="0" smtClean="0">
                <a:solidFill>
                  <a:prstClr val="black"/>
                </a:solidFill>
              </a:rPr>
              <a:t>)</a:t>
            </a:r>
          </a:p>
          <a:p>
            <a:pPr>
              <a:buFont typeface="Wingdings" panose="05000000000000000000" pitchFamily="2" charset="2"/>
              <a:buChar char="ü"/>
              <a:defRPr/>
            </a:pPr>
            <a:r>
              <a:rPr lang="en-GB" dirty="0" smtClean="0">
                <a:solidFill>
                  <a:prstClr val="black"/>
                </a:solidFill>
              </a:rPr>
              <a:t>A detailed explanation of why certain religions are banned in China </a:t>
            </a:r>
          </a:p>
          <a:p>
            <a:pPr>
              <a:buFont typeface="Wingdings" panose="05000000000000000000" pitchFamily="2" charset="2"/>
              <a:buChar char="ü"/>
              <a:defRPr/>
            </a:pPr>
            <a:r>
              <a:rPr lang="en-GB" dirty="0" smtClean="0">
                <a:solidFill>
                  <a:prstClr val="black"/>
                </a:solidFill>
              </a:rPr>
              <a:t>Key facts on the treatment of religious practitioners in China.</a:t>
            </a:r>
          </a:p>
          <a:p>
            <a:pPr>
              <a:buFont typeface="Wingdings" panose="05000000000000000000" pitchFamily="2" charset="2"/>
              <a:buChar char="ü"/>
              <a:defRPr/>
            </a:pPr>
            <a:r>
              <a:rPr lang="en-GB" dirty="0" smtClean="0">
                <a:solidFill>
                  <a:prstClr val="black"/>
                </a:solidFill>
              </a:rPr>
              <a:t>Key recommendations for the United Nations on what should be done to help religious citizens in China</a:t>
            </a:r>
          </a:p>
          <a:p>
            <a:pPr>
              <a:buFont typeface="Wingdings" panose="05000000000000000000" pitchFamily="2" charset="2"/>
              <a:buChar char="ü"/>
              <a:defRPr/>
            </a:pPr>
            <a:endParaRPr lang="en-GB" dirty="0" smtClean="0">
              <a:solidFill>
                <a:prstClr val="black"/>
              </a:solidFill>
            </a:endParaRPr>
          </a:p>
          <a:p>
            <a:pPr>
              <a:buFont typeface="Wingdings" panose="05000000000000000000" pitchFamily="2" charset="2"/>
              <a:buChar char="ü"/>
              <a:defRPr/>
            </a:pPr>
            <a:endParaRPr lang="en-GB" dirty="0" smtClean="0">
              <a:solidFill>
                <a:prstClr val="black"/>
              </a:solidFill>
            </a:endParaRPr>
          </a:p>
          <a:p>
            <a:pPr>
              <a:buFont typeface="Wingdings" panose="05000000000000000000" pitchFamily="2" charset="2"/>
              <a:buChar char="ü"/>
              <a:defRPr/>
            </a:pPr>
            <a:endParaRPr lang="en-GB" dirty="0" smtClean="0">
              <a:solidFill>
                <a:prstClr val="black"/>
              </a:solidFill>
            </a:endParaRPr>
          </a:p>
          <a:p>
            <a:pPr>
              <a:buFont typeface="Wingdings" panose="05000000000000000000" pitchFamily="2" charset="2"/>
              <a:buChar char="ü"/>
              <a:defRPr/>
            </a:pPr>
            <a:endParaRPr lang="en-GB" dirty="0" smtClean="0">
              <a:solidFill>
                <a:prstClr val="black"/>
              </a:solidFill>
            </a:endParaRPr>
          </a:p>
          <a:p>
            <a:pPr>
              <a:buFont typeface="Wingdings" panose="05000000000000000000" pitchFamily="2" charset="2"/>
              <a:buChar char="ü"/>
              <a:defRPr/>
            </a:pPr>
            <a:endParaRPr lang="en-GB" dirty="0">
              <a:solidFill>
                <a:prstClr val="black"/>
              </a:solidFill>
            </a:endParaRPr>
          </a:p>
        </p:txBody>
      </p:sp>
    </p:spTree>
    <p:extLst>
      <p:ext uri="{BB962C8B-B14F-4D97-AF65-F5344CB8AC3E}">
        <p14:creationId xmlns:p14="http://schemas.microsoft.com/office/powerpoint/2010/main" val="3731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Poster/Leaflet Activity</a:t>
            </a:r>
            <a:endParaRPr lang="en-GB" dirty="0"/>
          </a:p>
        </p:txBody>
      </p:sp>
      <p:sp>
        <p:nvSpPr>
          <p:cNvPr id="3" name="Content Placeholder 2"/>
          <p:cNvSpPr>
            <a:spLocks noGrp="1"/>
          </p:cNvSpPr>
          <p:nvPr>
            <p:ph idx="1"/>
          </p:nvPr>
        </p:nvSpPr>
        <p:spPr>
          <a:xfrm>
            <a:off x="457200" y="1600200"/>
            <a:ext cx="3754760" cy="4525963"/>
          </a:xfrm>
          <a:solidFill>
            <a:srgbClr val="FFFFFF"/>
          </a:solidFill>
          <a:ln w="38100">
            <a:solidFill>
              <a:srgbClr val="FF0000"/>
            </a:solidFill>
          </a:ln>
        </p:spPr>
        <p:txBody>
          <a:bodyPr>
            <a:normAutofit fontScale="92500" lnSpcReduction="20000"/>
          </a:bodyPr>
          <a:lstStyle/>
          <a:p>
            <a:pPr marL="0" indent="0">
              <a:buNone/>
            </a:pPr>
            <a:r>
              <a:rPr lang="en-GB" dirty="0" smtClean="0"/>
              <a:t>Create a poster or leaflet on either:</a:t>
            </a:r>
          </a:p>
          <a:p>
            <a:pPr marL="0" indent="0">
              <a:buNone/>
            </a:pPr>
            <a:endParaRPr lang="en-GB" dirty="0"/>
          </a:p>
          <a:p>
            <a:pPr>
              <a:buFontTx/>
              <a:buChar char="-"/>
            </a:pPr>
            <a:r>
              <a:rPr lang="en-GB" dirty="0" smtClean="0">
                <a:solidFill>
                  <a:srgbClr val="FF0000"/>
                </a:solidFill>
              </a:rPr>
              <a:t>The banning/restriction of religion in China (overall)</a:t>
            </a:r>
          </a:p>
          <a:p>
            <a:pPr>
              <a:buFontTx/>
              <a:buChar char="-"/>
            </a:pPr>
            <a:r>
              <a:rPr lang="en-GB" dirty="0" smtClean="0">
                <a:solidFill>
                  <a:schemeClr val="accent6"/>
                </a:solidFill>
              </a:rPr>
              <a:t>The Falun Gong in China</a:t>
            </a:r>
          </a:p>
          <a:p>
            <a:pPr>
              <a:buFontTx/>
              <a:buChar char="-"/>
            </a:pPr>
            <a:r>
              <a:rPr lang="en-GB" dirty="0" smtClean="0">
                <a:solidFill>
                  <a:schemeClr val="accent4"/>
                </a:solidFill>
              </a:rPr>
              <a:t>Catholicism in China</a:t>
            </a:r>
            <a:endParaRPr lang="en-GB" dirty="0">
              <a:solidFill>
                <a:schemeClr val="accent4"/>
              </a:solidFill>
            </a:endParaRPr>
          </a:p>
        </p:txBody>
      </p:sp>
      <p:sp>
        <p:nvSpPr>
          <p:cNvPr id="4" name="Content Placeholder 2"/>
          <p:cNvSpPr txBox="1">
            <a:spLocks/>
          </p:cNvSpPr>
          <p:nvPr/>
        </p:nvSpPr>
        <p:spPr>
          <a:xfrm>
            <a:off x="4788024" y="1628800"/>
            <a:ext cx="3754760" cy="4525963"/>
          </a:xfrm>
          <a:prstGeom prst="rect">
            <a:avLst/>
          </a:prstGeom>
          <a:solidFill>
            <a:srgbClr val="FFFFFF"/>
          </a:solidFill>
          <a:ln w="38100">
            <a:solidFill>
              <a:srgbClr val="FF0000"/>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t>Success Criteria:</a:t>
            </a:r>
          </a:p>
          <a:p>
            <a:pPr marL="0" indent="0">
              <a:buFont typeface="Arial" panose="020B0604020202020204" pitchFamily="34" charset="0"/>
              <a:buNone/>
            </a:pPr>
            <a:endParaRPr lang="en-GB" dirty="0" smtClean="0">
              <a:solidFill>
                <a:schemeClr val="accent4"/>
              </a:solidFill>
            </a:endParaRPr>
          </a:p>
          <a:p>
            <a:pPr>
              <a:buFont typeface="Wingdings" panose="05000000000000000000" pitchFamily="2" charset="2"/>
              <a:buChar char="ü"/>
            </a:pPr>
            <a:r>
              <a:rPr lang="en-GB" dirty="0" smtClean="0">
                <a:solidFill>
                  <a:schemeClr val="bg1"/>
                </a:solidFill>
              </a:rPr>
              <a:t>At least 5 facts</a:t>
            </a:r>
          </a:p>
          <a:p>
            <a:pPr>
              <a:buFont typeface="Wingdings" panose="05000000000000000000" pitchFamily="2" charset="2"/>
              <a:buChar char="ü"/>
            </a:pPr>
            <a:r>
              <a:rPr lang="en-GB" dirty="0" smtClean="0">
                <a:solidFill>
                  <a:schemeClr val="bg1"/>
                </a:solidFill>
              </a:rPr>
              <a:t>At least 1 drawing/picture diagram</a:t>
            </a:r>
          </a:p>
          <a:p>
            <a:pPr>
              <a:buFont typeface="Wingdings" panose="05000000000000000000" pitchFamily="2" charset="2"/>
              <a:buChar char="ü"/>
            </a:pPr>
            <a:r>
              <a:rPr lang="en-GB" dirty="0" smtClean="0">
                <a:solidFill>
                  <a:schemeClr val="bg1"/>
                </a:solidFill>
              </a:rPr>
              <a:t>Real life examples of the treatment of religious followers in China</a:t>
            </a:r>
          </a:p>
          <a:p>
            <a:pPr marL="0" indent="0">
              <a:buFont typeface="Arial" panose="020B0604020202020204" pitchFamily="34" charset="0"/>
              <a:buNone/>
            </a:pPr>
            <a:endParaRPr lang="en-GB" dirty="0">
              <a:solidFill>
                <a:schemeClr val="accent4"/>
              </a:solidFill>
            </a:endParaRPr>
          </a:p>
        </p:txBody>
      </p:sp>
    </p:spTree>
    <p:extLst>
      <p:ext uri="{BB962C8B-B14F-4D97-AF65-F5344CB8AC3E}">
        <p14:creationId xmlns:p14="http://schemas.microsoft.com/office/powerpoint/2010/main" val="40282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smtClean="0">
                <a:latin typeface="Comic Sans MS" pitchFamily="66" charset="0"/>
              </a:rPr>
              <a:t>Did I…</a:t>
            </a:r>
          </a:p>
        </p:txBody>
      </p:sp>
      <p:sp>
        <p:nvSpPr>
          <p:cNvPr id="4099" name="Rectangle 3"/>
          <p:cNvSpPr>
            <a:spLocks noGrp="1" noChangeArrowheads="1"/>
          </p:cNvSpPr>
          <p:nvPr>
            <p:ph idx="1"/>
          </p:nvPr>
        </p:nvSpPr>
        <p:spPr>
          <a:xfrm>
            <a:off x="457200" y="1600200"/>
            <a:ext cx="6707188" cy="4525963"/>
          </a:xfrm>
        </p:spPr>
        <p:txBody>
          <a:bodyPr/>
          <a:lstStyle/>
          <a:p>
            <a:r>
              <a:rPr lang="en-GB" altLang="en-US" b="1" dirty="0">
                <a:latin typeface="Comic Sans MS" panose="030F0702030302020204" pitchFamily="66" charset="0"/>
              </a:rPr>
              <a:t>Identify</a:t>
            </a:r>
            <a:r>
              <a:rPr lang="en-GB" altLang="en-US" dirty="0">
                <a:latin typeface="Comic Sans MS" panose="030F0702030302020204" pitchFamily="66" charset="0"/>
              </a:rPr>
              <a:t> which </a:t>
            </a:r>
            <a:r>
              <a:rPr lang="en-GB" dirty="0">
                <a:latin typeface="Comic Sans MS" pitchFamily="66" charset="0"/>
              </a:rPr>
              <a:t>religions are allowed and which religions are banned in China</a:t>
            </a:r>
          </a:p>
          <a:p>
            <a:r>
              <a:rPr lang="en-GB" altLang="en-US" b="1" dirty="0" smtClean="0">
                <a:latin typeface="Comic Sans MS" pitchFamily="66" charset="0"/>
              </a:rPr>
              <a:t>Participate </a:t>
            </a:r>
            <a:r>
              <a:rPr lang="en-GB" altLang="en-US" dirty="0" smtClean="0">
                <a:latin typeface="Comic Sans MS" pitchFamily="66" charset="0"/>
              </a:rPr>
              <a:t>in a discussion on “communism vs religion”</a:t>
            </a:r>
          </a:p>
          <a:p>
            <a:pPr eaLnBrk="1" hangingPunct="1"/>
            <a:r>
              <a:rPr lang="en-GB" altLang="en-US" b="1" dirty="0" smtClean="0">
                <a:latin typeface="Comic Sans MS" pitchFamily="66" charset="0"/>
              </a:rPr>
              <a:t>Accurately write </a:t>
            </a:r>
            <a:r>
              <a:rPr lang="en-GB" altLang="en-US" dirty="0" smtClean="0">
                <a:latin typeface="Comic Sans MS" pitchFamily="66" charset="0"/>
              </a:rPr>
              <a:t>an explanation on the banning of religion in China.</a:t>
            </a:r>
          </a:p>
          <a:p>
            <a:pPr eaLnBrk="1" hangingPunct="1"/>
            <a:endParaRPr lang="en-GB" altLang="en-US" dirty="0" smtClean="0">
              <a:latin typeface="Comic Sans MS" pitchFamily="66" charset="0"/>
            </a:endParaRPr>
          </a:p>
        </p:txBody>
      </p:sp>
      <p:pic>
        <p:nvPicPr>
          <p:cNvPr id="51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66909">
            <a:off x="7740650" y="333375"/>
            <a:ext cx="10287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MC90038358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705955"/>
            <a:ext cx="21748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84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mtClean="0">
                <a:latin typeface="Comic Sans MS" pitchFamily="66" charset="0"/>
              </a:rPr>
              <a:t>We are learning to…</a:t>
            </a:r>
          </a:p>
        </p:txBody>
      </p:sp>
      <p:sp>
        <p:nvSpPr>
          <p:cNvPr id="4099" name="Rectangle 3"/>
          <p:cNvSpPr>
            <a:spLocks noGrp="1" noChangeArrowheads="1"/>
          </p:cNvSpPr>
          <p:nvPr>
            <p:ph idx="1"/>
          </p:nvPr>
        </p:nvSpPr>
        <p:spPr/>
        <p:txBody>
          <a:bodyPr/>
          <a:lstStyle/>
          <a:p>
            <a:r>
              <a:rPr lang="en-GB" altLang="en-US" b="1" dirty="0" smtClean="0">
                <a:latin typeface="Comic Sans MS" panose="030F0702030302020204" pitchFamily="66" charset="0"/>
              </a:rPr>
              <a:t>Identify</a:t>
            </a:r>
            <a:r>
              <a:rPr lang="en-GB" altLang="en-US" dirty="0" smtClean="0">
                <a:latin typeface="Comic Sans MS" panose="030F0702030302020204" pitchFamily="66" charset="0"/>
              </a:rPr>
              <a:t> which </a:t>
            </a:r>
            <a:r>
              <a:rPr lang="en-GB" dirty="0" smtClean="0">
                <a:latin typeface="Comic Sans MS" pitchFamily="66" charset="0"/>
              </a:rPr>
              <a:t>religions </a:t>
            </a:r>
            <a:r>
              <a:rPr lang="en-GB" dirty="0">
                <a:latin typeface="Comic Sans MS" pitchFamily="66" charset="0"/>
              </a:rPr>
              <a:t>are allowed and which religions are banned in China</a:t>
            </a:r>
          </a:p>
          <a:p>
            <a:r>
              <a:rPr lang="en-GB" b="1" dirty="0">
                <a:latin typeface="Comic Sans MS" pitchFamily="66" charset="0"/>
              </a:rPr>
              <a:t>Discuss </a:t>
            </a:r>
            <a:r>
              <a:rPr lang="en-GB" dirty="0">
                <a:latin typeface="Comic Sans MS" pitchFamily="66" charset="0"/>
              </a:rPr>
              <a:t>why the CPC does not want religion in China</a:t>
            </a:r>
          </a:p>
          <a:p>
            <a:r>
              <a:rPr lang="en-GB" b="1" dirty="0">
                <a:latin typeface="Comic Sans MS" pitchFamily="66" charset="0"/>
              </a:rPr>
              <a:t>Explain</a:t>
            </a:r>
            <a:r>
              <a:rPr lang="en-GB" dirty="0">
                <a:latin typeface="Comic Sans MS" pitchFamily="66" charset="0"/>
              </a:rPr>
              <a:t> why Falun Gong and Catholicism </a:t>
            </a:r>
            <a:r>
              <a:rPr lang="en-GB" dirty="0" smtClean="0">
                <a:latin typeface="Comic Sans MS" pitchFamily="66" charset="0"/>
              </a:rPr>
              <a:t>are specifically banned.</a:t>
            </a:r>
            <a:endParaRPr lang="en-GB" dirty="0">
              <a:latin typeface="Comic Sans MS" pitchFamily="66" charset="0"/>
            </a:endParaRPr>
          </a:p>
          <a:p>
            <a:pPr eaLnBrk="1" hangingPunct="1"/>
            <a:endParaRPr lang="en-GB" altLang="en-US" dirty="0" smtClean="0">
              <a:latin typeface="Comic Sans MS" panose="030F0702030302020204" pitchFamily="66" charset="0"/>
            </a:endParaRPr>
          </a:p>
          <a:p>
            <a:pPr eaLnBrk="1" hangingPunct="1"/>
            <a:endParaRPr lang="en-GB" altLang="en-US" dirty="0" smtClean="0">
              <a:latin typeface="Comic Sans MS" panose="030F0702030302020204" pitchFamily="66" charset="0"/>
            </a:endParaRPr>
          </a:p>
        </p:txBody>
      </p:sp>
      <p:pic>
        <p:nvPicPr>
          <p:cNvPr id="410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66909">
            <a:off x="7740650" y="333375"/>
            <a:ext cx="10287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548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mtClean="0">
                <a:latin typeface="Comic Sans MS" pitchFamily="66" charset="0"/>
              </a:rPr>
              <a:t>I can…</a:t>
            </a:r>
          </a:p>
        </p:txBody>
      </p:sp>
      <p:sp>
        <p:nvSpPr>
          <p:cNvPr id="4099" name="Rectangle 3"/>
          <p:cNvSpPr>
            <a:spLocks noGrp="1" noChangeArrowheads="1"/>
          </p:cNvSpPr>
          <p:nvPr>
            <p:ph idx="1"/>
          </p:nvPr>
        </p:nvSpPr>
        <p:spPr>
          <a:xfrm>
            <a:off x="457200" y="1600200"/>
            <a:ext cx="6707188" cy="4525963"/>
          </a:xfrm>
        </p:spPr>
        <p:txBody>
          <a:bodyPr/>
          <a:lstStyle/>
          <a:p>
            <a:r>
              <a:rPr lang="en-GB" altLang="en-US" b="1" dirty="0">
                <a:latin typeface="Comic Sans MS" panose="030F0702030302020204" pitchFamily="66" charset="0"/>
              </a:rPr>
              <a:t>Identify</a:t>
            </a:r>
            <a:r>
              <a:rPr lang="en-GB" altLang="en-US" dirty="0">
                <a:latin typeface="Comic Sans MS" panose="030F0702030302020204" pitchFamily="66" charset="0"/>
              </a:rPr>
              <a:t> which </a:t>
            </a:r>
            <a:r>
              <a:rPr lang="en-GB" dirty="0">
                <a:latin typeface="Comic Sans MS" pitchFamily="66" charset="0"/>
              </a:rPr>
              <a:t>religions are allowed and which religions are banned in China</a:t>
            </a:r>
          </a:p>
          <a:p>
            <a:r>
              <a:rPr lang="en-GB" altLang="en-US" b="1" dirty="0" smtClean="0">
                <a:latin typeface="Comic Sans MS" pitchFamily="66" charset="0"/>
              </a:rPr>
              <a:t>Participate </a:t>
            </a:r>
            <a:r>
              <a:rPr lang="en-GB" altLang="en-US" dirty="0" smtClean="0">
                <a:latin typeface="Comic Sans MS" pitchFamily="66" charset="0"/>
              </a:rPr>
              <a:t>in a discussion on “communism vs religion”</a:t>
            </a:r>
          </a:p>
          <a:p>
            <a:pPr eaLnBrk="1" hangingPunct="1"/>
            <a:r>
              <a:rPr lang="en-GB" altLang="en-US" b="1" dirty="0" smtClean="0">
                <a:latin typeface="Comic Sans MS" pitchFamily="66" charset="0"/>
              </a:rPr>
              <a:t>Accurately write </a:t>
            </a:r>
            <a:r>
              <a:rPr lang="en-GB" altLang="en-US" dirty="0" smtClean="0">
                <a:latin typeface="Comic Sans MS" pitchFamily="66" charset="0"/>
              </a:rPr>
              <a:t>an explanation on the banning of religion in China.</a:t>
            </a:r>
          </a:p>
          <a:p>
            <a:pPr eaLnBrk="1" hangingPunct="1"/>
            <a:endParaRPr lang="en-GB" altLang="en-US" dirty="0" smtClean="0">
              <a:latin typeface="Comic Sans MS" pitchFamily="66" charset="0"/>
            </a:endParaRPr>
          </a:p>
        </p:txBody>
      </p:sp>
      <p:pic>
        <p:nvPicPr>
          <p:cNvPr id="51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66909">
            <a:off x="7740650" y="333375"/>
            <a:ext cx="10287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MC90038358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705955"/>
            <a:ext cx="21748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50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China is an Atheist country</a:t>
            </a:r>
            <a:endParaRPr lang="en-GB" dirty="0">
              <a:latin typeface="Comic Sans MS" pitchFamily="66" charset="0"/>
            </a:endParaRPr>
          </a:p>
        </p:txBody>
      </p:sp>
      <p:sp>
        <p:nvSpPr>
          <p:cNvPr id="3" name="Content Placeholder 2"/>
          <p:cNvSpPr>
            <a:spLocks noGrp="1"/>
          </p:cNvSpPr>
          <p:nvPr>
            <p:ph idx="1"/>
          </p:nvPr>
        </p:nvSpPr>
        <p:spPr>
          <a:xfrm>
            <a:off x="457200" y="1600201"/>
            <a:ext cx="8229600" cy="3773016"/>
          </a:xfrm>
        </p:spPr>
        <p:txBody>
          <a:bodyPr>
            <a:normAutofit/>
          </a:bodyPr>
          <a:lstStyle/>
          <a:p>
            <a:pPr marL="0" indent="0">
              <a:buNone/>
            </a:pPr>
            <a:r>
              <a:rPr lang="en-GB" dirty="0" smtClean="0">
                <a:latin typeface="Comic Sans MS" pitchFamily="66" charset="0"/>
              </a:rPr>
              <a:t>If a person is </a:t>
            </a:r>
            <a:r>
              <a:rPr lang="en-GB" b="1" dirty="0" smtClean="0">
                <a:latin typeface="Comic Sans MS" pitchFamily="66" charset="0"/>
              </a:rPr>
              <a:t>atheist</a:t>
            </a:r>
            <a:r>
              <a:rPr lang="en-GB" dirty="0" smtClean="0">
                <a:latin typeface="Comic Sans MS" pitchFamily="66" charset="0"/>
              </a:rPr>
              <a:t> they deny that God exists.</a:t>
            </a:r>
          </a:p>
          <a:p>
            <a:pPr marL="0" indent="0">
              <a:buNone/>
            </a:pPr>
            <a:endParaRPr lang="en-GB" dirty="0">
              <a:latin typeface="Comic Sans MS" pitchFamily="66" charset="0"/>
            </a:endParaRPr>
          </a:p>
          <a:p>
            <a:pPr marL="0" indent="0">
              <a:buNone/>
            </a:pPr>
            <a:r>
              <a:rPr lang="en-GB" dirty="0" smtClean="0">
                <a:latin typeface="Comic Sans MS" pitchFamily="66" charset="0"/>
              </a:rPr>
              <a:t>China, as a whole country, is officially </a:t>
            </a:r>
            <a:r>
              <a:rPr lang="en-GB" u="sng" dirty="0" smtClean="0">
                <a:latin typeface="Comic Sans MS" pitchFamily="66" charset="0"/>
              </a:rPr>
              <a:t>ATHEIST</a:t>
            </a:r>
            <a:r>
              <a:rPr lang="en-GB" dirty="0" smtClean="0">
                <a:latin typeface="Comic Sans MS" pitchFamily="66" charset="0"/>
              </a:rPr>
              <a:t>. This means the Chinese Communist Party denies that God (in any and all forms) exists.</a:t>
            </a:r>
          </a:p>
          <a:p>
            <a:pPr marL="0" indent="0">
              <a:buNone/>
            </a:pPr>
            <a:endParaRPr lang="en-GB" dirty="0">
              <a:latin typeface="Comic Sans MS" pitchFamily="66" charset="0"/>
            </a:endParaRPr>
          </a:p>
        </p:txBody>
      </p:sp>
    </p:spTree>
    <p:extLst>
      <p:ext uri="{BB962C8B-B14F-4D97-AF65-F5344CB8AC3E}">
        <p14:creationId xmlns:p14="http://schemas.microsoft.com/office/powerpoint/2010/main" val="378674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66" y="116632"/>
            <a:ext cx="8229600" cy="868958"/>
          </a:xfrm>
        </p:spPr>
        <p:txBody>
          <a:bodyPr/>
          <a:lstStyle/>
          <a:p>
            <a:r>
              <a:rPr lang="en-GB" dirty="0" smtClean="0">
                <a:latin typeface="Comic Sans MS" pitchFamily="66" charset="0"/>
              </a:rPr>
              <a:t>However…</a:t>
            </a:r>
            <a:endParaRPr lang="en-GB" dirty="0">
              <a:latin typeface="Comic Sans MS" pitchFamily="66" charset="0"/>
            </a:endParaRPr>
          </a:p>
        </p:txBody>
      </p:sp>
      <p:sp>
        <p:nvSpPr>
          <p:cNvPr id="3" name="Content Placeholder 2"/>
          <p:cNvSpPr>
            <a:spLocks noGrp="1"/>
          </p:cNvSpPr>
          <p:nvPr>
            <p:ph idx="1"/>
          </p:nvPr>
        </p:nvSpPr>
        <p:spPr>
          <a:xfrm>
            <a:off x="420266" y="1052736"/>
            <a:ext cx="8229600" cy="4525963"/>
          </a:xfrm>
        </p:spPr>
        <p:txBody>
          <a:bodyPr>
            <a:normAutofit fontScale="92500"/>
          </a:bodyPr>
          <a:lstStyle/>
          <a:p>
            <a:pPr marL="0" indent="0">
              <a:buNone/>
            </a:pPr>
            <a:r>
              <a:rPr lang="en-GB" dirty="0" smtClean="0">
                <a:latin typeface="Comic Sans MS" pitchFamily="66" charset="0"/>
              </a:rPr>
              <a:t>The Communist party does allow some religions to be practiced in China but </a:t>
            </a:r>
            <a:r>
              <a:rPr lang="en-GB" b="1" dirty="0" smtClean="0">
                <a:solidFill>
                  <a:srgbClr val="FF0000"/>
                </a:solidFill>
                <a:latin typeface="Comic Sans MS" pitchFamily="66" charset="0"/>
              </a:rPr>
              <a:t>under strict regulation and surveillance</a:t>
            </a:r>
            <a:r>
              <a:rPr lang="en-GB" dirty="0" smtClean="0">
                <a:latin typeface="Comic Sans MS" pitchFamily="66" charset="0"/>
              </a:rPr>
              <a:t>. They are:</a:t>
            </a:r>
          </a:p>
          <a:p>
            <a:pPr marL="0" indent="0">
              <a:buNone/>
            </a:pPr>
            <a:endParaRPr lang="en-GB" dirty="0">
              <a:latin typeface="Comic Sans MS" pitchFamily="66" charset="0"/>
            </a:endParaRPr>
          </a:p>
          <a:p>
            <a:pPr>
              <a:buFontTx/>
              <a:buChar char="-"/>
            </a:pPr>
            <a:r>
              <a:rPr lang="en-GB" i="1" dirty="0" smtClean="0">
                <a:latin typeface="Comic Sans MS" pitchFamily="66" charset="0"/>
              </a:rPr>
              <a:t>Buddhism</a:t>
            </a:r>
          </a:p>
          <a:p>
            <a:pPr>
              <a:buFontTx/>
              <a:buChar char="-"/>
            </a:pPr>
            <a:r>
              <a:rPr lang="en-GB" i="1" dirty="0" smtClean="0">
                <a:latin typeface="Comic Sans MS" pitchFamily="66" charset="0"/>
              </a:rPr>
              <a:t>Christianity</a:t>
            </a:r>
          </a:p>
          <a:p>
            <a:pPr>
              <a:buFontTx/>
              <a:buChar char="-"/>
            </a:pPr>
            <a:r>
              <a:rPr lang="en-GB" i="1" dirty="0" smtClean="0">
                <a:latin typeface="Comic Sans MS" pitchFamily="66" charset="0"/>
              </a:rPr>
              <a:t>Islam</a:t>
            </a:r>
          </a:p>
          <a:p>
            <a:pPr>
              <a:buFontTx/>
              <a:buChar char="-"/>
            </a:pPr>
            <a:r>
              <a:rPr lang="en-GB" i="1" dirty="0" smtClean="0">
                <a:latin typeface="Comic Sans MS" pitchFamily="66" charset="0"/>
              </a:rPr>
              <a:t>Taoism</a:t>
            </a:r>
            <a:endParaRPr lang="en-GB" i="1" dirty="0">
              <a:latin typeface="Comic Sans MS" pitchFamily="66" charset="0"/>
            </a:endParaRPr>
          </a:p>
        </p:txBody>
      </p:sp>
      <p:pic>
        <p:nvPicPr>
          <p:cNvPr id="2050" name="Picture 2" descr="http://dana8873.files.wordpress.com/2013/03/buddhis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6342" y="2772477"/>
            <a:ext cx="199197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aithsforum4london.org/wp-content/uploads/2014/03/Christian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8316" y="2708920"/>
            <a:ext cx="1484164" cy="2224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hft2.nhscdn.org.uk/uploads/pics/Islamic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066" y="4428661"/>
            <a:ext cx="191452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l.yimg.com/ck/image/A6669/666940/300_66694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1957" y="4919169"/>
            <a:ext cx="1844204" cy="184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47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Allowed Religions</a:t>
            </a:r>
            <a:endParaRPr lang="en-GB" dirty="0">
              <a:latin typeface="Comic Sans MS" pitchFamily="66" charset="0"/>
            </a:endParaRPr>
          </a:p>
        </p:txBody>
      </p:sp>
      <p:sp>
        <p:nvSpPr>
          <p:cNvPr id="3" name="Content Placeholder 2"/>
          <p:cNvSpPr>
            <a:spLocks noGrp="1"/>
          </p:cNvSpPr>
          <p:nvPr>
            <p:ph idx="1"/>
          </p:nvPr>
        </p:nvSpPr>
        <p:spPr>
          <a:xfrm>
            <a:off x="457200" y="1600200"/>
            <a:ext cx="3898776" cy="5069533"/>
          </a:xfrm>
        </p:spPr>
        <p:txBody>
          <a:bodyPr>
            <a:normAutofit fontScale="85000" lnSpcReduction="20000"/>
          </a:bodyPr>
          <a:lstStyle/>
          <a:p>
            <a:pPr marL="0" indent="0">
              <a:buNone/>
            </a:pPr>
            <a:r>
              <a:rPr lang="en-GB" dirty="0" smtClean="0">
                <a:latin typeface="Comic Sans MS" pitchFamily="66" charset="0"/>
              </a:rPr>
              <a:t>All 4 of the allowed religions must receive </a:t>
            </a:r>
            <a:r>
              <a:rPr lang="en-GB" b="1" dirty="0" smtClean="0">
                <a:latin typeface="Comic Sans MS" pitchFamily="66" charset="0"/>
              </a:rPr>
              <a:t>licenses from the government.</a:t>
            </a:r>
          </a:p>
          <a:p>
            <a:pPr marL="0" indent="0">
              <a:buNone/>
            </a:pPr>
            <a:endParaRPr lang="en-GB" dirty="0">
              <a:latin typeface="Comic Sans MS" pitchFamily="66" charset="0"/>
            </a:endParaRPr>
          </a:p>
          <a:p>
            <a:pPr marL="0" indent="0">
              <a:buNone/>
            </a:pPr>
            <a:r>
              <a:rPr lang="en-GB" dirty="0" smtClean="0">
                <a:latin typeface="Comic Sans MS" pitchFamily="66" charset="0"/>
              </a:rPr>
              <a:t>This means the government can keep track of membership and ensure at membership number so that they do not grow too quickly or too large in size.</a:t>
            </a:r>
            <a:endParaRPr lang="en-GB" dirty="0">
              <a:latin typeface="Comic Sans MS" pitchFamily="66" charset="0"/>
            </a:endParaRPr>
          </a:p>
        </p:txBody>
      </p:sp>
      <p:pic>
        <p:nvPicPr>
          <p:cNvPr id="3074" name="Picture 2" descr="http://cdn2-b.examiner.com/sites/default/files/styles/image_content_width/hash/cd/46/cd469c6fb50b90adfbae65e15204cb47.jpg?itok=8WpY7j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91" y="1390193"/>
            <a:ext cx="3966475" cy="25195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hinadaily.com.cn/china/images/attachement/jpg/site1/20070906/0013729e4a9d08497a6d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737" y="3757870"/>
            <a:ext cx="3847585" cy="291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07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08712"/>
          </a:xfrm>
        </p:spPr>
        <p:txBody>
          <a:bodyPr>
            <a:normAutofit/>
          </a:bodyPr>
          <a:lstStyle/>
          <a:p>
            <a:pPr marL="0" indent="0">
              <a:buNone/>
            </a:pPr>
            <a:r>
              <a:rPr lang="en-GB" b="1" dirty="0" smtClean="0">
                <a:solidFill>
                  <a:schemeClr val="accent5"/>
                </a:solidFill>
                <a:latin typeface="Comic Sans MS" panose="030F0702030302020204" pitchFamily="66" charset="0"/>
              </a:rPr>
              <a:t>Buddhism</a:t>
            </a:r>
            <a:r>
              <a:rPr lang="en-GB" dirty="0" smtClean="0">
                <a:solidFill>
                  <a:schemeClr val="accent5"/>
                </a:solidFill>
                <a:latin typeface="Comic Sans MS" panose="030F0702030302020204" pitchFamily="66" charset="0"/>
              </a:rPr>
              <a:t> – Buddhists do not believe in God; instead they believe that they can become enlightened through deep personal mediation and reflection and that nothing in life is fixed.</a:t>
            </a:r>
            <a:endParaRPr lang="en-GB" dirty="0">
              <a:solidFill>
                <a:schemeClr val="accent5"/>
              </a:solidFill>
              <a:latin typeface="Comic Sans MS" panose="030F0702030302020204" pitchFamily="66" charset="0"/>
            </a:endParaRPr>
          </a:p>
          <a:p>
            <a:endParaRPr lang="en-GB" b="1" dirty="0" smtClean="0">
              <a:latin typeface="Comic Sans MS" panose="030F0702030302020204" pitchFamily="66" charset="0"/>
            </a:endParaRPr>
          </a:p>
          <a:p>
            <a:pPr marL="0" indent="0">
              <a:buNone/>
            </a:pPr>
            <a:r>
              <a:rPr lang="en-GB" b="1" dirty="0" smtClean="0">
                <a:solidFill>
                  <a:schemeClr val="accent6">
                    <a:lumMod val="50000"/>
                  </a:schemeClr>
                </a:solidFill>
                <a:latin typeface="Comic Sans MS" panose="030F0702030302020204" pitchFamily="66" charset="0"/>
              </a:rPr>
              <a:t>Christianity</a:t>
            </a:r>
            <a:r>
              <a:rPr lang="en-GB" dirty="0" smtClean="0">
                <a:solidFill>
                  <a:schemeClr val="accent6">
                    <a:lumMod val="50000"/>
                  </a:schemeClr>
                </a:solidFill>
                <a:latin typeface="Comic Sans MS" panose="030F0702030302020204" pitchFamily="66" charset="0"/>
              </a:rPr>
              <a:t> – Christians believe in the teachings of Jesus Christ, the Messiah who was sent down from heaven to save humanity from the consequences of sin. They attend churches, pray to God and the saints and celebrate feasts.</a:t>
            </a:r>
            <a:endParaRPr lang="en-GB"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326257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Allowed Religions</a:t>
            </a: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solidFill>
                  <a:srgbClr val="C00000"/>
                </a:solidFill>
                <a:latin typeface="Comic Sans MS" pitchFamily="66" charset="0"/>
              </a:rPr>
              <a:t>Islam</a:t>
            </a:r>
            <a:r>
              <a:rPr lang="en-GB" dirty="0" smtClean="0">
                <a:solidFill>
                  <a:srgbClr val="C00000"/>
                </a:solidFill>
                <a:latin typeface="Comic Sans MS" pitchFamily="66" charset="0"/>
              </a:rPr>
              <a:t> – followers of Islam are called Muslims. They believe in one God and believe that he sent many prophets to Earth to teach them how to live by his laws.</a:t>
            </a:r>
          </a:p>
          <a:p>
            <a:endParaRPr lang="en-GB" dirty="0">
              <a:latin typeface="Comic Sans MS" pitchFamily="66" charset="0"/>
            </a:endParaRPr>
          </a:p>
          <a:p>
            <a:r>
              <a:rPr lang="en-GB" b="1" dirty="0" smtClean="0">
                <a:solidFill>
                  <a:srgbClr val="002060"/>
                </a:solidFill>
                <a:latin typeface="Comic Sans MS" pitchFamily="66" charset="0"/>
              </a:rPr>
              <a:t>Taoism</a:t>
            </a:r>
            <a:r>
              <a:rPr lang="en-GB" dirty="0" smtClean="0">
                <a:solidFill>
                  <a:srgbClr val="002060"/>
                </a:solidFill>
                <a:latin typeface="Comic Sans MS" pitchFamily="66" charset="0"/>
              </a:rPr>
              <a:t> – Taoists have many different Gods whom they pray to in order to find </a:t>
            </a:r>
            <a:r>
              <a:rPr lang="en-GB" i="1" dirty="0" smtClean="0">
                <a:solidFill>
                  <a:srgbClr val="002060"/>
                </a:solidFill>
                <a:latin typeface="Comic Sans MS" pitchFamily="66" charset="0"/>
              </a:rPr>
              <a:t>The Way. </a:t>
            </a:r>
            <a:r>
              <a:rPr lang="en-GB" dirty="0" smtClean="0">
                <a:solidFill>
                  <a:srgbClr val="002060"/>
                </a:solidFill>
                <a:latin typeface="Comic Sans MS" pitchFamily="66" charset="0"/>
              </a:rPr>
              <a:t>Taoism follows the principles of Ying and Yang; unity and opposites. </a:t>
            </a:r>
            <a:endParaRPr lang="en-GB" i="1" dirty="0">
              <a:solidFill>
                <a:srgbClr val="002060"/>
              </a:solidFill>
              <a:latin typeface="Comic Sans MS" pitchFamily="66" charset="0"/>
            </a:endParaRPr>
          </a:p>
        </p:txBody>
      </p:sp>
      <p:sp>
        <p:nvSpPr>
          <p:cNvPr id="4" name="Rectangle 3"/>
          <p:cNvSpPr/>
          <p:nvPr/>
        </p:nvSpPr>
        <p:spPr>
          <a:xfrm>
            <a:off x="5796136" y="6237312"/>
            <a:ext cx="3096344" cy="369332"/>
          </a:xfrm>
          <a:prstGeom prst="rect">
            <a:avLst/>
          </a:prstGeom>
        </p:spPr>
        <p:txBody>
          <a:bodyPr wrap="square">
            <a:spAutoFit/>
          </a:bodyPr>
          <a:lstStyle/>
          <a:p>
            <a:r>
              <a:rPr lang="en-GB" dirty="0" smtClean="0">
                <a:hlinkClick r:id="rId3"/>
              </a:rPr>
              <a:t>Crackdown on aspects of Islam</a:t>
            </a:r>
            <a:r>
              <a:rPr lang="en-GB" dirty="0" smtClean="0"/>
              <a:t> </a:t>
            </a:r>
            <a:endParaRPr lang="en-GB" dirty="0"/>
          </a:p>
        </p:txBody>
      </p:sp>
    </p:spTree>
    <p:extLst>
      <p:ext uri="{BB962C8B-B14F-4D97-AF65-F5344CB8AC3E}">
        <p14:creationId xmlns:p14="http://schemas.microsoft.com/office/powerpoint/2010/main" val="371713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82" y="27678"/>
            <a:ext cx="8229600" cy="418058"/>
          </a:xfrm>
        </p:spPr>
        <p:txBody>
          <a:bodyPr>
            <a:normAutofit fontScale="90000"/>
          </a:bodyPr>
          <a:lstStyle/>
          <a:p>
            <a:r>
              <a:rPr lang="en-GB" dirty="0" smtClean="0">
                <a:latin typeface="Comic Sans MS" pitchFamily="66" charset="0"/>
              </a:rPr>
              <a:t>Banned Religions</a:t>
            </a:r>
            <a:endParaRPr lang="en-GB" dirty="0">
              <a:latin typeface="Comic Sans MS" pitchFamily="66" charset="0"/>
            </a:endParaRPr>
          </a:p>
        </p:txBody>
      </p:sp>
      <p:sp>
        <p:nvSpPr>
          <p:cNvPr id="3" name="Content Placeholder 2"/>
          <p:cNvSpPr>
            <a:spLocks noGrp="1"/>
          </p:cNvSpPr>
          <p:nvPr>
            <p:ph idx="1"/>
          </p:nvPr>
        </p:nvSpPr>
        <p:spPr>
          <a:xfrm>
            <a:off x="251520" y="680365"/>
            <a:ext cx="3742858" cy="5124899"/>
          </a:xfrm>
        </p:spPr>
        <p:txBody>
          <a:bodyPr>
            <a:normAutofit fontScale="77500" lnSpcReduction="20000"/>
          </a:bodyPr>
          <a:lstStyle/>
          <a:p>
            <a:pPr marL="0" indent="0">
              <a:buNone/>
            </a:pPr>
            <a:r>
              <a:rPr lang="en-GB" b="1" dirty="0" smtClean="0">
                <a:latin typeface="Comic Sans MS" pitchFamily="66" charset="0"/>
              </a:rPr>
              <a:t>Roman Catholicism </a:t>
            </a:r>
            <a:r>
              <a:rPr lang="en-GB" dirty="0" smtClean="0">
                <a:latin typeface="Comic Sans MS" pitchFamily="66" charset="0"/>
              </a:rPr>
              <a:t>– Catholicism is banned in China because </a:t>
            </a:r>
            <a:r>
              <a:rPr lang="en-GB" b="1" dirty="0" smtClean="0">
                <a:solidFill>
                  <a:srgbClr val="FF3399"/>
                </a:solidFill>
                <a:latin typeface="Comic Sans MS" pitchFamily="66" charset="0"/>
              </a:rPr>
              <a:t>Catholics must considered the Pope as their leader </a:t>
            </a:r>
            <a:r>
              <a:rPr lang="en-GB" dirty="0" smtClean="0">
                <a:latin typeface="Comic Sans MS" pitchFamily="66" charset="0"/>
              </a:rPr>
              <a:t>and look to Rome for guidance on matters such as abortion</a:t>
            </a:r>
            <a:r>
              <a:rPr lang="en-GB" dirty="0" smtClean="0">
                <a:latin typeface="Comic Sans MS" pitchFamily="66" charset="0"/>
              </a:rPr>
              <a:t>.</a:t>
            </a:r>
          </a:p>
          <a:p>
            <a:pPr marL="0" indent="0">
              <a:buNone/>
            </a:pPr>
            <a:endParaRPr lang="en-GB" dirty="0" smtClean="0">
              <a:latin typeface="Comic Sans MS" pitchFamily="66" charset="0"/>
            </a:endParaRPr>
          </a:p>
          <a:p>
            <a:pPr marL="0" indent="0">
              <a:buNone/>
            </a:pPr>
            <a:r>
              <a:rPr lang="en-GB" dirty="0" smtClean="0">
                <a:latin typeface="Comic Sans MS" pitchFamily="66" charset="0"/>
              </a:rPr>
              <a:t>This goes </a:t>
            </a:r>
            <a:r>
              <a:rPr lang="en-GB" b="1" dirty="0" smtClean="0">
                <a:solidFill>
                  <a:schemeClr val="accent5"/>
                </a:solidFill>
                <a:latin typeface="Comic Sans MS" pitchFamily="66" charset="0"/>
              </a:rPr>
              <a:t>directly against Communist values</a:t>
            </a:r>
            <a:r>
              <a:rPr lang="en-GB" b="1" dirty="0" smtClean="0">
                <a:latin typeface="Comic Sans MS" pitchFamily="66" charset="0"/>
              </a:rPr>
              <a:t> </a:t>
            </a:r>
            <a:r>
              <a:rPr lang="en-GB" dirty="0" smtClean="0">
                <a:latin typeface="Comic Sans MS" pitchFamily="66" charset="0"/>
              </a:rPr>
              <a:t>and the </a:t>
            </a:r>
            <a:r>
              <a:rPr lang="en-GB" b="1" dirty="0" smtClean="0">
                <a:solidFill>
                  <a:schemeClr val="accent5"/>
                </a:solidFill>
                <a:latin typeface="Comic Sans MS" pitchFamily="66" charset="0"/>
              </a:rPr>
              <a:t>policies</a:t>
            </a:r>
            <a:r>
              <a:rPr lang="en-GB" dirty="0" smtClean="0">
                <a:latin typeface="Comic Sans MS" pitchFamily="66" charset="0"/>
              </a:rPr>
              <a:t> of the Chinese Communist Party such as the </a:t>
            </a:r>
            <a:r>
              <a:rPr lang="en-GB" b="1" dirty="0" smtClean="0">
                <a:solidFill>
                  <a:schemeClr val="accent5"/>
                </a:solidFill>
                <a:latin typeface="Comic Sans MS" pitchFamily="66" charset="0"/>
              </a:rPr>
              <a:t>One Child Policy</a:t>
            </a:r>
            <a:r>
              <a:rPr lang="en-GB" dirty="0" smtClean="0">
                <a:solidFill>
                  <a:schemeClr val="accent5"/>
                </a:solidFill>
                <a:latin typeface="Comic Sans MS" pitchFamily="66" charset="0"/>
              </a:rPr>
              <a:t>.</a:t>
            </a:r>
            <a:endParaRPr lang="en-GB" dirty="0">
              <a:solidFill>
                <a:schemeClr val="accent5"/>
              </a:solidFill>
              <a:latin typeface="Comic Sans MS" pitchFamily="66" charset="0"/>
            </a:endParaRPr>
          </a:p>
        </p:txBody>
      </p:sp>
      <p:pic>
        <p:nvPicPr>
          <p:cNvPr id="1026" name="Picture 2" descr="http://tomperna.files.wordpress.com/2013/03/pope-francis-da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9105" y="1556792"/>
            <a:ext cx="2399119" cy="2773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talylogue.com/files/2007/06/vaticanc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329903"/>
            <a:ext cx="3716412" cy="2211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2048" y="5915727"/>
            <a:ext cx="4572000" cy="369332"/>
          </a:xfrm>
          <a:prstGeom prst="rect">
            <a:avLst/>
          </a:prstGeom>
        </p:spPr>
        <p:txBody>
          <a:bodyPr>
            <a:spAutoFit/>
          </a:bodyPr>
          <a:lstStyle/>
          <a:p>
            <a:r>
              <a:rPr lang="en-GB" dirty="0" smtClean="0">
                <a:hlinkClick r:id="rId4"/>
              </a:rPr>
              <a:t>Crackdown on Christianity</a:t>
            </a:r>
            <a:r>
              <a:rPr lang="en-GB" dirty="0" smtClean="0"/>
              <a:t> </a:t>
            </a:r>
            <a:endParaRPr lang="en-GB" dirty="0"/>
          </a:p>
        </p:txBody>
      </p:sp>
    </p:spTree>
    <p:extLst>
      <p:ext uri="{BB962C8B-B14F-4D97-AF65-F5344CB8AC3E}">
        <p14:creationId xmlns:p14="http://schemas.microsoft.com/office/powerpoint/2010/main" val="351747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RD Office">
      <a:dk1>
        <a:sysClr val="windowText" lastClr="000000"/>
      </a:dk1>
      <a:lt1>
        <a:srgbClr val="000000"/>
      </a:lt1>
      <a:dk2>
        <a:srgbClr val="FDEADA"/>
      </a:dk2>
      <a:lt2>
        <a:srgbClr val="F5FED2"/>
      </a:lt2>
      <a:accent1>
        <a:srgbClr val="DBE5F1"/>
      </a:accent1>
      <a:accent2>
        <a:srgbClr val="C0504D"/>
      </a:accent2>
      <a:accent3>
        <a:srgbClr val="9BBB59"/>
      </a:accent3>
      <a:accent4>
        <a:srgbClr val="8064A2"/>
      </a:accent4>
      <a:accent5>
        <a:srgbClr val="4BACC6"/>
      </a:accent5>
      <a:accent6>
        <a:srgbClr val="F79646"/>
      </a:accent6>
      <a:hlink>
        <a:srgbClr val="800080"/>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RD Office">
      <a:dk1>
        <a:sysClr val="windowText" lastClr="000000"/>
      </a:dk1>
      <a:lt1>
        <a:srgbClr val="000000"/>
      </a:lt1>
      <a:dk2>
        <a:srgbClr val="FDEADA"/>
      </a:dk2>
      <a:lt2>
        <a:srgbClr val="F5FED2"/>
      </a:lt2>
      <a:accent1>
        <a:srgbClr val="DBE5F1"/>
      </a:accent1>
      <a:accent2>
        <a:srgbClr val="C0504D"/>
      </a:accent2>
      <a:accent3>
        <a:srgbClr val="9BBB59"/>
      </a:accent3>
      <a:accent4>
        <a:srgbClr val="8064A2"/>
      </a:accent4>
      <a:accent5>
        <a:srgbClr val="4BACC6"/>
      </a:accent5>
      <a:accent6>
        <a:srgbClr val="F79646"/>
      </a:accent6>
      <a:hlink>
        <a:srgbClr val="800080"/>
      </a:hlink>
      <a:folHlink>
        <a:srgbClr val="4F81BD"/>
      </a:folHlink>
    </a:clrScheme>
    <a:fontScheme name="RD Office font">
      <a:majorFont>
        <a:latin typeface="Calibri"/>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TotalTime>
  <Words>978</Words>
  <Application>Microsoft Office PowerPoint</Application>
  <PresentationFormat>On-screen Show (4:3)</PresentationFormat>
  <Paragraphs>106</Paragraphs>
  <Slides>17</Slides>
  <Notes>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2_Office Theme</vt:lpstr>
      <vt:lpstr>Human Rights in China</vt:lpstr>
      <vt:lpstr>We are learning to…</vt:lpstr>
      <vt:lpstr>I can…</vt:lpstr>
      <vt:lpstr>China is an Atheist country</vt:lpstr>
      <vt:lpstr>However…</vt:lpstr>
      <vt:lpstr>Allowed Religions</vt:lpstr>
      <vt:lpstr>PowerPoint Presentation</vt:lpstr>
      <vt:lpstr>Allowed Religions</vt:lpstr>
      <vt:lpstr>Banned Religions</vt:lpstr>
      <vt:lpstr>Banned Religions</vt:lpstr>
      <vt:lpstr>Persecution of the Falun Gong</vt:lpstr>
      <vt:lpstr>PowerPoint Presentation</vt:lpstr>
      <vt:lpstr>Falun Gong and the Laogai</vt:lpstr>
      <vt:lpstr>Nat 4/5 Question Task</vt:lpstr>
      <vt:lpstr>Religion in China Report</vt:lpstr>
      <vt:lpstr>Poster/Leaflet Activity</vt:lpstr>
      <vt:lpstr>Did I…</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dc:title>
  <dc:creator>RDevenney</dc:creator>
  <cp:lastModifiedBy>StJoAcDevanneyR</cp:lastModifiedBy>
  <cp:revision>25</cp:revision>
  <dcterms:created xsi:type="dcterms:W3CDTF">2014-05-15T14:03:42Z</dcterms:created>
  <dcterms:modified xsi:type="dcterms:W3CDTF">2017-11-29T11:38:12Z</dcterms:modified>
</cp:coreProperties>
</file>